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6" r:id="rId6"/>
    <p:sldId id="262" r:id="rId7"/>
    <p:sldId id="260" r:id="rId8"/>
    <p:sldId id="261"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sh chandra" initials="uc" lastIdx="1" clrIdx="0">
    <p:extLst>
      <p:ext uri="{19B8F6BF-5375-455C-9EA6-DF929625EA0E}">
        <p15:presenceInfo xmlns:p15="http://schemas.microsoft.com/office/powerpoint/2012/main" userId="f43ff35e809857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830-4815-EDDD-92DB-9E8CC2AC3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C7793A-8D4F-8C5D-FA9C-177155723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AACFDC-D7ED-AD7D-CF47-F302745DD26B}"/>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18A53432-1C97-853D-A748-0DF08EAC5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04D65-C897-1AF7-0966-3EE54875F51F}"/>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12962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B123-BCAD-3EC4-DD3E-CB97946F1F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685C45-943E-E2D8-DC06-CBBCBFE19F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AF4B1-92B2-745D-311A-CDCE55286368}"/>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41BE2E64-06A2-5B48-81C8-35D64D05C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BCBF9-1635-83B7-0829-F2077762608A}"/>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150041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EE49F-A117-0227-E9C7-BBB0DF196C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D8FB9-81A7-078C-0C7E-2F6DFD173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396DC-3B6A-C58C-EB6A-F125E3242285}"/>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F7C82BD3-8381-5BB0-26FF-2287A982D8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B3C60-E568-C518-DE14-A702E48AE74F}"/>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102675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A1DB-6A79-59D4-59DA-623EBE8B2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9ED8B-9AD6-62BB-FFB0-01E84F5661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3845B-B7C3-621F-98C2-9A8B19343AE7}"/>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490A3F1A-ED70-B609-075C-922CDFD43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77518-6441-FAF7-7236-63A85D8CBBA6}"/>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43803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6754-D136-A451-EE6B-800389AD6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84A9FE-532F-8748-1B3E-EBA5A0BE6F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82B29-5D61-6990-46CE-9D1E99D4CA14}"/>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D85CCF1F-CB89-A908-986C-CD7E5D22D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27646-4646-DD34-BFF0-42060668ABF9}"/>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254511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9116-FAA6-0C26-C0C1-0A270D9E7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124268-8A49-DDA3-0644-2CF5F04F2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040ADD-DE12-2263-F1AD-51509497F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D5779C-9057-3A69-BA82-F0AB95E316E0}"/>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6" name="Footer Placeholder 5">
            <a:extLst>
              <a:ext uri="{FF2B5EF4-FFF2-40B4-BE49-F238E27FC236}">
                <a16:creationId xmlns:a16="http://schemas.microsoft.com/office/drawing/2014/main" id="{070C9D8C-496D-B402-C541-C6434D327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93EE21-7DD8-DD8C-7722-1C7CD631A741}"/>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332133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1A83-149F-020D-8CC6-6DE4499FC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F32EFF-EAFA-3469-0FE2-44F6D5BCB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59ED5-4206-3DD8-7941-66FB9D129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E6285-9158-4845-0301-D57FE691F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9EAEB-C405-C50D-3CC9-87A08E40B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5EBB3A-2FF9-211B-081F-32D40936070C}"/>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8" name="Footer Placeholder 7">
            <a:extLst>
              <a:ext uri="{FF2B5EF4-FFF2-40B4-BE49-F238E27FC236}">
                <a16:creationId xmlns:a16="http://schemas.microsoft.com/office/drawing/2014/main" id="{1DC960B7-D484-F23B-45D0-38483A0DFA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39E1A2-F901-11A0-0C49-82F646C49704}"/>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398714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7009-D260-AAAE-B45C-68B53BEE5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F9EED-9303-6FD5-3E5F-D76206E8A346}"/>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4" name="Footer Placeholder 3">
            <a:extLst>
              <a:ext uri="{FF2B5EF4-FFF2-40B4-BE49-F238E27FC236}">
                <a16:creationId xmlns:a16="http://schemas.microsoft.com/office/drawing/2014/main" id="{E102BF43-2C98-338C-BA11-30D4150E08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149A89-470A-AB13-0344-0D717C28929D}"/>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401010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930B9-B0CD-235C-F852-B076FEF7D90E}"/>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3" name="Footer Placeholder 2">
            <a:extLst>
              <a:ext uri="{FF2B5EF4-FFF2-40B4-BE49-F238E27FC236}">
                <a16:creationId xmlns:a16="http://schemas.microsoft.com/office/drawing/2014/main" id="{D17A7CAE-B951-3228-C27F-E0136F9ED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3E0B3F-81A4-0CF9-C6B2-474FCFDB3BDF}"/>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304535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C6A7-8BE4-5D5A-08F8-32A4059EC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5EC4AE-6522-3157-6B5B-E22CEF822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6ECD44-91D5-EDC7-3FD7-FCF9A32C8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B5196-C6FF-6760-39D3-CD3F5099BBF3}"/>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6" name="Footer Placeholder 5">
            <a:extLst>
              <a:ext uri="{FF2B5EF4-FFF2-40B4-BE49-F238E27FC236}">
                <a16:creationId xmlns:a16="http://schemas.microsoft.com/office/drawing/2014/main" id="{44437477-9151-ECB3-9221-0B37B11C6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C5F57-924D-0151-5322-0F8005D93EBC}"/>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361963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CCA6-9F0F-0F9F-D665-22C0303B9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41C96A-0288-6790-6688-4A5BA3E8A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0DBAB4D-9509-BA9E-C163-48F31B81B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0A5BB-6558-6FB3-8212-0583EE0688F3}"/>
              </a:ext>
            </a:extLst>
          </p:cNvPr>
          <p:cNvSpPr>
            <a:spLocks noGrp="1"/>
          </p:cNvSpPr>
          <p:nvPr>
            <p:ph type="dt" sz="half" idx="10"/>
          </p:nvPr>
        </p:nvSpPr>
        <p:spPr/>
        <p:txBody>
          <a:bodyPr/>
          <a:lstStyle/>
          <a:p>
            <a:fld id="{0025FFD9-9657-4197-B046-37B782D963C8}" type="datetimeFigureOut">
              <a:rPr lang="en-IN" smtClean="0"/>
              <a:t>28-03-2023</a:t>
            </a:fld>
            <a:endParaRPr lang="en-IN"/>
          </a:p>
        </p:txBody>
      </p:sp>
      <p:sp>
        <p:nvSpPr>
          <p:cNvPr id="6" name="Footer Placeholder 5">
            <a:extLst>
              <a:ext uri="{FF2B5EF4-FFF2-40B4-BE49-F238E27FC236}">
                <a16:creationId xmlns:a16="http://schemas.microsoft.com/office/drawing/2014/main" id="{ABA6AAC7-0970-4379-0EC2-D9C9D2822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23AFC4-388D-3853-8283-7941C6A285CF}"/>
              </a:ext>
            </a:extLst>
          </p:cNvPr>
          <p:cNvSpPr>
            <a:spLocks noGrp="1"/>
          </p:cNvSpPr>
          <p:nvPr>
            <p:ph type="sldNum" sz="quarter" idx="12"/>
          </p:nvPr>
        </p:nvSpPr>
        <p:spPr/>
        <p:txBody>
          <a:bodyPr/>
          <a:lstStyle/>
          <a:p>
            <a:fld id="{804A4851-9846-441B-9B66-A11846C3F4CB}" type="slidenum">
              <a:rPr lang="en-IN" smtClean="0"/>
              <a:t>‹#›</a:t>
            </a:fld>
            <a:endParaRPr lang="en-IN"/>
          </a:p>
        </p:txBody>
      </p:sp>
    </p:spTree>
    <p:extLst>
      <p:ext uri="{BB962C8B-B14F-4D97-AF65-F5344CB8AC3E}">
        <p14:creationId xmlns:p14="http://schemas.microsoft.com/office/powerpoint/2010/main" val="364834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3063E-BF0C-C6DC-56DA-DB5AD94C3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25CFF-FD82-D468-7BB4-8E66A2AD71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AE1E0-E4C6-1673-D5F7-D4E889E5D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5FFD9-9657-4197-B046-37B782D963C8}" type="datetimeFigureOut">
              <a:rPr lang="en-IN" smtClean="0"/>
              <a:t>28-03-2023</a:t>
            </a:fld>
            <a:endParaRPr lang="en-IN"/>
          </a:p>
        </p:txBody>
      </p:sp>
      <p:sp>
        <p:nvSpPr>
          <p:cNvPr id="5" name="Footer Placeholder 4">
            <a:extLst>
              <a:ext uri="{FF2B5EF4-FFF2-40B4-BE49-F238E27FC236}">
                <a16:creationId xmlns:a16="http://schemas.microsoft.com/office/drawing/2014/main" id="{E85F777A-619D-593E-1077-20F963E90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850240-429F-E6DF-DECC-0C5451AAF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A4851-9846-441B-9B66-A11846C3F4CB}" type="slidenum">
              <a:rPr lang="en-IN" smtClean="0"/>
              <a:t>‹#›</a:t>
            </a:fld>
            <a:endParaRPr lang="en-IN"/>
          </a:p>
        </p:txBody>
      </p:sp>
    </p:spTree>
    <p:extLst>
      <p:ext uri="{BB962C8B-B14F-4D97-AF65-F5344CB8AC3E}">
        <p14:creationId xmlns:p14="http://schemas.microsoft.com/office/powerpoint/2010/main" val="393962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otdesignpro.com/"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docs.arduino.cc/software/ide-v1/tutorials/arduino-ide-v1-basics" TargetMode="External"/><Relationship Id="rId4" Type="http://schemas.openxmlformats.org/officeDocument/2006/relationships/hyperlink" Target="https://techexplorations.com/guides/blynk/1-what-is-bly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8839-1440-274E-DBB5-5AE373CA7A8C}"/>
              </a:ext>
            </a:extLst>
          </p:cNvPr>
          <p:cNvSpPr>
            <a:spLocks noGrp="1"/>
          </p:cNvSpPr>
          <p:nvPr>
            <p:ph type="title"/>
          </p:nvPr>
        </p:nvSpPr>
        <p:spPr>
          <a:xfrm>
            <a:off x="838200" y="338231"/>
            <a:ext cx="10972800" cy="1325563"/>
          </a:xfrm>
        </p:spPr>
        <p:txBody>
          <a:bodyPr>
            <a:noAutofit/>
          </a:bodyPr>
          <a:lstStyle/>
          <a:p>
            <a:pPr algn="ctr"/>
            <a:r>
              <a:rPr lang="en-IN" sz="6000" b="1" i="0" dirty="0">
                <a:effectLst/>
                <a:latin typeface="YouTube Sans"/>
              </a:rPr>
              <a:t>Air Quality Monitoring System</a:t>
            </a:r>
            <a:br>
              <a:rPr lang="en-IN" sz="1600" b="1" i="0" dirty="0">
                <a:solidFill>
                  <a:schemeClr val="accent3"/>
                </a:solidFill>
                <a:effectLst/>
                <a:latin typeface="YouTube Sans"/>
              </a:rPr>
            </a:br>
            <a:endParaRPr lang="en-IN" sz="4000" b="1" dirty="0">
              <a:solidFill>
                <a:schemeClr val="accent3"/>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5F2CF67-D602-DE08-DF73-1C832C474CE7}"/>
              </a:ext>
            </a:extLst>
          </p:cNvPr>
          <p:cNvSpPr>
            <a:spLocks noGrp="1"/>
          </p:cNvSpPr>
          <p:nvPr>
            <p:ph idx="1"/>
          </p:nvPr>
        </p:nvSpPr>
        <p:spPr>
          <a:xfrm>
            <a:off x="838200" y="1559859"/>
            <a:ext cx="10515600" cy="4617104"/>
          </a:xfrm>
        </p:spPr>
        <p:txBody>
          <a:bodyPr>
            <a:normAutofit/>
          </a:bodyPr>
          <a:lstStyle/>
          <a:p>
            <a:pPr marL="0" indent="0" algn="ctr">
              <a:buNone/>
            </a:pPr>
            <a:r>
              <a:rPr lang="en-IN" b="1" dirty="0">
                <a:latin typeface="Times New Roman" panose="02020603050405020304" pitchFamily="18" charset="0"/>
                <a:cs typeface="Times New Roman" panose="02020603050405020304" pitchFamily="18" charset="0"/>
              </a:rPr>
              <a:t>  SUBMITTED BY</a:t>
            </a:r>
          </a:p>
          <a:p>
            <a:pPr marL="0" indent="0" algn="ctr">
              <a:buNone/>
            </a:pPr>
            <a:r>
              <a:rPr lang="en-IN" b="1" dirty="0">
                <a:latin typeface="Times New Roman" panose="02020603050405020304" pitchFamily="18" charset="0"/>
                <a:cs typeface="Times New Roman" panose="02020603050405020304" pitchFamily="18" charset="0"/>
              </a:rPr>
              <a:t>BORRA UMESH CHANDRA</a:t>
            </a:r>
          </a:p>
          <a:p>
            <a:pPr marL="0" indent="0" algn="ctr">
              <a:buNone/>
            </a:pPr>
            <a:r>
              <a:rPr lang="en-IN" b="1" dirty="0">
                <a:latin typeface="Times New Roman" panose="02020603050405020304" pitchFamily="18" charset="0"/>
                <a:cs typeface="Times New Roman" panose="02020603050405020304" pitchFamily="18" charset="0"/>
              </a:rPr>
              <a:t>RA2011044010014</a:t>
            </a:r>
          </a:p>
          <a:p>
            <a:pPr marL="0" indent="0" algn="ctr">
              <a:buNone/>
            </a:pPr>
            <a:endParaRPr lang="en-IN"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UNDER THE GUIDENCE OF</a:t>
            </a:r>
          </a:p>
          <a:p>
            <a:pPr marL="0" indent="0" algn="ctr">
              <a:buNone/>
            </a:pPr>
            <a:r>
              <a:rPr lang="en-IN" b="1" dirty="0" err="1">
                <a:latin typeface="Times New Roman" panose="02020603050405020304" pitchFamily="18" charset="0"/>
                <a:cs typeface="Times New Roman" panose="02020603050405020304" pitchFamily="18" charset="0"/>
              </a:rPr>
              <a:t>Dr.S.PADMINI</a:t>
            </a:r>
            <a:endParaRPr lang="en-IN"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ASSOCIATE PROFESSOR</a:t>
            </a:r>
          </a:p>
          <a:p>
            <a:pPr marL="0" indent="0" algn="ctr">
              <a:buNone/>
            </a:pPr>
            <a:r>
              <a:rPr lang="en-IN" b="1" dirty="0">
                <a:latin typeface="Times New Roman" panose="02020603050405020304" pitchFamily="18" charset="0"/>
                <a:cs typeface="Times New Roman" panose="02020603050405020304" pitchFamily="18" charset="0"/>
              </a:rPr>
              <a:t>Department of Electrical and Electronics Engineering</a:t>
            </a:r>
          </a:p>
        </p:txBody>
      </p:sp>
    </p:spTree>
    <p:extLst>
      <p:ext uri="{BB962C8B-B14F-4D97-AF65-F5344CB8AC3E}">
        <p14:creationId xmlns:p14="http://schemas.microsoft.com/office/powerpoint/2010/main" val="267888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A8BE3B-6FDB-BAE7-C9EC-95B871B7CD40}"/>
              </a:ext>
            </a:extLst>
          </p:cNvPr>
          <p:cNvSpPr>
            <a:spLocks noGrp="1"/>
          </p:cNvSpPr>
          <p:nvPr>
            <p:ph type="title"/>
          </p:nvPr>
        </p:nvSpPr>
        <p:spPr>
          <a:xfrm>
            <a:off x="4000500" y="2108948"/>
            <a:ext cx="4191000" cy="1657350"/>
          </a:xfrm>
        </p:spPr>
        <p:txBody>
          <a:bodyPr>
            <a:normAutofit/>
          </a:bodyPr>
          <a:lstStyle/>
          <a:p>
            <a:r>
              <a:rPr lang="en-IN" b="1" dirty="0">
                <a:latin typeface="Times New Roman" panose="02020603050405020304" pitchFamily="18" charset="0"/>
                <a:cs typeface="Times New Roman" panose="02020603050405020304" pitchFamily="18" charset="0"/>
              </a:rPr>
              <a:t>THANK YOU</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-RA2011044010014</a:t>
            </a:r>
          </a:p>
        </p:txBody>
      </p:sp>
    </p:spTree>
    <p:extLst>
      <p:ext uri="{BB962C8B-B14F-4D97-AF65-F5344CB8AC3E}">
        <p14:creationId xmlns:p14="http://schemas.microsoft.com/office/powerpoint/2010/main" val="224756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1000-94F0-257A-1E7B-46B18844497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7F9E8E-20FA-D912-DEC2-C8B262F0338F}"/>
              </a:ext>
            </a:extLst>
          </p:cNvPr>
          <p:cNvSpPr>
            <a:spLocks noGrp="1"/>
          </p:cNvSpPr>
          <p:nvPr>
            <p:ph idx="1"/>
          </p:nvPr>
        </p:nvSpPr>
        <p:spPr/>
        <p:txBody>
          <a:bodyPr>
            <a:normAutofit fontScale="92500"/>
          </a:bodyPr>
          <a:lstStyle/>
          <a:p>
            <a:pPr algn="l"/>
            <a:r>
              <a:rPr lang="en-US" b="1" i="0" dirty="0">
                <a:effectLst/>
                <a:latin typeface="Söhne"/>
              </a:rPr>
              <a:t>Air quality monitoring using Node MCU is a modern and effective way to track air pollution in real-time. Node MCU is an open-source IoT platform that is based on the ESP8266 Wi-Fi module, which makes it easy to connect to the internet and transmit data to a remote server. </a:t>
            </a:r>
          </a:p>
          <a:p>
            <a:pPr algn="l"/>
            <a:endParaRPr lang="en-US" b="1" dirty="0">
              <a:latin typeface="Söhne"/>
            </a:endParaRPr>
          </a:p>
          <a:p>
            <a:pPr algn="l"/>
            <a:r>
              <a:rPr lang="en-US" b="1" dirty="0"/>
              <a:t>To analyze the air quality and CO level at specific area and lastly to compare the accuracy of reading. This research uses the air quality sensor MQ135 to monitor carbon monoxide, MQ7 to monitor the air quality, </a:t>
            </a:r>
            <a:r>
              <a:rPr lang="en-US" b="1" i="0" dirty="0">
                <a:effectLst/>
                <a:latin typeface="Söhne"/>
              </a:rPr>
              <a:t>Overall air quality monitoring using Node MCU is an innovative and effective way to improve public health by providing accurate and timely information about air pollution levels.</a:t>
            </a:r>
            <a:endParaRPr lang="en-US" b="1" i="0" dirty="0">
              <a:effectLst/>
              <a:latin typeface="SourceSansPro"/>
            </a:endParaRPr>
          </a:p>
        </p:txBody>
      </p:sp>
    </p:spTree>
    <p:extLst>
      <p:ext uri="{BB962C8B-B14F-4D97-AF65-F5344CB8AC3E}">
        <p14:creationId xmlns:p14="http://schemas.microsoft.com/office/powerpoint/2010/main" val="385333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70C57-2C43-D274-D833-F28495CD532E}"/>
              </a:ext>
            </a:extLst>
          </p:cNvPr>
          <p:cNvSpPr>
            <a:spLocks noGrp="1"/>
          </p:cNvSpPr>
          <p:nvPr>
            <p:ph type="ctrTitle"/>
          </p:nvPr>
        </p:nvSpPr>
        <p:spPr>
          <a:xfrm>
            <a:off x="971550" y="361390"/>
            <a:ext cx="5734050" cy="1332939"/>
          </a:xfrm>
        </p:spPr>
        <p:txBody>
          <a:bodyPr>
            <a:noAutofit/>
          </a:bodyPr>
          <a:lstStyle/>
          <a:p>
            <a:pPr algn="l"/>
            <a:r>
              <a:rPr lang="en-IN" sz="4000" b="1" i="0" dirty="0">
                <a:solidFill>
                  <a:srgbClr val="000000"/>
                </a:solidFill>
                <a:effectLst/>
                <a:latin typeface="Open Sans" panose="020B0606030504020204" pitchFamily="34" charset="0"/>
              </a:rPr>
              <a:t>COMPONENTS USED</a:t>
            </a:r>
            <a:br>
              <a:rPr lang="en-IN" sz="4000" b="1" i="0" dirty="0">
                <a:solidFill>
                  <a:srgbClr val="000000"/>
                </a:solidFill>
                <a:effectLst/>
                <a:latin typeface="Open Sans" panose="020B0606030504020204" pitchFamily="34" charset="0"/>
              </a:rPr>
            </a:b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43CDA69F-C700-FE9F-7747-54E365374449}"/>
              </a:ext>
            </a:extLst>
          </p:cNvPr>
          <p:cNvSpPr>
            <a:spLocks noGrp="1"/>
          </p:cNvSpPr>
          <p:nvPr>
            <p:ph type="subTitle" idx="1"/>
          </p:nvPr>
        </p:nvSpPr>
        <p:spPr>
          <a:xfrm>
            <a:off x="971550" y="1452282"/>
            <a:ext cx="10629900" cy="4794437"/>
          </a:xfrm>
        </p:spPr>
        <p:txBody>
          <a:bodyPr>
            <a:normAutofit fontScale="85000" lnSpcReduction="10000"/>
          </a:bodyPr>
          <a:lstStyle/>
          <a:p>
            <a:pPr algn="l"/>
            <a:r>
              <a:rPr lang="en-IN" sz="2600" b="1" i="0" u="sng" dirty="0">
                <a:effectLst/>
                <a:latin typeface="Times New Roman" panose="02020603050405020304" pitchFamily="18" charset="0"/>
                <a:cs typeface="Times New Roman" panose="02020603050405020304" pitchFamily="18" charset="0"/>
              </a:rPr>
              <a:t>Node MCU</a:t>
            </a:r>
            <a:endParaRPr lang="en-IN" sz="2600" u="sng" dirty="0">
              <a:latin typeface="Times New Roman" panose="02020603050405020304" pitchFamily="18" charset="0"/>
              <a:cs typeface="Times New Roman" panose="02020603050405020304" pitchFamily="18" charset="0"/>
            </a:endParaRPr>
          </a:p>
          <a:p>
            <a:pPr algn="l"/>
            <a:r>
              <a:rPr lang="en-US" sz="2600" b="1" i="0" dirty="0">
                <a:effectLst/>
                <a:latin typeface="Times New Roman" panose="02020603050405020304" pitchFamily="18" charset="0"/>
                <a:cs typeface="Times New Roman" panose="02020603050405020304" pitchFamily="18" charset="0"/>
              </a:rPr>
              <a:t>Node MCU can be used to monitor various environmental parameters such as temperature, humidity, air quality. By deploying sensors and connecting them to Node MCU, it is possible to monitor environmental conditions in real-time. </a:t>
            </a:r>
          </a:p>
          <a:p>
            <a:pPr algn="l"/>
            <a:endParaRPr lang="en-US" sz="2600" b="1" i="0" dirty="0">
              <a:effectLst/>
              <a:latin typeface="Times New Roman" panose="02020603050405020304" pitchFamily="18" charset="0"/>
              <a:cs typeface="Times New Roman" panose="02020603050405020304" pitchFamily="18" charset="0"/>
            </a:endParaRPr>
          </a:p>
          <a:p>
            <a:pPr algn="l"/>
            <a:r>
              <a:rPr lang="en-IN" sz="2600" b="1" i="0" u="sng" dirty="0">
                <a:effectLst/>
                <a:latin typeface="Times New Roman" panose="02020603050405020304" pitchFamily="18" charset="0"/>
                <a:cs typeface="Times New Roman" panose="02020603050405020304" pitchFamily="18" charset="0"/>
              </a:rPr>
              <a:t>MQ135 Gas Sensor</a:t>
            </a:r>
          </a:p>
          <a:p>
            <a:pPr algn="l"/>
            <a:r>
              <a:rPr lang="en-US" sz="2600" b="1" i="0" dirty="0">
                <a:effectLst/>
                <a:latin typeface="Times New Roman" panose="02020603050405020304" pitchFamily="18" charset="0"/>
                <a:cs typeface="Times New Roman" panose="02020603050405020304" pitchFamily="18" charset="0"/>
              </a:rPr>
              <a:t>The MQ135 gas sensor can be used to monitor air quality in indoor and outdoor environments. By detecting the presence of harmful gases such as carbon monoxide and carbon dioxide, the sensor can help to alert people about potential health hazards.</a:t>
            </a:r>
          </a:p>
          <a:p>
            <a:pPr algn="l"/>
            <a:endParaRPr lang="en-US" sz="2600" b="1" dirty="0">
              <a:latin typeface="Times New Roman" panose="02020603050405020304" pitchFamily="18" charset="0"/>
              <a:cs typeface="Times New Roman" panose="02020603050405020304" pitchFamily="18" charset="0"/>
            </a:endParaRPr>
          </a:p>
          <a:p>
            <a:pPr algn="l"/>
            <a:r>
              <a:rPr lang="en-US" sz="2600" b="1" i="0" u="sng" dirty="0">
                <a:effectLst/>
                <a:latin typeface="Times New Roman" panose="02020603050405020304" pitchFamily="18" charset="0"/>
                <a:cs typeface="Times New Roman" panose="02020603050405020304" pitchFamily="18" charset="0"/>
              </a:rPr>
              <a:t>MQ7 gas Sensor</a:t>
            </a:r>
          </a:p>
          <a:p>
            <a:pPr algn="l"/>
            <a:r>
              <a:rPr lang="en-US" sz="2600" b="1" dirty="0">
                <a:latin typeface="Times New Roman" panose="02020603050405020304" pitchFamily="18" charset="0"/>
                <a:cs typeface="Times New Roman" panose="02020603050405020304" pitchFamily="18" charset="0"/>
              </a:rPr>
              <a:t>The MQ7 gas sensor can be used to monitor CO levels in indoor environments such as homes, offices, and schools. This can help to detect the presence of CO that can cause health hazards to occupants.</a:t>
            </a:r>
          </a:p>
          <a:p>
            <a:pPr algn="l"/>
            <a:endParaRPr lang="en-US" sz="2000" dirty="0">
              <a:solidFill>
                <a:schemeClr val="accent3"/>
              </a:solidFill>
              <a:latin typeface="Times New Roman" panose="02020603050405020304" pitchFamily="18" charset="0"/>
              <a:cs typeface="Times New Roman" panose="02020603050405020304" pitchFamily="18" charset="0"/>
            </a:endParaRPr>
          </a:p>
          <a:p>
            <a:pPr algn="l"/>
            <a:endParaRPr lang="en-US" sz="2000" dirty="0">
              <a:solidFill>
                <a:schemeClr val="accent3"/>
              </a:solidFill>
              <a:latin typeface="Times New Roman" panose="02020603050405020304" pitchFamily="18" charset="0"/>
              <a:cs typeface="Times New Roman" panose="02020603050405020304" pitchFamily="18" charset="0"/>
            </a:endParaRPr>
          </a:p>
          <a:p>
            <a:pPr algn="l"/>
            <a:endParaRPr lang="en-US" sz="1400" dirty="0">
              <a:solidFill>
                <a:srgbClr val="D1D5DB"/>
              </a:solidFill>
              <a:latin typeface="Söhne"/>
            </a:endParaRPr>
          </a:p>
          <a:p>
            <a:pPr algn="l"/>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a:p>
            <a:pPr marL="800100" lvl="1" indent="-342900" algn="l">
              <a:buFont typeface="Wingdings" panose="05000000000000000000" pitchFamily="2" charset="2"/>
              <a:buChar char="Ø"/>
            </a:pPr>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a:p>
            <a:pPr marL="800100" lvl="1" indent="-342900" algn="l">
              <a:buFont typeface="Wingdings" panose="05000000000000000000" pitchFamily="2" charset="2"/>
              <a:buChar char="Ø"/>
            </a:pPr>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a:p>
            <a:pPr marL="800100" lvl="1" indent="-342900" algn="l">
              <a:buFont typeface="Wingdings" panose="05000000000000000000" pitchFamily="2" charset="2"/>
              <a:buChar char="Ø"/>
            </a:pPr>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a:p>
            <a:pPr marL="800100" lvl="1" indent="-342900" algn="l">
              <a:buFont typeface="Wingdings" panose="05000000000000000000" pitchFamily="2" charset="2"/>
              <a:buChar char="Ø"/>
            </a:pPr>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a:p>
            <a:pPr marL="800100" lvl="1" indent="-342900" algn="l">
              <a:buFont typeface="Wingdings" panose="05000000000000000000" pitchFamily="2" charset="2"/>
              <a:buChar char="Ø"/>
            </a:pPr>
            <a:endParaRPr lang="en-US" sz="1400" dirty="0">
              <a:solidFill>
                <a:srgbClr val="D1D5DB"/>
              </a:solidFill>
              <a:latin typeface="Söhne"/>
            </a:endParaRPr>
          </a:p>
          <a:p>
            <a:pPr marL="800100" lvl="1" indent="-342900" algn="l">
              <a:buFont typeface="Wingdings" panose="05000000000000000000" pitchFamily="2" charset="2"/>
              <a:buChar char="Ø"/>
            </a:pPr>
            <a:endParaRPr lang="en-US" sz="1400" b="0" i="0" dirty="0">
              <a:solidFill>
                <a:srgbClr val="D1D5DB"/>
              </a:solidFill>
              <a:effectLst/>
              <a:latin typeface="Söhne"/>
            </a:endParaRPr>
          </a:p>
        </p:txBody>
      </p:sp>
    </p:spTree>
    <p:extLst>
      <p:ext uri="{BB962C8B-B14F-4D97-AF65-F5344CB8AC3E}">
        <p14:creationId xmlns:p14="http://schemas.microsoft.com/office/powerpoint/2010/main" val="71037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E9EB-E3A3-E4C2-C213-154349A04520}"/>
              </a:ext>
            </a:extLst>
          </p:cNvPr>
          <p:cNvSpPr>
            <a:spLocks noGrp="1"/>
          </p:cNvSpPr>
          <p:nvPr>
            <p:ph type="title"/>
          </p:nvPr>
        </p:nvSpPr>
        <p:spPr>
          <a:xfrm>
            <a:off x="838200" y="365125"/>
            <a:ext cx="10515600" cy="683746"/>
          </a:xfrm>
        </p:spPr>
        <p:txBody>
          <a:bodyPr>
            <a:normAutofit/>
          </a:bodyPr>
          <a:lstStyle/>
          <a:p>
            <a:r>
              <a:rPr lang="en-IN"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698C908-BD16-FE66-FBBE-75FCF1F1728B}"/>
              </a:ext>
            </a:extLst>
          </p:cNvPr>
          <p:cNvSpPr>
            <a:spLocks noGrp="1"/>
          </p:cNvSpPr>
          <p:nvPr>
            <p:ph idx="1"/>
          </p:nvPr>
        </p:nvSpPr>
        <p:spPr>
          <a:xfrm>
            <a:off x="838200" y="1129553"/>
            <a:ext cx="10515600" cy="5547472"/>
          </a:xfrm>
        </p:spPr>
        <p:txBody>
          <a:bodyPr>
            <a:no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inputs are the air quality MQ135 sensor and CO MQ7 sensor, interfaced with the microcontroller of this project. The microcontroller used is the Node MCU. The Node MCU connected to the output, a buzzer, and a red LED. </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 general, the flow of the air quality monitoring system starts by programming the MQ135 and MQ7 to sense the air quality and the CO in the house surrounding every 5 minutes ,When the data received is higher than the range set, the buzzer will turn on, and the LED will blink to alert people in the house. </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Node MCU acted as the microcontroller for this system. Since the MQ135 sensor and the MQ7 sensor are analog sensors, it is connected to the analog pin, A1 and A0, respectively. VDD pins from both sensors are linked to the 5V at the microcontroller as the supply voltages.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1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CBDFD-A8EF-E24C-12CF-D5BE9D1784B7}"/>
              </a:ext>
            </a:extLst>
          </p:cNvPr>
          <p:cNvSpPr>
            <a:spLocks noGrp="1"/>
          </p:cNvSpPr>
          <p:nvPr>
            <p:ph type="title"/>
          </p:nvPr>
        </p:nvSpPr>
        <p:spPr>
          <a:xfrm>
            <a:off x="838200" y="365125"/>
            <a:ext cx="10515600" cy="6170146"/>
          </a:xfrm>
        </p:spPr>
        <p:txBody>
          <a:bodyPr/>
          <a:lstStyle/>
          <a:p>
            <a:endParaRPr lang="en-IN" dirty="0"/>
          </a:p>
        </p:txBody>
      </p:sp>
      <p:pic>
        <p:nvPicPr>
          <p:cNvPr id="6" name="Picture 5">
            <a:extLst>
              <a:ext uri="{FF2B5EF4-FFF2-40B4-BE49-F238E27FC236}">
                <a16:creationId xmlns:a16="http://schemas.microsoft.com/office/drawing/2014/main" id="{3C6D2069-BBD8-B2C6-4F31-4BAA2F86F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276225"/>
            <a:ext cx="10968597" cy="6305550"/>
          </a:xfrm>
          <a:prstGeom prst="rect">
            <a:avLst/>
          </a:prstGeom>
        </p:spPr>
      </p:pic>
    </p:spTree>
    <p:extLst>
      <p:ext uri="{BB962C8B-B14F-4D97-AF65-F5344CB8AC3E}">
        <p14:creationId xmlns:p14="http://schemas.microsoft.com/office/powerpoint/2010/main" val="185656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463D-2C0C-24F6-0BE9-8E3E479A37C8}"/>
              </a:ext>
            </a:extLst>
          </p:cNvPr>
          <p:cNvSpPr>
            <a:spLocks noGrp="1"/>
          </p:cNvSpPr>
          <p:nvPr>
            <p:ph type="title"/>
          </p:nvPr>
        </p:nvSpPr>
        <p:spPr>
          <a:xfrm>
            <a:off x="838200" y="365126"/>
            <a:ext cx="10515600" cy="977900"/>
          </a:xfrm>
        </p:spPr>
        <p:txBody>
          <a:bodyPr>
            <a:normAutofit/>
          </a:bodyPr>
          <a:lstStyle/>
          <a:p>
            <a:r>
              <a:rPr lang="en-IN" sz="4000" b="1"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7CA1F565-8C51-7116-5BA0-0797263314E1}"/>
              </a:ext>
            </a:extLst>
          </p:cNvPr>
          <p:cNvSpPr>
            <a:spLocks noGrp="1"/>
          </p:cNvSpPr>
          <p:nvPr>
            <p:ph idx="1"/>
          </p:nvPr>
        </p:nvSpPr>
        <p:spPr>
          <a:xfrm>
            <a:off x="838200" y="1676400"/>
            <a:ext cx="10515600" cy="4500563"/>
          </a:xfrm>
        </p:spPr>
        <p:txBody>
          <a:bodyPr/>
          <a:lstStyle/>
          <a:p>
            <a:pPr marL="0" indent="0">
              <a:buNone/>
            </a:pPr>
            <a:r>
              <a:rPr lang="en-IN" sz="2400" b="1" dirty="0">
                <a:latin typeface="Times New Roman" panose="02020603050405020304" pitchFamily="18" charset="0"/>
                <a:cs typeface="Times New Roman" panose="02020603050405020304" pitchFamily="18" charset="0"/>
              </a:rPr>
              <a:t>BLYNK IOT</a:t>
            </a:r>
          </a:p>
          <a:p>
            <a:pPr marL="0" indent="0">
              <a:buNone/>
            </a:pPr>
            <a:r>
              <a:rPr lang="en-US" sz="2400" b="1" i="0" dirty="0">
                <a:effectLst/>
                <a:latin typeface="Times New Roman" panose="02020603050405020304" pitchFamily="18" charset="0"/>
                <a:cs typeface="Times New Roman" panose="02020603050405020304" pitchFamily="18" charset="0"/>
              </a:rPr>
              <a:t>Blynk IOT can be used to develop air quality monitoring systems that provide real-time data on air quality parameters. This data can be accessed remotely through a smartphone or web application.</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AURDINO IDE</a:t>
            </a:r>
          </a:p>
          <a:p>
            <a:pPr marL="0" indent="0">
              <a:buNone/>
            </a:pPr>
            <a:r>
              <a:rPr lang="en-US" sz="2400" b="1" i="0" dirty="0">
                <a:effectLst/>
                <a:latin typeface="Times New Roman" panose="02020603050405020304" pitchFamily="18" charset="0"/>
                <a:cs typeface="Times New Roman" panose="02020603050405020304" pitchFamily="18" charset="0"/>
              </a:rPr>
              <a:t>Arduino IDE provides various tools for data visualization, which can be used to create charts and graphs that display air quality data in a user-friendly format. This can help users to understand air quality data more easily and make informed decisions about their activities.</a:t>
            </a:r>
            <a:endParaRPr lang="en-IN" sz="24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1635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5C5C-605A-FA18-51FC-3D1063A9FED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COST REPORT</a:t>
            </a:r>
          </a:p>
        </p:txBody>
      </p:sp>
      <p:sp>
        <p:nvSpPr>
          <p:cNvPr id="4" name="Content Placeholder 3">
            <a:extLst>
              <a:ext uri="{FF2B5EF4-FFF2-40B4-BE49-F238E27FC236}">
                <a16:creationId xmlns:a16="http://schemas.microsoft.com/office/drawing/2014/main" id="{9AD5C32B-BFB9-51F2-680C-A4B995B73FB6}"/>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NODE MCU          220rs</a:t>
            </a:r>
          </a:p>
          <a:p>
            <a:r>
              <a:rPr lang="en-IN" b="1" dirty="0">
                <a:latin typeface="Times New Roman" panose="02020603050405020304" pitchFamily="18" charset="0"/>
                <a:cs typeface="Times New Roman" panose="02020603050405020304" pitchFamily="18" charset="0"/>
              </a:rPr>
              <a:t>MQ7                       110rs</a:t>
            </a:r>
          </a:p>
          <a:p>
            <a:r>
              <a:rPr lang="en-IN" b="1" dirty="0">
                <a:latin typeface="Times New Roman" panose="02020603050405020304" pitchFamily="18" charset="0"/>
                <a:cs typeface="Times New Roman" panose="02020603050405020304" pitchFamily="18" charset="0"/>
              </a:rPr>
              <a:t>MQ135                   130rs</a:t>
            </a:r>
          </a:p>
          <a:p>
            <a:r>
              <a:rPr lang="en-IN" b="1" dirty="0">
                <a:latin typeface="Times New Roman" panose="02020603050405020304" pitchFamily="18" charset="0"/>
                <a:cs typeface="Times New Roman" panose="02020603050405020304" pitchFamily="18" charset="0"/>
              </a:rPr>
              <a:t>JUMPERS               40rs</a:t>
            </a:r>
          </a:p>
          <a:p>
            <a:r>
              <a:rPr lang="en-IN" b="1" dirty="0">
                <a:latin typeface="Times New Roman" panose="02020603050405020304" pitchFamily="18" charset="0"/>
                <a:cs typeface="Times New Roman" panose="02020603050405020304" pitchFamily="18" charset="0"/>
              </a:rPr>
              <a:t>BREADBOARD     65rs</a:t>
            </a:r>
          </a:p>
          <a:p>
            <a:r>
              <a:rPr lang="en-IN" b="1" dirty="0">
                <a:latin typeface="Times New Roman" panose="02020603050405020304" pitchFamily="18" charset="0"/>
                <a:cs typeface="Times New Roman" panose="02020603050405020304" pitchFamily="18" charset="0"/>
              </a:rPr>
              <a:t>BUZZER                 15rs</a:t>
            </a:r>
          </a:p>
          <a:p>
            <a:r>
              <a:rPr lang="en-IN" b="1" dirty="0">
                <a:latin typeface="Times New Roman" panose="02020603050405020304" pitchFamily="18" charset="0"/>
                <a:cs typeface="Times New Roman" panose="02020603050405020304" pitchFamily="18" charset="0"/>
              </a:rPr>
              <a:t>LED LIGHT           02rs</a:t>
            </a:r>
          </a:p>
          <a:p>
            <a:pPr marL="0" indent="0">
              <a:buNone/>
            </a:pPr>
            <a:r>
              <a:rPr lang="en-IN" b="1" dirty="0">
                <a:latin typeface="Times New Roman" panose="02020603050405020304" pitchFamily="18" charset="0"/>
                <a:cs typeface="Times New Roman" panose="02020603050405020304" pitchFamily="18" charset="0"/>
              </a:rPr>
              <a:t>   TOTAL                  582rs</a:t>
            </a:r>
          </a:p>
        </p:txBody>
      </p:sp>
    </p:spTree>
    <p:extLst>
      <p:ext uri="{BB962C8B-B14F-4D97-AF65-F5344CB8AC3E}">
        <p14:creationId xmlns:p14="http://schemas.microsoft.com/office/powerpoint/2010/main" val="378811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108C-BF23-33BF-AB9A-B745EF40BC0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F2215-EBB0-F769-414A-6F983BEB0259}"/>
              </a:ext>
            </a:extLst>
          </p:cNvPr>
          <p:cNvSpPr>
            <a:spLocks noGrp="1"/>
          </p:cNvSpPr>
          <p:nvPr>
            <p:ph idx="1"/>
          </p:nvPr>
        </p:nvSpPr>
        <p:spPr>
          <a:xfrm>
            <a:off x="838200" y="1568824"/>
            <a:ext cx="10515600" cy="5118847"/>
          </a:xfrm>
        </p:spPr>
        <p:txBody>
          <a:bodyPr>
            <a:noAutofit/>
          </a:bodyPr>
          <a:lstStyle/>
          <a:p>
            <a:pPr algn="l">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In conclusion, air quality monitoring is a crucial aspect of environmental monitoring and public health. With the help of sensors such as MQ135 and MQ7, air quality parameters such as particulate matter and carbon monoxide can be measured and analyzed in real-time.</a:t>
            </a:r>
          </a:p>
          <a:p>
            <a:pPr algn="l">
              <a:buFont typeface="Wingdings" panose="05000000000000000000" pitchFamily="2" charset="2"/>
              <a:buChar char="Ø"/>
            </a:pPr>
            <a:endParaRPr lang="en-US" sz="2400" b="1"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The use of IoT platforms such as Blynk and development environments such as Arduino IDE provides developers with tools and resources to create air quality monitoring systems that can provide real-time data, trigger alerts, and perform data visualization.</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Overall, air quality monitoring is an important field that requires continued research and development to create efficient and effective systems that can protect public health and the environment.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34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FB4-2A80-993E-A458-840DDADB7300}"/>
              </a:ext>
            </a:extLst>
          </p:cNvPr>
          <p:cNvSpPr>
            <a:spLocks noGrp="1"/>
          </p:cNvSpPr>
          <p:nvPr>
            <p:ph type="title"/>
          </p:nvPr>
        </p:nvSpPr>
        <p:spPr>
          <a:noFill/>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20F5E24-111E-47A2-79C1-D7B9B2DDB396}"/>
              </a:ext>
            </a:extLst>
          </p:cNvPr>
          <p:cNvSpPr>
            <a:spLocks noGrp="1"/>
          </p:cNvSpPr>
          <p:nvPr>
            <p:ph idx="1"/>
          </p:nvPr>
        </p:nvSpPr>
        <p:spPr>
          <a:xfrm>
            <a:off x="838200" y="1781175"/>
            <a:ext cx="10515600" cy="4395788"/>
          </a:xfrm>
        </p:spPr>
        <p:txBody>
          <a:bodyPr>
            <a:normAutofit fontScale="92500" lnSpcReduction="20000"/>
          </a:bodyPr>
          <a:lstStyle/>
          <a:p>
            <a:r>
              <a:rPr lang="en-IN" b="1" dirty="0">
                <a:hlinkClick r:id="rId3">
                  <a:extLst>
                    <a:ext uri="{A12FA001-AC4F-418D-AE19-62706E023703}">
                      <ahyp:hlinkClr xmlns:ahyp="http://schemas.microsoft.com/office/drawing/2018/hyperlinkcolor" val="tx"/>
                    </a:ext>
                  </a:extLst>
                </a:hlinkClick>
              </a:rPr>
              <a:t>N. A. M. </a:t>
            </a:r>
            <a:r>
              <a:rPr lang="en-IN" b="1" dirty="0" err="1">
                <a:hlinkClick r:id="rId3">
                  <a:extLst>
                    <a:ext uri="{A12FA001-AC4F-418D-AE19-62706E023703}">
                      <ahyp:hlinkClr xmlns:ahyp="http://schemas.microsoft.com/office/drawing/2018/hyperlinkcolor" val="tx"/>
                    </a:ext>
                  </a:extLst>
                </a:hlinkClick>
              </a:rPr>
              <a:t>Kosim</a:t>
            </a:r>
            <a:r>
              <a:rPr lang="en-IN" b="1" dirty="0">
                <a:hlinkClick r:id="rId3">
                  <a:extLst>
                    <a:ext uri="{A12FA001-AC4F-418D-AE19-62706E023703}">
                      <ahyp:hlinkClr xmlns:ahyp="http://schemas.microsoft.com/office/drawing/2018/hyperlinkcolor" val="tx"/>
                    </a:ext>
                  </a:extLst>
                </a:hlinkClick>
              </a:rPr>
              <a:t>, S. L. M. Hassan, I. S. A. Halim, N. E. Abdullah and A. A. A. Rahim, "Air Quality Monitoring System using Arduino and </a:t>
            </a:r>
            <a:r>
              <a:rPr lang="en-IN" b="1" dirty="0" err="1">
                <a:hlinkClick r:id="rId3">
                  <a:extLst>
                    <a:ext uri="{A12FA001-AC4F-418D-AE19-62706E023703}">
                      <ahyp:hlinkClr xmlns:ahyp="http://schemas.microsoft.com/office/drawing/2018/hyperlinkcolor" val="tx"/>
                    </a:ext>
                  </a:extLst>
                </a:hlinkClick>
              </a:rPr>
              <a:t>Matlab</a:t>
            </a:r>
            <a:r>
              <a:rPr lang="en-IN" b="1" dirty="0">
                <a:hlinkClick r:id="rId3">
                  <a:extLst>
                    <a:ext uri="{A12FA001-AC4F-418D-AE19-62706E023703}">
                      <ahyp:hlinkClr xmlns:ahyp="http://schemas.microsoft.com/office/drawing/2018/hyperlinkcolor" val="tx"/>
                    </a:ext>
                  </a:extLst>
                </a:hlinkClick>
              </a:rPr>
              <a:t> Analysis," 2022 IEEE 13th Control and System Graduate Research Colloquium (ICSGRC), Shah </a:t>
            </a:r>
            <a:r>
              <a:rPr lang="en-IN" b="1" dirty="0" err="1">
                <a:hlinkClick r:id="rId3">
                  <a:extLst>
                    <a:ext uri="{A12FA001-AC4F-418D-AE19-62706E023703}">
                      <ahyp:hlinkClr xmlns:ahyp="http://schemas.microsoft.com/office/drawing/2018/hyperlinkcolor" val="tx"/>
                    </a:ext>
                  </a:extLst>
                </a:hlinkClick>
              </a:rPr>
              <a:t>Alam</a:t>
            </a:r>
            <a:r>
              <a:rPr lang="en-IN" b="1" dirty="0">
                <a:hlinkClick r:id="rId3">
                  <a:extLst>
                    <a:ext uri="{A12FA001-AC4F-418D-AE19-62706E023703}">
                      <ahyp:hlinkClr xmlns:ahyp="http://schemas.microsoft.com/office/drawing/2018/hyperlinkcolor" val="tx"/>
                    </a:ext>
                  </a:extLst>
                </a:hlinkClick>
              </a:rPr>
              <a:t>, Malaysia, 2022, pp. 225-230, </a:t>
            </a:r>
            <a:r>
              <a:rPr lang="en-IN" b="1" dirty="0" err="1">
                <a:hlinkClick r:id="rId3">
                  <a:extLst>
                    <a:ext uri="{A12FA001-AC4F-418D-AE19-62706E023703}">
                      <ahyp:hlinkClr xmlns:ahyp="http://schemas.microsoft.com/office/drawing/2018/hyperlinkcolor" val="tx"/>
                    </a:ext>
                  </a:extLst>
                </a:hlinkClick>
              </a:rPr>
              <a:t>doi</a:t>
            </a:r>
            <a:r>
              <a:rPr lang="en-IN" b="1" dirty="0">
                <a:hlinkClick r:id="rId3">
                  <a:extLst>
                    <a:ext uri="{A12FA001-AC4F-418D-AE19-62706E023703}">
                      <ahyp:hlinkClr xmlns:ahyp="http://schemas.microsoft.com/office/drawing/2018/hyperlinkcolor" val="tx"/>
                    </a:ext>
                  </a:extLst>
                </a:hlinkClick>
              </a:rPr>
              <a:t>: 10.1109/ICSGRC55096.2022.9845147. </a:t>
            </a:r>
          </a:p>
          <a:p>
            <a:r>
              <a:rPr lang="en-IN" b="1" dirty="0">
                <a:hlinkClick r:id="rId3">
                  <a:extLst>
                    <a:ext uri="{A12FA001-AC4F-418D-AE19-62706E023703}">
                      <ahyp:hlinkClr xmlns:ahyp="http://schemas.microsoft.com/office/drawing/2018/hyperlinkcolor" val="tx"/>
                    </a:ext>
                  </a:extLst>
                </a:hlinkClick>
              </a:rPr>
              <a:t>S. Das, S. Chakraborty, D. Jana, R. Nandy and S. Bhattacharya, "IoT Based Industrial Air Quality Monitoring System," 2022 Second International Conference on Computer Science, Engineering and Applications (ICCSEA), </a:t>
            </a:r>
            <a:r>
              <a:rPr lang="en-IN" b="1" dirty="0" err="1">
                <a:hlinkClick r:id="rId3">
                  <a:extLst>
                    <a:ext uri="{A12FA001-AC4F-418D-AE19-62706E023703}">
                      <ahyp:hlinkClr xmlns:ahyp="http://schemas.microsoft.com/office/drawing/2018/hyperlinkcolor" val="tx"/>
                    </a:ext>
                  </a:extLst>
                </a:hlinkClick>
              </a:rPr>
              <a:t>Gunupur</a:t>
            </a:r>
            <a:r>
              <a:rPr lang="en-IN" b="1" dirty="0">
                <a:hlinkClick r:id="rId3">
                  <a:extLst>
                    <a:ext uri="{A12FA001-AC4F-418D-AE19-62706E023703}">
                      <ahyp:hlinkClr xmlns:ahyp="http://schemas.microsoft.com/office/drawing/2018/hyperlinkcolor" val="tx"/>
                    </a:ext>
                  </a:extLst>
                </a:hlinkClick>
              </a:rPr>
              <a:t>, India, 2022, pp. 1-4, </a:t>
            </a:r>
            <a:r>
              <a:rPr lang="en-IN" b="1" dirty="0" err="1">
                <a:hlinkClick r:id="rId3">
                  <a:extLst>
                    <a:ext uri="{A12FA001-AC4F-418D-AE19-62706E023703}">
                      <ahyp:hlinkClr xmlns:ahyp="http://schemas.microsoft.com/office/drawing/2018/hyperlinkcolor" val="tx"/>
                    </a:ext>
                  </a:extLst>
                </a:hlinkClick>
              </a:rPr>
              <a:t>doi</a:t>
            </a:r>
            <a:r>
              <a:rPr lang="en-IN" b="1" dirty="0">
                <a:hlinkClick r:id="rId3">
                  <a:extLst>
                    <a:ext uri="{A12FA001-AC4F-418D-AE19-62706E023703}">
                      <ahyp:hlinkClr xmlns:ahyp="http://schemas.microsoft.com/office/drawing/2018/hyperlinkcolor" val="tx"/>
                    </a:ext>
                  </a:extLst>
                </a:hlinkClick>
              </a:rPr>
              <a:t>: 10.1109/ICCSEA54677.2022.9936294. </a:t>
            </a:r>
          </a:p>
          <a:p>
            <a:r>
              <a:rPr lang="en-IN" b="1" dirty="0">
                <a:hlinkClick r:id="rId3">
                  <a:extLst>
                    <a:ext uri="{A12FA001-AC4F-418D-AE19-62706E023703}">
                      <ahyp:hlinkClr xmlns:ahyp="http://schemas.microsoft.com/office/drawing/2018/hyperlinkcolor" val="tx"/>
                    </a:ext>
                  </a:extLst>
                </a:hlinkClick>
              </a:rPr>
              <a:t>https://iotdesignpro.com/</a:t>
            </a:r>
            <a:endParaRPr lang="en-IN" b="1" dirty="0"/>
          </a:p>
          <a:p>
            <a:r>
              <a:rPr lang="en-IN" b="1" dirty="0">
                <a:hlinkClick r:id="rId4">
                  <a:extLst>
                    <a:ext uri="{A12FA001-AC4F-418D-AE19-62706E023703}">
                      <ahyp:hlinkClr xmlns:ahyp="http://schemas.microsoft.com/office/drawing/2018/hyperlinkcolor" val="tx"/>
                    </a:ext>
                  </a:extLst>
                </a:hlinkClick>
              </a:rPr>
              <a:t>https://techexplorations.com/guides/blynk/1-what-is-blynk/</a:t>
            </a:r>
            <a:endParaRPr lang="en-IN" b="1" dirty="0"/>
          </a:p>
          <a:p>
            <a:r>
              <a:rPr lang="en-IN" b="1" dirty="0">
                <a:hlinkClick r:id="rId5">
                  <a:extLst>
                    <a:ext uri="{A12FA001-AC4F-418D-AE19-62706E023703}">
                      <ahyp:hlinkClr xmlns:ahyp="http://schemas.microsoft.com/office/drawing/2018/hyperlinkcolor" val="tx"/>
                    </a:ext>
                  </a:extLst>
                </a:hlinkClick>
              </a:rPr>
              <a:t>https://docs.arduino.cc/software/ide-v1/tutorials/arduino-ide-v1-basics</a:t>
            </a:r>
            <a:endParaRPr lang="en-IN" b="1" dirty="0"/>
          </a:p>
          <a:p>
            <a:endParaRPr lang="en-IN" dirty="0">
              <a:solidFill>
                <a:schemeClr val="bg1"/>
              </a:solidFill>
            </a:endParaRPr>
          </a:p>
        </p:txBody>
      </p:sp>
    </p:spTree>
    <p:extLst>
      <p:ext uri="{BB962C8B-B14F-4D97-AF65-F5344CB8AC3E}">
        <p14:creationId xmlns:p14="http://schemas.microsoft.com/office/powerpoint/2010/main" val="137046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smarthome using iot</Template>
  <TotalTime>221</TotalTime>
  <Words>849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Open Sans</vt:lpstr>
      <vt:lpstr>Söhne</vt:lpstr>
      <vt:lpstr>SourceSansPro</vt:lpstr>
      <vt:lpstr>Times New Roman</vt:lpstr>
      <vt:lpstr>Wingdings</vt:lpstr>
      <vt:lpstr>YouTube Sans</vt:lpstr>
      <vt:lpstr>Office Theme</vt:lpstr>
      <vt:lpstr>Air Quality Monitoring System </vt:lpstr>
      <vt:lpstr>INTRODUCTION</vt:lpstr>
      <vt:lpstr>COMPONENTS USED </vt:lpstr>
      <vt:lpstr>METHODOLOGY</vt:lpstr>
      <vt:lpstr>PowerPoint Presentation</vt:lpstr>
      <vt:lpstr>SOFTWARE USED</vt:lpstr>
      <vt:lpstr>COST REPORT</vt:lpstr>
      <vt:lpstr>CONCLUSION </vt:lpstr>
      <vt:lpstr>REFERENCES</vt:lpstr>
      <vt:lpstr>THANK YOU  -RA2011044010014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chandra</dc:creator>
  <cp:lastModifiedBy>umesh chandra</cp:lastModifiedBy>
  <cp:revision>5</cp:revision>
  <dcterms:created xsi:type="dcterms:W3CDTF">2023-03-27T14:44:22Z</dcterms:created>
  <dcterms:modified xsi:type="dcterms:W3CDTF">2023-03-28T03:56:10Z</dcterms:modified>
</cp:coreProperties>
</file>