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3" r:id="rId1"/>
    <p:sldMasterId id="2147483866" r:id="rId2"/>
  </p:sldMasterIdLst>
  <p:notesMasterIdLst>
    <p:notesMasterId r:id="rId13"/>
  </p:notesMasterIdLst>
  <p:sldIdLst>
    <p:sldId id="256" r:id="rId3"/>
    <p:sldId id="275" r:id="rId4"/>
    <p:sldId id="285" r:id="rId5"/>
    <p:sldId id="276" r:id="rId6"/>
    <p:sldId id="286" r:id="rId7"/>
    <p:sldId id="287" r:id="rId8"/>
    <p:sldId id="279" r:id="rId9"/>
    <p:sldId id="283" r:id="rId10"/>
    <p:sldId id="27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Reddy" initials="RR" lastIdx="1" clrIdx="0">
    <p:extLst>
      <p:ext uri="{19B8F6BF-5375-455C-9EA6-DF929625EA0E}">
        <p15:presenceInfo xmlns:p15="http://schemas.microsoft.com/office/powerpoint/2012/main" userId="a0c7f6b3b1962e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9" d="100"/>
          <a:sy n="119"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B5D50-9D2C-49F9-B236-7C4DB9F4D8F1}" type="datetimeFigureOut">
              <a:rPr lang="en-IN" smtClean="0"/>
              <a:t>24/06/25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E9EC4-96C7-4535-8C80-95F398AE29B1}" type="slidenum">
              <a:rPr lang="en-IN" smtClean="0"/>
              <a:t>‹#›</a:t>
            </a:fld>
            <a:endParaRPr lang="en-IN"/>
          </a:p>
        </p:txBody>
      </p:sp>
    </p:spTree>
    <p:extLst>
      <p:ext uri="{BB962C8B-B14F-4D97-AF65-F5344CB8AC3E}">
        <p14:creationId xmlns:p14="http://schemas.microsoft.com/office/powerpoint/2010/main" val="38715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0A6A-3C97-410B-B249-4F891C76C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D95E-6EB1-41EA-89EA-0FB5B34D5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A4B4B7-A21F-47B6-8268-D479E5B4198E}"/>
              </a:ext>
            </a:extLst>
          </p:cNvPr>
          <p:cNvSpPr>
            <a:spLocks noGrp="1"/>
          </p:cNvSpPr>
          <p:nvPr>
            <p:ph type="dt" sz="half" idx="10"/>
          </p:nvPr>
        </p:nvSpPr>
        <p:spPr/>
        <p:txBody>
          <a:bodyPr/>
          <a:lstStyle/>
          <a:p>
            <a:fld id="{46E589B0-F210-4D33-B757-6A1E22E31F50}" type="datetime1">
              <a:rPr lang="en-IN" smtClean="0"/>
              <a:t>24/06/25</a:t>
            </a:fld>
            <a:endParaRPr lang="en-IN"/>
          </a:p>
        </p:txBody>
      </p:sp>
      <p:sp>
        <p:nvSpPr>
          <p:cNvPr id="5" name="Footer Placeholder 4">
            <a:extLst>
              <a:ext uri="{FF2B5EF4-FFF2-40B4-BE49-F238E27FC236}">
                <a16:creationId xmlns:a16="http://schemas.microsoft.com/office/drawing/2014/main" id="{2FE1EE20-43CF-4C8E-A78E-6FE19064785C}"/>
              </a:ext>
            </a:extLst>
          </p:cNvPr>
          <p:cNvSpPr>
            <a:spLocks noGrp="1"/>
          </p:cNvSpPr>
          <p:nvPr>
            <p:ph type="ftr" sz="quarter" idx="11"/>
          </p:nvPr>
        </p:nvSpPr>
        <p:spPr/>
        <p:txBody>
          <a:bodyPr/>
          <a:lstStyle/>
          <a:p>
            <a:r>
              <a:rPr lang="en-IN"/>
              <a:t>Review I</a:t>
            </a:r>
          </a:p>
        </p:txBody>
      </p:sp>
      <p:sp>
        <p:nvSpPr>
          <p:cNvPr id="6" name="Slide Number Placeholder 5">
            <a:extLst>
              <a:ext uri="{FF2B5EF4-FFF2-40B4-BE49-F238E27FC236}">
                <a16:creationId xmlns:a16="http://schemas.microsoft.com/office/drawing/2014/main" id="{31913B3D-1CBB-4DFD-BA68-10A795C88401}"/>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34989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9CC7-22E4-4C2A-A779-C19396984C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6CB2BC-3DC2-4F4B-81F0-5551F690F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3A3AF-2A60-4747-8D32-924B75614149}"/>
              </a:ext>
            </a:extLst>
          </p:cNvPr>
          <p:cNvSpPr>
            <a:spLocks noGrp="1"/>
          </p:cNvSpPr>
          <p:nvPr>
            <p:ph type="dt" sz="half" idx="10"/>
          </p:nvPr>
        </p:nvSpPr>
        <p:spPr/>
        <p:txBody>
          <a:bodyPr/>
          <a:lstStyle/>
          <a:p>
            <a:fld id="{02DFC0EE-1312-446A-A9DD-6B6856714A01}" type="datetime1">
              <a:rPr lang="en-IN" smtClean="0"/>
              <a:t>24/06/25</a:t>
            </a:fld>
            <a:endParaRPr lang="en-IN"/>
          </a:p>
        </p:txBody>
      </p:sp>
      <p:sp>
        <p:nvSpPr>
          <p:cNvPr id="5" name="Footer Placeholder 4">
            <a:extLst>
              <a:ext uri="{FF2B5EF4-FFF2-40B4-BE49-F238E27FC236}">
                <a16:creationId xmlns:a16="http://schemas.microsoft.com/office/drawing/2014/main" id="{BB170CB3-7EAE-4BB1-88CE-560F0BBB449F}"/>
              </a:ext>
            </a:extLst>
          </p:cNvPr>
          <p:cNvSpPr>
            <a:spLocks noGrp="1"/>
          </p:cNvSpPr>
          <p:nvPr>
            <p:ph type="ftr" sz="quarter" idx="11"/>
          </p:nvPr>
        </p:nvSpPr>
        <p:spPr/>
        <p:txBody>
          <a:bodyPr/>
          <a:lstStyle/>
          <a:p>
            <a:r>
              <a:rPr lang="en-IN"/>
              <a:t>Review I</a:t>
            </a:r>
          </a:p>
        </p:txBody>
      </p:sp>
      <p:sp>
        <p:nvSpPr>
          <p:cNvPr id="6" name="Slide Number Placeholder 5">
            <a:extLst>
              <a:ext uri="{FF2B5EF4-FFF2-40B4-BE49-F238E27FC236}">
                <a16:creationId xmlns:a16="http://schemas.microsoft.com/office/drawing/2014/main" id="{2D313ADC-C18A-4C41-9D6F-C7B5BE0688FA}"/>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14067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282D2-9D69-433B-814E-718F2CF43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AB83D-9360-4409-A64E-1CD778F5B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58783-0597-49B4-9E8F-ED7839A07E9B}"/>
              </a:ext>
            </a:extLst>
          </p:cNvPr>
          <p:cNvSpPr>
            <a:spLocks noGrp="1"/>
          </p:cNvSpPr>
          <p:nvPr>
            <p:ph type="dt" sz="half" idx="10"/>
          </p:nvPr>
        </p:nvSpPr>
        <p:spPr/>
        <p:txBody>
          <a:bodyPr/>
          <a:lstStyle/>
          <a:p>
            <a:fld id="{9C4075D0-8929-4D1E-8341-37A66860EC30}" type="datetime1">
              <a:rPr lang="en-IN" smtClean="0"/>
              <a:t>24/06/25</a:t>
            </a:fld>
            <a:endParaRPr lang="en-IN"/>
          </a:p>
        </p:txBody>
      </p:sp>
      <p:sp>
        <p:nvSpPr>
          <p:cNvPr id="5" name="Footer Placeholder 4">
            <a:extLst>
              <a:ext uri="{FF2B5EF4-FFF2-40B4-BE49-F238E27FC236}">
                <a16:creationId xmlns:a16="http://schemas.microsoft.com/office/drawing/2014/main" id="{F33D3025-1626-4B4B-9E7C-DADE946FC85B}"/>
              </a:ext>
            </a:extLst>
          </p:cNvPr>
          <p:cNvSpPr>
            <a:spLocks noGrp="1"/>
          </p:cNvSpPr>
          <p:nvPr>
            <p:ph type="ftr" sz="quarter" idx="11"/>
          </p:nvPr>
        </p:nvSpPr>
        <p:spPr/>
        <p:txBody>
          <a:bodyPr/>
          <a:lstStyle/>
          <a:p>
            <a:r>
              <a:rPr lang="en-IN"/>
              <a:t>Review I</a:t>
            </a:r>
          </a:p>
        </p:txBody>
      </p:sp>
      <p:sp>
        <p:nvSpPr>
          <p:cNvPr id="6" name="Slide Number Placeholder 5">
            <a:extLst>
              <a:ext uri="{FF2B5EF4-FFF2-40B4-BE49-F238E27FC236}">
                <a16:creationId xmlns:a16="http://schemas.microsoft.com/office/drawing/2014/main" id="{63DEA920-2D94-4A56-858D-C377BA2DE008}"/>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402629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E93EA5-495D-4694-8492-267FB2DA8EEE}" type="datetimeFigureOut">
              <a:rPr lang="en-US" smtClean="0"/>
              <a:t>6/24/25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378062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93EA5-495D-4694-8492-267FB2DA8EEE}" type="datetimeFigureOut">
              <a:rPr lang="en-US" smtClean="0"/>
              <a:t>6/24/25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33108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93EA5-495D-4694-8492-267FB2DA8EEE}" type="datetimeFigureOut">
              <a:rPr lang="en-US" smtClean="0"/>
              <a:t>6/24/25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17566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E93EA5-495D-4694-8492-267FB2DA8EEE}" type="datetimeFigureOut">
              <a:rPr lang="en-US" smtClean="0"/>
              <a:t>6/24/25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2267705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E93EA5-495D-4694-8492-267FB2DA8EEE}" type="datetimeFigureOut">
              <a:rPr lang="en-US" smtClean="0"/>
              <a:t>6/24/25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344877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E93EA5-495D-4694-8492-267FB2DA8EEE}" type="datetimeFigureOut">
              <a:rPr lang="en-US" smtClean="0"/>
              <a:t>6/24/25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4134830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93EA5-495D-4694-8492-267FB2DA8EEE}" type="datetimeFigureOut">
              <a:rPr lang="en-US" smtClean="0"/>
              <a:t>6/24/25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3518890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93EA5-495D-4694-8492-267FB2DA8EEE}" type="datetimeFigureOut">
              <a:rPr lang="en-US" smtClean="0"/>
              <a:t>6/24/25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18899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1A74-BAFE-49EC-898B-EFE94058E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CAB5AC-DB4C-448B-A0D0-32387821A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D7185-AE47-46F5-B76C-C401B59305FB}"/>
              </a:ext>
            </a:extLst>
          </p:cNvPr>
          <p:cNvSpPr>
            <a:spLocks noGrp="1"/>
          </p:cNvSpPr>
          <p:nvPr>
            <p:ph type="dt" sz="half" idx="10"/>
          </p:nvPr>
        </p:nvSpPr>
        <p:spPr/>
        <p:txBody>
          <a:bodyPr/>
          <a:lstStyle/>
          <a:p>
            <a:fld id="{69F5D473-D39C-4921-A53C-3E618776903E}" type="datetime1">
              <a:rPr lang="en-IN" smtClean="0"/>
              <a:t>24/06/25</a:t>
            </a:fld>
            <a:endParaRPr lang="en-IN"/>
          </a:p>
        </p:txBody>
      </p:sp>
      <p:sp>
        <p:nvSpPr>
          <p:cNvPr id="5" name="Footer Placeholder 4">
            <a:extLst>
              <a:ext uri="{FF2B5EF4-FFF2-40B4-BE49-F238E27FC236}">
                <a16:creationId xmlns:a16="http://schemas.microsoft.com/office/drawing/2014/main" id="{3B681110-B44C-46D9-9D2D-C7C796E11FF3}"/>
              </a:ext>
            </a:extLst>
          </p:cNvPr>
          <p:cNvSpPr>
            <a:spLocks noGrp="1"/>
          </p:cNvSpPr>
          <p:nvPr>
            <p:ph type="ftr" sz="quarter" idx="11"/>
          </p:nvPr>
        </p:nvSpPr>
        <p:spPr/>
        <p:txBody>
          <a:bodyPr/>
          <a:lstStyle/>
          <a:p>
            <a:r>
              <a:rPr lang="en-IN"/>
              <a:t>Review I</a:t>
            </a:r>
          </a:p>
        </p:txBody>
      </p:sp>
      <p:sp>
        <p:nvSpPr>
          <p:cNvPr id="6" name="Slide Number Placeholder 5">
            <a:extLst>
              <a:ext uri="{FF2B5EF4-FFF2-40B4-BE49-F238E27FC236}">
                <a16:creationId xmlns:a16="http://schemas.microsoft.com/office/drawing/2014/main" id="{7D48011A-DDE1-4905-B783-511271D13AE7}"/>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3515108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93EA5-495D-4694-8492-267FB2DA8EEE}" type="datetimeFigureOut">
              <a:rPr lang="en-US" smtClean="0"/>
              <a:t>6/24/25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3787943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93EA5-495D-4694-8492-267FB2DA8EEE}" type="datetimeFigureOut">
              <a:rPr lang="en-US" smtClean="0"/>
              <a:t>6/24/25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1490031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93EA5-495D-4694-8492-267FB2DA8EEE}" type="datetimeFigureOut">
              <a:rPr lang="en-US" smtClean="0"/>
              <a:t>6/24/25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E6BE-7981-4922-947B-076B0C9D5DF8}" type="slidenum">
              <a:rPr lang="en-US" smtClean="0"/>
              <a:t>‹#›</a:t>
            </a:fld>
            <a:endParaRPr lang="en-US"/>
          </a:p>
        </p:txBody>
      </p:sp>
    </p:spTree>
    <p:extLst>
      <p:ext uri="{BB962C8B-B14F-4D97-AF65-F5344CB8AC3E}">
        <p14:creationId xmlns:p14="http://schemas.microsoft.com/office/powerpoint/2010/main" val="175870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7AE-3EB2-4B57-89C3-09178FC41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B68F90-4B63-41D2-A904-80EEC4861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48C07-4B1B-4E89-ABFD-D8601638DD8F}"/>
              </a:ext>
            </a:extLst>
          </p:cNvPr>
          <p:cNvSpPr>
            <a:spLocks noGrp="1"/>
          </p:cNvSpPr>
          <p:nvPr>
            <p:ph type="dt" sz="half" idx="10"/>
          </p:nvPr>
        </p:nvSpPr>
        <p:spPr/>
        <p:txBody>
          <a:bodyPr/>
          <a:lstStyle/>
          <a:p>
            <a:fld id="{8D31903C-8DE7-4301-8753-92BF46D40D24}" type="datetime1">
              <a:rPr lang="en-IN" smtClean="0"/>
              <a:t>24/06/25</a:t>
            </a:fld>
            <a:endParaRPr lang="en-IN"/>
          </a:p>
        </p:txBody>
      </p:sp>
      <p:sp>
        <p:nvSpPr>
          <p:cNvPr id="5" name="Footer Placeholder 4">
            <a:extLst>
              <a:ext uri="{FF2B5EF4-FFF2-40B4-BE49-F238E27FC236}">
                <a16:creationId xmlns:a16="http://schemas.microsoft.com/office/drawing/2014/main" id="{2CF8E32A-B241-42AB-95C5-F7E7A3FE5E79}"/>
              </a:ext>
            </a:extLst>
          </p:cNvPr>
          <p:cNvSpPr>
            <a:spLocks noGrp="1"/>
          </p:cNvSpPr>
          <p:nvPr>
            <p:ph type="ftr" sz="quarter" idx="11"/>
          </p:nvPr>
        </p:nvSpPr>
        <p:spPr/>
        <p:txBody>
          <a:bodyPr/>
          <a:lstStyle/>
          <a:p>
            <a:r>
              <a:rPr lang="en-IN"/>
              <a:t>Review I</a:t>
            </a:r>
          </a:p>
        </p:txBody>
      </p:sp>
      <p:sp>
        <p:nvSpPr>
          <p:cNvPr id="6" name="Slide Number Placeholder 5">
            <a:extLst>
              <a:ext uri="{FF2B5EF4-FFF2-40B4-BE49-F238E27FC236}">
                <a16:creationId xmlns:a16="http://schemas.microsoft.com/office/drawing/2014/main" id="{BD13DF5C-75E7-48EE-8F58-FA1F2AF0DEFD}"/>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103481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0847-0F87-4347-A2AC-D46AB1B93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2E817B-2C6B-469C-B1F6-209F6FA7BD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13BE17-5CF0-4CA3-B01E-02217FB9C3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BFA39A-96FE-4604-852E-D34EE9509EEC}"/>
              </a:ext>
            </a:extLst>
          </p:cNvPr>
          <p:cNvSpPr>
            <a:spLocks noGrp="1"/>
          </p:cNvSpPr>
          <p:nvPr>
            <p:ph type="dt" sz="half" idx="10"/>
          </p:nvPr>
        </p:nvSpPr>
        <p:spPr/>
        <p:txBody>
          <a:bodyPr/>
          <a:lstStyle/>
          <a:p>
            <a:fld id="{86FCD9B0-E45D-4FFC-9E0D-D1AD6F0EF736}" type="datetime1">
              <a:rPr lang="en-IN" smtClean="0"/>
              <a:t>24/06/25</a:t>
            </a:fld>
            <a:endParaRPr lang="en-IN"/>
          </a:p>
        </p:txBody>
      </p:sp>
      <p:sp>
        <p:nvSpPr>
          <p:cNvPr id="6" name="Footer Placeholder 5">
            <a:extLst>
              <a:ext uri="{FF2B5EF4-FFF2-40B4-BE49-F238E27FC236}">
                <a16:creationId xmlns:a16="http://schemas.microsoft.com/office/drawing/2014/main" id="{01D4FE9E-6DDE-47B4-BF49-B8BDDE5E1AB8}"/>
              </a:ext>
            </a:extLst>
          </p:cNvPr>
          <p:cNvSpPr>
            <a:spLocks noGrp="1"/>
          </p:cNvSpPr>
          <p:nvPr>
            <p:ph type="ftr" sz="quarter" idx="11"/>
          </p:nvPr>
        </p:nvSpPr>
        <p:spPr/>
        <p:txBody>
          <a:bodyPr/>
          <a:lstStyle/>
          <a:p>
            <a:r>
              <a:rPr lang="en-IN"/>
              <a:t>Review I</a:t>
            </a:r>
          </a:p>
        </p:txBody>
      </p:sp>
      <p:sp>
        <p:nvSpPr>
          <p:cNvPr id="7" name="Slide Number Placeholder 6">
            <a:extLst>
              <a:ext uri="{FF2B5EF4-FFF2-40B4-BE49-F238E27FC236}">
                <a16:creationId xmlns:a16="http://schemas.microsoft.com/office/drawing/2014/main" id="{163B22AA-3E39-4E4E-B9DB-BF7E931873F4}"/>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228096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31B2-100B-4270-9005-AE2041FB29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079A9-957D-4E5A-84AD-87E8476DE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C2492-1A33-476A-8FD0-0BC8FF8C0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3D092D-E488-42A5-B1DE-8DEB80D2E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CBCAF-DF73-4188-8844-994A069E97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0F260B-E394-4E7D-B475-D5D0D265D8D2}"/>
              </a:ext>
            </a:extLst>
          </p:cNvPr>
          <p:cNvSpPr>
            <a:spLocks noGrp="1"/>
          </p:cNvSpPr>
          <p:nvPr>
            <p:ph type="dt" sz="half" idx="10"/>
          </p:nvPr>
        </p:nvSpPr>
        <p:spPr/>
        <p:txBody>
          <a:bodyPr/>
          <a:lstStyle/>
          <a:p>
            <a:fld id="{91A4FDC0-D50E-4D9F-9D68-29D48E56EF27}" type="datetime1">
              <a:rPr lang="en-IN" smtClean="0"/>
              <a:t>24/06/25</a:t>
            </a:fld>
            <a:endParaRPr lang="en-IN"/>
          </a:p>
        </p:txBody>
      </p:sp>
      <p:sp>
        <p:nvSpPr>
          <p:cNvPr id="8" name="Footer Placeholder 7">
            <a:extLst>
              <a:ext uri="{FF2B5EF4-FFF2-40B4-BE49-F238E27FC236}">
                <a16:creationId xmlns:a16="http://schemas.microsoft.com/office/drawing/2014/main" id="{9A52407C-B308-478A-A937-F23D00F239BA}"/>
              </a:ext>
            </a:extLst>
          </p:cNvPr>
          <p:cNvSpPr>
            <a:spLocks noGrp="1"/>
          </p:cNvSpPr>
          <p:nvPr>
            <p:ph type="ftr" sz="quarter" idx="11"/>
          </p:nvPr>
        </p:nvSpPr>
        <p:spPr/>
        <p:txBody>
          <a:bodyPr/>
          <a:lstStyle/>
          <a:p>
            <a:r>
              <a:rPr lang="en-IN"/>
              <a:t>Review I</a:t>
            </a:r>
          </a:p>
        </p:txBody>
      </p:sp>
      <p:sp>
        <p:nvSpPr>
          <p:cNvPr id="9" name="Slide Number Placeholder 8">
            <a:extLst>
              <a:ext uri="{FF2B5EF4-FFF2-40B4-BE49-F238E27FC236}">
                <a16:creationId xmlns:a16="http://schemas.microsoft.com/office/drawing/2014/main" id="{9E3A7AFE-C917-4AA7-A2E8-0C6064AA134A}"/>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78172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CE18-0F47-4211-B206-078D9AB65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AD4653-1C57-4754-A794-8E58F1A4EDEC}"/>
              </a:ext>
            </a:extLst>
          </p:cNvPr>
          <p:cNvSpPr>
            <a:spLocks noGrp="1"/>
          </p:cNvSpPr>
          <p:nvPr>
            <p:ph type="dt" sz="half" idx="10"/>
          </p:nvPr>
        </p:nvSpPr>
        <p:spPr/>
        <p:txBody>
          <a:bodyPr/>
          <a:lstStyle/>
          <a:p>
            <a:fld id="{2C8BDFE1-F6D2-4C37-8417-FC297B40807B}" type="datetime1">
              <a:rPr lang="en-IN" smtClean="0"/>
              <a:t>24/06/25</a:t>
            </a:fld>
            <a:endParaRPr lang="en-IN"/>
          </a:p>
        </p:txBody>
      </p:sp>
      <p:sp>
        <p:nvSpPr>
          <p:cNvPr id="4" name="Footer Placeholder 3">
            <a:extLst>
              <a:ext uri="{FF2B5EF4-FFF2-40B4-BE49-F238E27FC236}">
                <a16:creationId xmlns:a16="http://schemas.microsoft.com/office/drawing/2014/main" id="{AB8128FD-B15B-43F6-BEBB-4A9CDA6FB76F}"/>
              </a:ext>
            </a:extLst>
          </p:cNvPr>
          <p:cNvSpPr>
            <a:spLocks noGrp="1"/>
          </p:cNvSpPr>
          <p:nvPr>
            <p:ph type="ftr" sz="quarter" idx="11"/>
          </p:nvPr>
        </p:nvSpPr>
        <p:spPr/>
        <p:txBody>
          <a:bodyPr/>
          <a:lstStyle/>
          <a:p>
            <a:r>
              <a:rPr lang="en-IN"/>
              <a:t>Review I</a:t>
            </a:r>
          </a:p>
        </p:txBody>
      </p:sp>
      <p:sp>
        <p:nvSpPr>
          <p:cNvPr id="5" name="Slide Number Placeholder 4">
            <a:extLst>
              <a:ext uri="{FF2B5EF4-FFF2-40B4-BE49-F238E27FC236}">
                <a16:creationId xmlns:a16="http://schemas.microsoft.com/office/drawing/2014/main" id="{D000B4F4-1A33-4036-AAFC-74CE2585D477}"/>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120602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257A8-0D31-4083-8BB4-E3C3FA15FFA5}"/>
              </a:ext>
            </a:extLst>
          </p:cNvPr>
          <p:cNvSpPr>
            <a:spLocks noGrp="1"/>
          </p:cNvSpPr>
          <p:nvPr>
            <p:ph type="dt" sz="half" idx="10"/>
          </p:nvPr>
        </p:nvSpPr>
        <p:spPr/>
        <p:txBody>
          <a:bodyPr/>
          <a:lstStyle/>
          <a:p>
            <a:fld id="{0C1442FD-7FDF-44C0-A2D5-3F19C7B4DB84}" type="datetime1">
              <a:rPr lang="en-IN" smtClean="0"/>
              <a:t>24/06/25</a:t>
            </a:fld>
            <a:endParaRPr lang="en-IN"/>
          </a:p>
        </p:txBody>
      </p:sp>
      <p:sp>
        <p:nvSpPr>
          <p:cNvPr id="3" name="Footer Placeholder 2">
            <a:extLst>
              <a:ext uri="{FF2B5EF4-FFF2-40B4-BE49-F238E27FC236}">
                <a16:creationId xmlns:a16="http://schemas.microsoft.com/office/drawing/2014/main" id="{19D91BCD-8FC4-4754-90C6-7619E0C4D380}"/>
              </a:ext>
            </a:extLst>
          </p:cNvPr>
          <p:cNvSpPr>
            <a:spLocks noGrp="1"/>
          </p:cNvSpPr>
          <p:nvPr>
            <p:ph type="ftr" sz="quarter" idx="11"/>
          </p:nvPr>
        </p:nvSpPr>
        <p:spPr/>
        <p:txBody>
          <a:bodyPr/>
          <a:lstStyle/>
          <a:p>
            <a:r>
              <a:rPr lang="en-IN"/>
              <a:t>Review I</a:t>
            </a:r>
          </a:p>
        </p:txBody>
      </p:sp>
      <p:sp>
        <p:nvSpPr>
          <p:cNvPr id="4" name="Slide Number Placeholder 3">
            <a:extLst>
              <a:ext uri="{FF2B5EF4-FFF2-40B4-BE49-F238E27FC236}">
                <a16:creationId xmlns:a16="http://schemas.microsoft.com/office/drawing/2014/main" id="{1E046028-39D0-4D97-9B3A-7BC87CF5D52A}"/>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260800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31F-127C-4944-B01A-854AB94F7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65A944-A75B-40E0-8FA2-633A6BCE9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551D98-F2B2-4DC1-8684-3105D9A16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ED6CB-C280-4003-BC5D-0A9CD8558921}"/>
              </a:ext>
            </a:extLst>
          </p:cNvPr>
          <p:cNvSpPr>
            <a:spLocks noGrp="1"/>
          </p:cNvSpPr>
          <p:nvPr>
            <p:ph type="dt" sz="half" idx="10"/>
          </p:nvPr>
        </p:nvSpPr>
        <p:spPr/>
        <p:txBody>
          <a:bodyPr/>
          <a:lstStyle/>
          <a:p>
            <a:fld id="{1FEAB6EB-E491-4AEB-A1B9-EAA93F5C4EEB}" type="datetime1">
              <a:rPr lang="en-IN" smtClean="0"/>
              <a:t>24/06/25</a:t>
            </a:fld>
            <a:endParaRPr lang="en-IN"/>
          </a:p>
        </p:txBody>
      </p:sp>
      <p:sp>
        <p:nvSpPr>
          <p:cNvPr id="6" name="Footer Placeholder 5">
            <a:extLst>
              <a:ext uri="{FF2B5EF4-FFF2-40B4-BE49-F238E27FC236}">
                <a16:creationId xmlns:a16="http://schemas.microsoft.com/office/drawing/2014/main" id="{6F30E0A7-C05D-4D10-9CC6-333D53D83133}"/>
              </a:ext>
            </a:extLst>
          </p:cNvPr>
          <p:cNvSpPr>
            <a:spLocks noGrp="1"/>
          </p:cNvSpPr>
          <p:nvPr>
            <p:ph type="ftr" sz="quarter" idx="11"/>
          </p:nvPr>
        </p:nvSpPr>
        <p:spPr/>
        <p:txBody>
          <a:bodyPr/>
          <a:lstStyle/>
          <a:p>
            <a:r>
              <a:rPr lang="en-IN"/>
              <a:t>Review I</a:t>
            </a:r>
          </a:p>
        </p:txBody>
      </p:sp>
      <p:sp>
        <p:nvSpPr>
          <p:cNvPr id="7" name="Slide Number Placeholder 6">
            <a:extLst>
              <a:ext uri="{FF2B5EF4-FFF2-40B4-BE49-F238E27FC236}">
                <a16:creationId xmlns:a16="http://schemas.microsoft.com/office/drawing/2014/main" id="{E19EE558-7412-4876-8713-D198CBC7E347}"/>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132748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F497-1436-4808-8713-12B302FF5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532D90-1EBD-48D9-86FE-904EB446D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E4046-17E8-4D8B-BAFC-2FCDBF32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59B43-B771-4D76-96DB-DF4810ABE79A}"/>
              </a:ext>
            </a:extLst>
          </p:cNvPr>
          <p:cNvSpPr>
            <a:spLocks noGrp="1"/>
          </p:cNvSpPr>
          <p:nvPr>
            <p:ph type="dt" sz="half" idx="10"/>
          </p:nvPr>
        </p:nvSpPr>
        <p:spPr/>
        <p:txBody>
          <a:bodyPr/>
          <a:lstStyle/>
          <a:p>
            <a:fld id="{C98B3180-F4C9-4D20-B50A-23D5BBF874CF}" type="datetime1">
              <a:rPr lang="en-IN" smtClean="0"/>
              <a:t>24/06/25</a:t>
            </a:fld>
            <a:endParaRPr lang="en-IN"/>
          </a:p>
        </p:txBody>
      </p:sp>
      <p:sp>
        <p:nvSpPr>
          <p:cNvPr id="6" name="Footer Placeholder 5">
            <a:extLst>
              <a:ext uri="{FF2B5EF4-FFF2-40B4-BE49-F238E27FC236}">
                <a16:creationId xmlns:a16="http://schemas.microsoft.com/office/drawing/2014/main" id="{BD843B55-6ED1-47A3-AC8A-B1E2739BF734}"/>
              </a:ext>
            </a:extLst>
          </p:cNvPr>
          <p:cNvSpPr>
            <a:spLocks noGrp="1"/>
          </p:cNvSpPr>
          <p:nvPr>
            <p:ph type="ftr" sz="quarter" idx="11"/>
          </p:nvPr>
        </p:nvSpPr>
        <p:spPr/>
        <p:txBody>
          <a:bodyPr/>
          <a:lstStyle/>
          <a:p>
            <a:r>
              <a:rPr lang="en-IN"/>
              <a:t>Review I</a:t>
            </a:r>
          </a:p>
        </p:txBody>
      </p:sp>
      <p:sp>
        <p:nvSpPr>
          <p:cNvPr id="7" name="Slide Number Placeholder 6">
            <a:extLst>
              <a:ext uri="{FF2B5EF4-FFF2-40B4-BE49-F238E27FC236}">
                <a16:creationId xmlns:a16="http://schemas.microsoft.com/office/drawing/2014/main" id="{CA0238B8-41C9-45E0-A002-B3881D6E33D8}"/>
              </a:ext>
            </a:extLst>
          </p:cNvPr>
          <p:cNvSpPr>
            <a:spLocks noGrp="1"/>
          </p:cNvSpPr>
          <p:nvPr>
            <p:ph type="sldNum" sz="quarter" idx="12"/>
          </p:nvPr>
        </p:nvSpPr>
        <p:spPr/>
        <p:txBody>
          <a:bodyPr/>
          <a:lstStyle/>
          <a:p>
            <a:fld id="{733B6975-6542-492F-85C5-F49BB51CBAF8}" type="slidenum">
              <a:rPr lang="en-IN" smtClean="0"/>
              <a:t>‹#›</a:t>
            </a:fld>
            <a:endParaRPr lang="en-IN"/>
          </a:p>
        </p:txBody>
      </p:sp>
    </p:spTree>
    <p:extLst>
      <p:ext uri="{BB962C8B-B14F-4D97-AF65-F5344CB8AC3E}">
        <p14:creationId xmlns:p14="http://schemas.microsoft.com/office/powerpoint/2010/main" val="65827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73A08-2FDC-49E6-A8DF-2566BC714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8704C-F756-4A22-B6BE-1C3E87D3E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8C14E-F118-4A0A-AC04-E4DB56E12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BDF2-6C61-4D07-A581-390818ABE82E}" type="datetime1">
              <a:rPr lang="en-IN" smtClean="0"/>
              <a:t>24/06/25</a:t>
            </a:fld>
            <a:endParaRPr lang="en-IN"/>
          </a:p>
        </p:txBody>
      </p:sp>
      <p:sp>
        <p:nvSpPr>
          <p:cNvPr id="5" name="Footer Placeholder 4">
            <a:extLst>
              <a:ext uri="{FF2B5EF4-FFF2-40B4-BE49-F238E27FC236}">
                <a16:creationId xmlns:a16="http://schemas.microsoft.com/office/drawing/2014/main" id="{BC14B9F6-4CDB-4EC2-AD79-BCE39EE8B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Review I</a:t>
            </a:r>
          </a:p>
        </p:txBody>
      </p:sp>
      <p:sp>
        <p:nvSpPr>
          <p:cNvPr id="6" name="Slide Number Placeholder 5">
            <a:extLst>
              <a:ext uri="{FF2B5EF4-FFF2-40B4-BE49-F238E27FC236}">
                <a16:creationId xmlns:a16="http://schemas.microsoft.com/office/drawing/2014/main" id="{641B1FB9-29FD-4BD9-80A7-3FCA8B5F4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B6975-6542-492F-85C5-F49BB51CBAF8}" type="slidenum">
              <a:rPr lang="en-IN" smtClean="0"/>
              <a:t>‹#›</a:t>
            </a:fld>
            <a:endParaRPr lang="en-IN"/>
          </a:p>
        </p:txBody>
      </p:sp>
    </p:spTree>
    <p:extLst>
      <p:ext uri="{BB962C8B-B14F-4D97-AF65-F5344CB8AC3E}">
        <p14:creationId xmlns:p14="http://schemas.microsoft.com/office/powerpoint/2010/main" val="3492876642"/>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3EA5-495D-4694-8492-267FB2DA8EEE}" type="datetimeFigureOut">
              <a:rPr lang="en-US" smtClean="0"/>
              <a:t>6/24/25</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CE6BE-7981-4922-947B-076B0C9D5DF8}" type="slidenum">
              <a:rPr lang="en-US" smtClean="0"/>
              <a:t>‹#›</a:t>
            </a:fld>
            <a:endParaRPr lang="en-US"/>
          </a:p>
        </p:txBody>
      </p:sp>
    </p:spTree>
    <p:extLst>
      <p:ext uri="{BB962C8B-B14F-4D97-AF65-F5344CB8AC3E}">
        <p14:creationId xmlns:p14="http://schemas.microsoft.com/office/powerpoint/2010/main" val="392857135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2C38-45FB-464B-AA2C-80F30554DC7D}"/>
              </a:ext>
            </a:extLst>
          </p:cNvPr>
          <p:cNvSpPr>
            <a:spLocks noGrp="1"/>
          </p:cNvSpPr>
          <p:nvPr>
            <p:ph type="ctrTitle"/>
          </p:nvPr>
        </p:nvSpPr>
        <p:spPr>
          <a:xfrm>
            <a:off x="781234" y="971281"/>
            <a:ext cx="9144000" cy="1194709"/>
          </a:xfrm>
        </p:spPr>
        <p:txBody>
          <a:bodyPr>
            <a:normAutofit/>
          </a:bodyPr>
          <a:lstStyle/>
          <a:p>
            <a:r>
              <a:rPr lang="en-IN" sz="3200" b="1" dirty="0">
                <a:latin typeface="Times New Roman" panose="02020603050405020304" pitchFamily="18" charset="0"/>
                <a:cs typeface="Times New Roman" panose="02020603050405020304" pitchFamily="18" charset="0"/>
              </a:rPr>
              <a:t>DRIVER DROWSINESS DETECTION SYSTEM USING DEEP LEARNING</a:t>
            </a:r>
          </a:p>
        </p:txBody>
      </p:sp>
      <p:pic>
        <p:nvPicPr>
          <p:cNvPr id="5" name="Picture 4">
            <a:extLst>
              <a:ext uri="{FF2B5EF4-FFF2-40B4-BE49-F238E27FC236}">
                <a16:creationId xmlns:a16="http://schemas.microsoft.com/office/drawing/2014/main" id="{4D2DC38A-F623-4AEC-8067-FB791AB27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740705" y="102186"/>
            <a:ext cx="137731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8E4EB0A-2A56-4DCA-8E8C-414C73A928BD}"/>
              </a:ext>
            </a:extLst>
          </p:cNvPr>
          <p:cNvSpPr txBox="1"/>
          <p:nvPr/>
        </p:nvSpPr>
        <p:spPr>
          <a:xfrm>
            <a:off x="6096000" y="3829966"/>
            <a:ext cx="5199355"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BORRA UMESH CHANDRA</a:t>
            </a:r>
          </a:p>
        </p:txBody>
      </p:sp>
    </p:spTree>
    <p:extLst>
      <p:ext uri="{BB962C8B-B14F-4D97-AF65-F5344CB8AC3E}">
        <p14:creationId xmlns:p14="http://schemas.microsoft.com/office/powerpoint/2010/main" val="221740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0DDE96-50F3-4910-B076-894CA627A1E8}"/>
              </a:ext>
            </a:extLst>
          </p:cNvPr>
          <p:cNvSpPr>
            <a:spLocks noGrp="1"/>
          </p:cNvSpPr>
          <p:nvPr>
            <p:ph type="ctrTitle"/>
          </p:nvPr>
        </p:nvSpPr>
        <p:spPr/>
        <p:txBody>
          <a:bodyPr/>
          <a:lstStyle/>
          <a:p>
            <a:r>
              <a:rPr lang="en-US" dirty="0"/>
              <a:t>Thank You</a:t>
            </a:r>
            <a:endParaRPr lang="en-IN" dirty="0"/>
          </a:p>
        </p:txBody>
      </p:sp>
      <p:pic>
        <p:nvPicPr>
          <p:cNvPr id="7" name="Picture 6">
            <a:extLst>
              <a:ext uri="{FF2B5EF4-FFF2-40B4-BE49-F238E27FC236}">
                <a16:creationId xmlns:a16="http://schemas.microsoft.com/office/drawing/2014/main" id="{B11D7739-5FDE-455D-9B6F-813A7BCAC3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740705" y="102186"/>
            <a:ext cx="137731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52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489" y="304800"/>
            <a:ext cx="8229600" cy="1143000"/>
          </a:xfrm>
        </p:spPr>
        <p:txBody>
          <a:bodyPr>
            <a:norm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Abstract</a:t>
            </a:r>
          </a:p>
        </p:txBody>
      </p:sp>
      <p:sp>
        <p:nvSpPr>
          <p:cNvPr id="3" name="Content Placeholder 2"/>
          <p:cNvSpPr>
            <a:spLocks noGrp="1"/>
          </p:cNvSpPr>
          <p:nvPr>
            <p:ph idx="1"/>
          </p:nvPr>
        </p:nvSpPr>
        <p:spPr>
          <a:xfrm>
            <a:off x="609600" y="2027237"/>
            <a:ext cx="10972800" cy="4525963"/>
          </a:xfrm>
        </p:spPr>
        <p:txBody>
          <a:bodyPr>
            <a:noAutofit/>
          </a:bodyPr>
          <a:lstStyle/>
          <a:p>
            <a:r>
              <a:rPr lang="en-US" sz="2800" dirty="0">
                <a:latin typeface="Times New Roman" panose="02020603050405020304" pitchFamily="18" charset="0"/>
                <a:cs typeface="Times New Roman" panose="02020603050405020304" pitchFamily="18" charset="0"/>
              </a:rPr>
              <a:t>Around the globe, drowsiness is one of the major causes of accidents.</a:t>
            </a:r>
          </a:p>
          <a:p>
            <a:r>
              <a:rPr lang="en-US" sz="2800" dirty="0">
                <a:latin typeface="Times New Roman" panose="02020603050405020304" pitchFamily="18" charset="0"/>
                <a:cs typeface="Times New Roman" panose="02020603050405020304" pitchFamily="18" charset="0"/>
              </a:rPr>
              <a:t>This project challenges the cause and focuses on the safeness of the driver, by making the driver a drowsiness detection system .</a:t>
            </a:r>
          </a:p>
          <a:p>
            <a:r>
              <a:rPr lang="en-US" sz="2800" dirty="0">
                <a:latin typeface="Times New Roman" panose="02020603050405020304" pitchFamily="18" charset="0"/>
                <a:cs typeface="Times New Roman" panose="02020603050405020304" pitchFamily="18" charset="0"/>
              </a:rPr>
              <a:t>The auto camera captures the image of the driver .Based on the image, the trained convolution neural network analyses average of the last 15 frames and analyses with its previous trained data, and tells the status of driver facial emotion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2926-48D3-4DA4-8C67-2852881F494C}"/>
              </a:ext>
            </a:extLst>
          </p:cNvPr>
          <p:cNvSpPr>
            <a:spLocks noGrp="1"/>
          </p:cNvSpPr>
          <p:nvPr>
            <p:ph type="title"/>
          </p:nvPr>
        </p:nvSpPr>
        <p:spPr>
          <a:xfrm>
            <a:off x="1317594" y="409513"/>
            <a:ext cx="10515600" cy="1325563"/>
          </a:xfrm>
        </p:spPr>
        <p:txBody>
          <a:bodyPr>
            <a:normAutofit/>
          </a:bodyPr>
          <a:lstStyle/>
          <a:p>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4FEF20B-BEF2-4C27-A8B4-69068CFA8EA5}"/>
              </a:ext>
            </a:extLst>
          </p:cNvPr>
          <p:cNvSpPr>
            <a:spLocks noGrp="1"/>
          </p:cNvSpPr>
          <p:nvPr>
            <p:ph idx="1"/>
          </p:nvPr>
        </p:nvSpPr>
        <p:spPr>
          <a:xfrm>
            <a:off x="1317594" y="2400127"/>
            <a:ext cx="9613861" cy="3599316"/>
          </a:xfrm>
        </p:spPr>
        <p:txBody>
          <a:bodyPr/>
          <a:lstStyle/>
          <a:p>
            <a:r>
              <a:rPr lang="en-IN" dirty="0">
                <a:latin typeface="Times New Roman" panose="02020603050405020304" pitchFamily="18" charset="0"/>
                <a:cs typeface="Times New Roman" panose="02020603050405020304" pitchFamily="18" charset="0"/>
              </a:rPr>
              <a:t>To find an innovative way to recognise the drowsiness of a driver to prevent any further fatal injury using image processing ,neural networks and Deep learning?</a:t>
            </a:r>
          </a:p>
          <a:p>
            <a:pPr marL="0" indent="0">
              <a:buNone/>
            </a:pPr>
            <a:endParaRPr lang="en-IN" dirty="0"/>
          </a:p>
        </p:txBody>
      </p:sp>
      <p:pic>
        <p:nvPicPr>
          <p:cNvPr id="8" name="Picture 7">
            <a:extLst>
              <a:ext uri="{FF2B5EF4-FFF2-40B4-BE49-F238E27FC236}">
                <a16:creationId xmlns:a16="http://schemas.microsoft.com/office/drawing/2014/main" id="{69E16C95-0CE6-4FA8-8103-0B5DB7FD26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740705" y="102186"/>
            <a:ext cx="137731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81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6530-6BEE-47E1-AA86-5C0A1C801EFB}"/>
              </a:ext>
            </a:extLst>
          </p:cNvPr>
          <p:cNvSpPr>
            <a:spLocks noGrp="1"/>
          </p:cNvSpPr>
          <p:nvPr>
            <p:ph type="title"/>
          </p:nvPr>
        </p:nvSpPr>
        <p:spPr>
          <a:xfrm>
            <a:off x="165608" y="624712"/>
            <a:ext cx="10972800" cy="1143000"/>
          </a:xfrm>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C42505-3802-4989-97DE-BFE2354CC95D}"/>
              </a:ext>
            </a:extLst>
          </p:cNvPr>
          <p:cNvSpPr>
            <a:spLocks noGrp="1"/>
          </p:cNvSpPr>
          <p:nvPr>
            <p:ph idx="1"/>
          </p:nvPr>
        </p:nvSpPr>
        <p:spPr>
          <a:xfrm>
            <a:off x="875930" y="2332037"/>
            <a:ext cx="10972800" cy="4525963"/>
          </a:xfrm>
        </p:spPr>
        <p:txBody>
          <a:bodyPr>
            <a:normAutofit/>
          </a:bodyPr>
          <a:lstStyle/>
          <a:p>
            <a:r>
              <a:rPr lang="en-IN" sz="2400" dirty="0">
                <a:latin typeface="Times New Roman" panose="02020603050405020304" pitchFamily="18" charset="0"/>
                <a:cs typeface="Times New Roman" panose="02020603050405020304" pitchFamily="18" charset="0"/>
              </a:rPr>
              <a:t>To recognise the visual features of the face with good accuracy of new test data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CCN (Convolution Neural Network) method gives a high accuracy than Facial Feature Engineering.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detect the drowsiness using CNN(Convolution Neural Network).</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InceptionV3 Architecture is used for training of the Model.</a:t>
            </a:r>
          </a:p>
        </p:txBody>
      </p:sp>
      <p:pic>
        <p:nvPicPr>
          <p:cNvPr id="8" name="Picture 7">
            <a:extLst>
              <a:ext uri="{FF2B5EF4-FFF2-40B4-BE49-F238E27FC236}">
                <a16:creationId xmlns:a16="http://schemas.microsoft.com/office/drawing/2014/main" id="{9562B859-3B11-4728-BC02-B6C64392F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549414" y="379413"/>
            <a:ext cx="1177988" cy="49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D6C5-F50D-42DB-85B5-0D39AA1DC049}"/>
              </a:ext>
            </a:extLst>
          </p:cNvPr>
          <p:cNvSpPr>
            <a:spLocks noGrp="1"/>
          </p:cNvSpPr>
          <p:nvPr>
            <p:ph type="title"/>
          </p:nvPr>
        </p:nvSpPr>
        <p:spPr/>
        <p:txBody>
          <a:bodyPr>
            <a:normAutofit/>
          </a:bodyPr>
          <a:lstStyle/>
          <a:p>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40E5A73-D4D5-476C-B886-3FE2987B8146}"/>
              </a:ext>
            </a:extLst>
          </p:cNvPr>
          <p:cNvSpPr>
            <a:spLocks noGrp="1"/>
          </p:cNvSpPr>
          <p:nvPr>
            <p:ph idx="1"/>
          </p:nvPr>
        </p:nvSpPr>
        <p:spPr>
          <a:xfrm>
            <a:off x="609600" y="1733371"/>
            <a:ext cx="10972800" cy="4525963"/>
          </a:xfrm>
        </p:spPr>
        <p:txBody>
          <a:bodyPr>
            <a:normAutofit/>
          </a:bodyPr>
          <a:lstStyle/>
          <a:p>
            <a:pPr>
              <a:buFont typeface="Wingdings" panose="05000000000000000000" pitchFamily="2" charset="2"/>
              <a:buChar char="v"/>
            </a:pPr>
            <a:r>
              <a:rPr lang="en-IN" sz="2400" dirty="0"/>
              <a:t>Image Pre-processing and Data Augmentation.</a:t>
            </a:r>
          </a:p>
          <a:p>
            <a:pPr>
              <a:buFont typeface="Wingdings" panose="05000000000000000000" pitchFamily="2" charset="2"/>
              <a:buChar char="v"/>
            </a:pPr>
            <a:r>
              <a:rPr lang="en-IN" sz="2400" dirty="0"/>
              <a:t>Image Segmentation</a:t>
            </a:r>
          </a:p>
          <a:p>
            <a:pPr>
              <a:buFont typeface="Wingdings" panose="05000000000000000000" pitchFamily="2" charset="2"/>
              <a:buChar char="v"/>
            </a:pPr>
            <a:r>
              <a:rPr lang="en-IN" sz="2400" dirty="0"/>
              <a:t>Transfer Learning</a:t>
            </a:r>
          </a:p>
          <a:p>
            <a:pPr>
              <a:buFont typeface="Wingdings" panose="05000000000000000000" pitchFamily="2" charset="2"/>
              <a:buChar char="v"/>
            </a:pPr>
            <a:r>
              <a:rPr lang="en-IN" sz="2400" dirty="0"/>
              <a:t>Training the Model (Inception-V3)</a:t>
            </a:r>
          </a:p>
          <a:p>
            <a:pPr>
              <a:buFont typeface="Wingdings" panose="05000000000000000000" pitchFamily="2" charset="2"/>
              <a:buChar char="v"/>
            </a:pPr>
            <a:r>
              <a:rPr lang="en-IN" sz="2400" dirty="0"/>
              <a:t>Feature Extraction</a:t>
            </a:r>
          </a:p>
          <a:p>
            <a:pPr>
              <a:buFont typeface="Wingdings" panose="05000000000000000000" pitchFamily="2" charset="2"/>
              <a:buChar char="v"/>
            </a:pPr>
            <a:r>
              <a:rPr lang="en-IN" sz="2400" dirty="0"/>
              <a:t>Classification</a:t>
            </a:r>
          </a:p>
          <a:p>
            <a:pPr>
              <a:buFont typeface="Wingdings" panose="05000000000000000000" pitchFamily="2" charset="2"/>
              <a:buChar char="v"/>
            </a:pPr>
            <a:r>
              <a:rPr lang="en-IN" sz="2400" dirty="0"/>
              <a:t>Output </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359582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968F-9990-422C-A584-F8A1417BAB6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Convolution Neural Network</a:t>
            </a:r>
          </a:p>
        </p:txBody>
      </p:sp>
      <p:sp>
        <p:nvSpPr>
          <p:cNvPr id="3" name="Content Placeholder 2">
            <a:extLst>
              <a:ext uri="{FF2B5EF4-FFF2-40B4-BE49-F238E27FC236}">
                <a16:creationId xmlns:a16="http://schemas.microsoft.com/office/drawing/2014/main" id="{04EF421B-8766-48A3-9F1E-39EE4416F461}"/>
              </a:ext>
            </a:extLst>
          </p:cNvPr>
          <p:cNvSpPr>
            <a:spLocks noGrp="1"/>
          </p:cNvSpPr>
          <p:nvPr>
            <p:ph idx="1"/>
          </p:nvPr>
        </p:nvSpPr>
        <p:spPr>
          <a:xfrm>
            <a:off x="689499" y="2332037"/>
            <a:ext cx="10972800" cy="4525963"/>
          </a:xfrm>
        </p:spPr>
        <p:txBody>
          <a:bodyPr>
            <a:normAutofit/>
          </a:bodyPr>
          <a:lstStyle/>
          <a:p>
            <a:r>
              <a:rPr lang="en-US" sz="2000" b="0" i="0" dirty="0">
                <a:solidFill>
                  <a:srgbClr val="292929"/>
                </a:solidFill>
                <a:effectLst/>
                <a:latin typeface="Times New Roman" panose="02020603050405020304" pitchFamily="18" charset="0"/>
                <a:cs typeface="Times New Roman" panose="02020603050405020304" pitchFamily="18" charset="0"/>
              </a:rPr>
              <a:t>It is a Deep Learning algorithm which can take in an input image, assign importance (learnable weights and biases) to various aspects/objects in the image and be able to differentiate one from the other</a:t>
            </a:r>
            <a:r>
              <a:rPr lang="en-US" sz="2400" b="0" i="0" dirty="0">
                <a:solidFill>
                  <a:srgbClr val="555555"/>
                </a:solidFill>
                <a:effectLst/>
                <a:latin typeface="Times New Roman" panose="02020603050405020304" pitchFamily="18" charset="0"/>
                <a:cs typeface="Times New Roman" panose="02020603050405020304" pitchFamily="18" charset="0"/>
              </a:rPr>
              <a:t>.</a:t>
            </a:r>
            <a:endParaRPr lang="en-US" sz="2400" dirty="0">
              <a:solidFill>
                <a:srgbClr val="555555"/>
              </a:solidFill>
              <a:latin typeface="Times New Roman" panose="02020603050405020304" pitchFamily="18" charset="0"/>
              <a:cs typeface="Times New Roman" panose="02020603050405020304" pitchFamily="18" charset="0"/>
            </a:endParaRPr>
          </a:p>
          <a:p>
            <a:r>
              <a:rPr lang="en-US" sz="2000" b="0" i="0" dirty="0">
                <a:solidFill>
                  <a:srgbClr val="292929"/>
                </a:solidFill>
                <a:effectLst/>
                <a:latin typeface="Times New Roman" panose="02020603050405020304" pitchFamily="18" charset="0"/>
                <a:cs typeface="Times New Roman" panose="02020603050405020304" pitchFamily="18" charset="0"/>
              </a:rPr>
              <a:t>The architecture performs a better fitting to the image dataset due to the reduction in the number of parameters involved and reusability of weights.</a:t>
            </a:r>
          </a:p>
          <a:p>
            <a:r>
              <a:rPr lang="en-US" sz="2000" dirty="0">
                <a:solidFill>
                  <a:srgbClr val="292929"/>
                </a:solidFill>
                <a:latin typeface="Times New Roman" panose="02020603050405020304" pitchFamily="18" charset="0"/>
                <a:cs typeface="Times New Roman" panose="02020603050405020304" pitchFamily="18" charset="0"/>
              </a:rPr>
              <a:t>It is widely used in Pattern Recognition, Image Processing and Visual Computing.</a:t>
            </a:r>
          </a:p>
          <a:p>
            <a:endParaRPr lang="en-US" sz="2000" b="0" i="0" dirty="0">
              <a:solidFill>
                <a:srgbClr val="292929"/>
              </a:solidFill>
              <a:effectLst/>
              <a:latin typeface="Times New Roman" panose="02020603050405020304" pitchFamily="18" charset="0"/>
              <a:cs typeface="Times New Roman" panose="02020603050405020304" pitchFamily="18" charset="0"/>
            </a:endParaRPr>
          </a:p>
          <a:p>
            <a:endParaRPr lang="en-US" sz="2000" b="0" i="0" dirty="0">
              <a:solidFill>
                <a:srgbClr val="292929"/>
              </a:solidFill>
              <a:effectLst/>
              <a:latin typeface="Times New Roman" panose="02020603050405020304" pitchFamily="18" charset="0"/>
              <a:cs typeface="Times New Roman" panose="02020603050405020304" pitchFamily="18" charset="0"/>
            </a:endParaRPr>
          </a:p>
          <a:p>
            <a:endParaRPr lang="en-US" sz="2000" dirty="0">
              <a:solidFill>
                <a:srgbClr val="292929"/>
              </a:solidFill>
              <a:latin typeface="Times New Roman" panose="02020603050405020304" pitchFamily="18" charset="0"/>
              <a:cs typeface="Times New Roman" panose="02020603050405020304" pitchFamily="18" charset="0"/>
            </a:endParaRPr>
          </a:p>
          <a:p>
            <a:endParaRPr lang="en-US" sz="2000" b="0" i="0" dirty="0">
              <a:solidFill>
                <a:srgbClr val="555555"/>
              </a:solidFill>
              <a:effectLst/>
              <a:latin typeface="Times New Roman" panose="02020603050405020304" pitchFamily="18" charset="0"/>
              <a:cs typeface="Times New Roman" panose="02020603050405020304" pitchFamily="18" charset="0"/>
            </a:endParaRPr>
          </a:p>
          <a:p>
            <a:endParaRPr lang="en-US" sz="2400" dirty="0">
              <a:solidFill>
                <a:srgbClr val="555555"/>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11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D556-E3BC-4EA3-B659-BC65131A992D}"/>
              </a:ext>
            </a:extLst>
          </p:cNvPr>
          <p:cNvSpPr>
            <a:spLocks noGrp="1"/>
          </p:cNvSpPr>
          <p:nvPr>
            <p:ph type="title"/>
          </p:nvPr>
        </p:nvSpPr>
        <p:spPr>
          <a:xfrm>
            <a:off x="-360285" y="362390"/>
            <a:ext cx="10972800" cy="1143000"/>
          </a:xfrm>
        </p:spPr>
        <p:txBody>
          <a:bodyPr>
            <a:normAutofit/>
          </a:bodyPr>
          <a:lstStyle/>
          <a:p>
            <a:r>
              <a:rPr lang="en-IN" sz="2800" b="1" u="sng" dirty="0">
                <a:solidFill>
                  <a:schemeClr val="accent1"/>
                </a:solidFill>
                <a:latin typeface="Times New Roman" panose="02020603050405020304" pitchFamily="18" charset="0"/>
                <a:cs typeface="Times New Roman" panose="02020603050405020304" pitchFamily="18" charset="0"/>
              </a:rPr>
              <a:t>Training a Convolution Neural Network </a:t>
            </a:r>
            <a:r>
              <a:rPr lang="en-IN" sz="2400" b="1" u="sng" dirty="0">
                <a:solidFill>
                  <a:schemeClr val="accent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280CD42-56AD-422D-8ED2-41954844F370}"/>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There are three process included in this section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Image Segmentation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Transfer Learning</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Training the model (Inception V3)</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Image Segmentation : Partitioning image into different sections by using contour.</a:t>
            </a:r>
          </a:p>
          <a:p>
            <a:r>
              <a:rPr lang="en-IN" sz="1800" dirty="0">
                <a:latin typeface="Times New Roman" panose="02020603050405020304" pitchFamily="18" charset="0"/>
                <a:cs typeface="Times New Roman" panose="02020603050405020304" pitchFamily="18" charset="0"/>
              </a:rPr>
              <a:t>Contour is an continues line or curve that cover or bound the region of object in an image.</a:t>
            </a:r>
          </a:p>
          <a:p>
            <a:r>
              <a:rPr lang="en-IN" sz="1800" dirty="0">
                <a:latin typeface="Times New Roman" panose="02020603050405020304" pitchFamily="18" charset="0"/>
                <a:cs typeface="Times New Roman" panose="02020603050405020304" pitchFamily="18" charset="0"/>
              </a:rPr>
              <a:t>OpenCV read images in BGR format. </a:t>
            </a:r>
          </a:p>
          <a:p>
            <a:r>
              <a:rPr lang="en-IN" sz="1800" dirty="0">
                <a:latin typeface="Times New Roman" panose="02020603050405020304" pitchFamily="18" charset="0"/>
                <a:cs typeface="Times New Roman" panose="02020603050405020304" pitchFamily="18" charset="0"/>
              </a:rPr>
              <a:t>Image turns into feature vector, then it is given as input to the  Convolution neural network.</a:t>
            </a:r>
          </a:p>
          <a:p>
            <a:pPr>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C48D7E-0F67-416C-8187-CE3506C54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884546" y="362390"/>
            <a:ext cx="1032986"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02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D556-E3BC-4EA3-B659-BC65131A992D}"/>
              </a:ext>
            </a:extLst>
          </p:cNvPr>
          <p:cNvSpPr>
            <a:spLocks noGrp="1"/>
          </p:cNvSpPr>
          <p:nvPr>
            <p:ph type="title"/>
          </p:nvPr>
        </p:nvSpPr>
        <p:spPr>
          <a:xfrm>
            <a:off x="0" y="712434"/>
            <a:ext cx="10972800" cy="1143000"/>
          </a:xfrm>
        </p:spPr>
        <p:txBody>
          <a:bodyPr>
            <a:normAutofit/>
          </a:bodyPr>
          <a:lstStyle/>
          <a:p>
            <a:r>
              <a:rPr lang="en-IN" sz="2800" dirty="0">
                <a:solidFill>
                  <a:schemeClr val="accent1"/>
                </a:solidFill>
                <a:latin typeface="Times New Roman" panose="02020603050405020304" pitchFamily="18" charset="0"/>
                <a:cs typeface="Times New Roman" panose="02020603050405020304" pitchFamily="18" charset="0"/>
              </a:rPr>
              <a:t>Feature Extraction, Classification and Output  </a:t>
            </a:r>
          </a:p>
        </p:txBody>
      </p:sp>
      <p:sp>
        <p:nvSpPr>
          <p:cNvPr id="3" name="Content Placeholder 2">
            <a:extLst>
              <a:ext uri="{FF2B5EF4-FFF2-40B4-BE49-F238E27FC236}">
                <a16:creationId xmlns:a16="http://schemas.microsoft.com/office/drawing/2014/main" id="{A280CD42-56AD-422D-8ED2-41954844F370}"/>
              </a:ext>
            </a:extLst>
          </p:cNvPr>
          <p:cNvSpPr>
            <a:spLocks noGrp="1"/>
          </p:cNvSpPr>
          <p:nvPr>
            <p:ph idx="1"/>
          </p:nvPr>
        </p:nvSpPr>
        <p:spPr>
          <a:xfrm>
            <a:off x="995121" y="2096603"/>
            <a:ext cx="10972800" cy="4525963"/>
          </a:xfrm>
        </p:spPr>
        <p:txBody>
          <a:bodyPr>
            <a:normAutofit/>
          </a:bodyPr>
          <a:lstStyle/>
          <a:p>
            <a:r>
              <a:rPr lang="en-IN" sz="2400" dirty="0">
                <a:latin typeface="Times New Roman" panose="02020603050405020304" pitchFamily="18" charset="0"/>
                <a:cs typeface="Times New Roman" panose="02020603050405020304" pitchFamily="18" charset="0"/>
              </a:rPr>
              <a:t>By using Haar Features ,we extract the region of eye and face.</a:t>
            </a:r>
          </a:p>
          <a:p>
            <a:r>
              <a:rPr lang="en-IN" sz="2400" dirty="0">
                <a:latin typeface="Times New Roman" panose="02020603050405020304" pitchFamily="18" charset="0"/>
                <a:cs typeface="Times New Roman" panose="02020603050405020304" pitchFamily="18" charset="0"/>
              </a:rPr>
              <a:t>It detect frame in grey scale format for better accuracy and send to model to detect drowsiness.</a:t>
            </a:r>
          </a:p>
          <a:p>
            <a:r>
              <a:rPr lang="en-IN" sz="2400" dirty="0">
                <a:latin typeface="Times New Roman" panose="02020603050405020304" pitchFamily="18" charset="0"/>
                <a:cs typeface="Times New Roman" panose="02020603050405020304" pitchFamily="18" charset="0"/>
              </a:rPr>
              <a:t>Threshold Time for drowsiness in project is 8 s.</a:t>
            </a:r>
          </a:p>
          <a:p>
            <a:r>
              <a:rPr lang="en-IN" sz="2400" dirty="0">
                <a:latin typeface="Times New Roman" panose="02020603050405020304" pitchFamily="18" charset="0"/>
                <a:cs typeface="Times New Roman" panose="02020603050405020304" pitchFamily="18" charset="0"/>
              </a:rPr>
              <a:t>If the features from eyes, face indicates that he’s drowsy it gives an immediate alarm sound.</a:t>
            </a:r>
          </a:p>
        </p:txBody>
      </p:sp>
      <p:pic>
        <p:nvPicPr>
          <p:cNvPr id="4" name="Picture 3">
            <a:extLst>
              <a:ext uri="{FF2B5EF4-FFF2-40B4-BE49-F238E27FC236}">
                <a16:creationId xmlns:a16="http://schemas.microsoft.com/office/drawing/2014/main" id="{76C48D7E-0F67-416C-8187-CE3506C54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5331" t="36694" r="15189" b="37393"/>
          <a:stretch>
            <a:fillRect/>
          </a:stretch>
        </p:blipFill>
        <p:spPr bwMode="auto">
          <a:xfrm>
            <a:off x="10795769" y="638396"/>
            <a:ext cx="1032986"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26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095D-4F30-4393-B013-47B726133013}"/>
              </a:ext>
            </a:extLst>
          </p:cNvPr>
          <p:cNvSpPr>
            <a:spLocks noGrp="1"/>
          </p:cNvSpPr>
          <p:nvPr>
            <p:ph type="title"/>
          </p:nvPr>
        </p:nvSpPr>
        <p:spPr>
          <a:xfrm>
            <a:off x="0" y="89232"/>
            <a:ext cx="10515600" cy="591805"/>
          </a:xfrm>
        </p:spPr>
        <p:txBody>
          <a:bodyPr>
            <a:normAutofit fontScale="90000"/>
          </a:bodyPr>
          <a:lstStyle/>
          <a:p>
            <a:r>
              <a:rPr lang="en-IN" sz="40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C7F6EB94-C049-471D-85FD-57D68665DAF4}"/>
              </a:ext>
            </a:extLst>
          </p:cNvPr>
          <p:cNvSpPr>
            <a:spLocks noGrp="1"/>
          </p:cNvSpPr>
          <p:nvPr>
            <p:ph idx="1"/>
          </p:nvPr>
        </p:nvSpPr>
        <p:spPr>
          <a:xfrm>
            <a:off x="838200" y="1121735"/>
            <a:ext cx="10515600" cy="5055228"/>
          </a:xfrm>
        </p:spPr>
        <p:txBody>
          <a:bodyPr/>
          <a:lstStyle/>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Title of the paper</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dirty="0"/>
          </a:p>
        </p:txBody>
      </p:sp>
      <p:graphicFrame>
        <p:nvGraphicFramePr>
          <p:cNvPr id="4" name="Table 4">
            <a:extLst>
              <a:ext uri="{FF2B5EF4-FFF2-40B4-BE49-F238E27FC236}">
                <a16:creationId xmlns:a16="http://schemas.microsoft.com/office/drawing/2014/main" id="{FF68E700-4E48-4F5C-BF43-159A18C1B49D}"/>
              </a:ext>
            </a:extLst>
          </p:cNvPr>
          <p:cNvGraphicFramePr>
            <a:graphicFrameLocks noGrp="1"/>
          </p:cNvGraphicFramePr>
          <p:nvPr>
            <p:extLst>
              <p:ext uri="{D42A27DB-BD31-4B8C-83A1-F6EECF244321}">
                <p14:modId xmlns:p14="http://schemas.microsoft.com/office/powerpoint/2010/main" val="798727746"/>
              </p:ext>
            </p:extLst>
          </p:nvPr>
        </p:nvGraphicFramePr>
        <p:xfrm>
          <a:off x="171450" y="681039"/>
          <a:ext cx="11911693" cy="6136933"/>
        </p:xfrm>
        <a:graphic>
          <a:graphicData uri="http://schemas.openxmlformats.org/drawingml/2006/table">
            <a:tbl>
              <a:tblPr firstRow="1" bandRow="1">
                <a:tableStyleId>{21E4AEA4-8DFA-4A89-87EB-49C32662AFE0}</a:tableStyleId>
              </a:tblPr>
              <a:tblGrid>
                <a:gridCol w="642030">
                  <a:extLst>
                    <a:ext uri="{9D8B030D-6E8A-4147-A177-3AD203B41FA5}">
                      <a16:colId xmlns:a16="http://schemas.microsoft.com/office/drawing/2014/main" val="4198422528"/>
                    </a:ext>
                  </a:extLst>
                </a:gridCol>
                <a:gridCol w="3139395">
                  <a:extLst>
                    <a:ext uri="{9D8B030D-6E8A-4147-A177-3AD203B41FA5}">
                      <a16:colId xmlns:a16="http://schemas.microsoft.com/office/drawing/2014/main" val="4143107784"/>
                    </a:ext>
                  </a:extLst>
                </a:gridCol>
                <a:gridCol w="5186950">
                  <a:extLst>
                    <a:ext uri="{9D8B030D-6E8A-4147-A177-3AD203B41FA5}">
                      <a16:colId xmlns:a16="http://schemas.microsoft.com/office/drawing/2014/main" val="2546656465"/>
                    </a:ext>
                  </a:extLst>
                </a:gridCol>
                <a:gridCol w="2943318">
                  <a:extLst>
                    <a:ext uri="{9D8B030D-6E8A-4147-A177-3AD203B41FA5}">
                      <a16:colId xmlns:a16="http://schemas.microsoft.com/office/drawing/2014/main" val="948870742"/>
                    </a:ext>
                  </a:extLst>
                </a:gridCol>
              </a:tblGrid>
              <a:tr h="329522">
                <a:tc>
                  <a:txBody>
                    <a:bodyPr/>
                    <a:lstStyle/>
                    <a:p>
                      <a:r>
                        <a:rPr lang="en-IN" sz="1600" dirty="0" err="1">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Journal</a:t>
                      </a:r>
                    </a:p>
                  </a:txBody>
                  <a:tcPr/>
                </a:tc>
                <a:tc>
                  <a:txBody>
                    <a:bodyPr/>
                    <a:lstStyle/>
                    <a:p>
                      <a:r>
                        <a:rPr lang="en-IN" sz="1600" dirty="0">
                          <a:latin typeface="Times New Roman" panose="02020603050405020304" pitchFamily="18" charset="0"/>
                          <a:cs typeface="Times New Roman" panose="02020603050405020304" pitchFamily="18" charset="0"/>
                        </a:rPr>
                        <a:t>                                 Contribution</a:t>
                      </a:r>
                    </a:p>
                  </a:txBody>
                  <a:tcPr/>
                </a:tc>
                <a:tc>
                  <a:txBody>
                    <a:bodyPr/>
                    <a:lstStyle/>
                    <a:p>
                      <a:r>
                        <a:rPr lang="en-IN" sz="1600" dirty="0">
                          <a:latin typeface="Times New Roman" panose="02020603050405020304" pitchFamily="18" charset="0"/>
                          <a:cs typeface="Times New Roman" panose="02020603050405020304" pitchFamily="18" charset="0"/>
                        </a:rPr>
                        <a:t>                  Inference</a:t>
                      </a:r>
                    </a:p>
                  </a:txBody>
                  <a:tcPr/>
                </a:tc>
                <a:extLst>
                  <a:ext uri="{0D108BD9-81ED-4DB2-BD59-A6C34878D82A}">
                    <a16:rowId xmlns:a16="http://schemas.microsoft.com/office/drawing/2014/main" val="3477598775"/>
                  </a:ext>
                </a:extLst>
              </a:tr>
              <a:tr h="2486394">
                <a:tc>
                  <a:txBody>
                    <a:bodyPr/>
                    <a:lstStyle/>
                    <a:p>
                      <a:pPr algn="just"/>
                      <a:r>
                        <a:rPr lang="en-IN" sz="1600" dirty="0">
                          <a:latin typeface="Times New Roman" panose="02020603050405020304" pitchFamily="18" charset="0"/>
                          <a:cs typeface="Times New Roman" panose="02020603050405020304" pitchFamily="18" charset="0"/>
                        </a:rPr>
                        <a:t>1</a:t>
                      </a:r>
                    </a:p>
                  </a:txBody>
                  <a:tcPr/>
                </a:tc>
                <a:tc>
                  <a:txBody>
                    <a:bodyPr/>
                    <a:lstStyle/>
                    <a:p>
                      <a:pPr algn="just"/>
                      <a:r>
                        <a:rPr lang="en-IN" sz="1600" dirty="0">
                          <a:latin typeface="Times New Roman" panose="02020603050405020304" pitchFamily="18" charset="0"/>
                          <a:cs typeface="Times New Roman" panose="02020603050405020304" pitchFamily="18" charset="0"/>
                        </a:rPr>
                        <a:t>Zuzana Képešiová; Ján Cigánek; Štefan Kozák,“</a:t>
                      </a:r>
                      <a:r>
                        <a:rPr lang="en-US" sz="1600" dirty="0">
                          <a:latin typeface="Times New Roman" panose="02020603050405020304" pitchFamily="18" charset="0"/>
                          <a:cs typeface="Times New Roman" panose="02020603050405020304" pitchFamily="18" charset="0"/>
                        </a:rPr>
                        <a:t>Driver Drowsiness Detection Using Convolutional Neural Networks ” in IEEE access 2020 Cybernetics &amp; Informatics (K&amp;I),DOI:10.1109/KI48306.2020.9039851</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convolutional neural network (CNN) technology has been used as a component of a neural network, where each frame is evaluated separately and the average of the last 20 frames is evaluated, which corresponds to approximately one second in the training and test dataset.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First, we analyze methods of image segmentation, and develop a model based on convolutional neural networks.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Using an annotated dataset of more than 2000 image slices we train and test the segmentation network to extract the driver emotional status from the images</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the dataset consists of only 20 different subjects, there is a high probability of improvement of the algorithm by achieving dataset wider in its variety.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Lane keeping assist can lead the project more accurate</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0337813"/>
                  </a:ext>
                </a:extLst>
              </a:tr>
              <a:tr h="3271813">
                <a:tc>
                  <a:txBody>
                    <a:bodyPr/>
                    <a:lstStyle/>
                    <a:p>
                      <a:pPr algn="just"/>
                      <a:r>
                        <a:rPr lang="en-IN" sz="1600" dirty="0">
                          <a:latin typeface="Times New Roman" panose="02020603050405020304" pitchFamily="18" charset="0"/>
                          <a:cs typeface="Times New Roman" panose="02020603050405020304" pitchFamily="18" charset="0"/>
                        </a:rPr>
                        <a:t>2</a:t>
                      </a:r>
                    </a:p>
                  </a:txBody>
                  <a:tcPr/>
                </a:tc>
                <a:tc>
                  <a:txBody>
                    <a:bodyPr/>
                    <a:lstStyle/>
                    <a:p>
                      <a:pPr algn="just"/>
                      <a:r>
                        <a:rPr lang="en-IN" sz="1600" dirty="0">
                          <a:latin typeface="Times New Roman" panose="02020603050405020304" pitchFamily="18" charset="0"/>
                          <a:cs typeface="Times New Roman" panose="02020603050405020304" pitchFamily="18" charset="0"/>
                        </a:rPr>
                        <a:t>Maryam Hashemi, Alireza Mirrashid &amp; Aliasghar Beheshti Shirazi.“</a:t>
                      </a:r>
                      <a:r>
                        <a:rPr lang="en-US" sz="1600" dirty="0">
                          <a:latin typeface="Times New Roman" panose="02020603050405020304" pitchFamily="18" charset="0"/>
                          <a:cs typeface="Times New Roman" panose="02020603050405020304" pitchFamily="18" charset="0"/>
                        </a:rPr>
                        <a:t>DriverSafetyDevelopment:RealTimeDriverDrowsinessDetection System Based on Convolutional Neural Network” in springer , 2020 / Published online: 31 August 2020</a:t>
                      </a:r>
                    </a:p>
                    <a:p>
                      <a:pPr algn="just"/>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Convolutional Neural Networks (CNN) are used in real life due to its high accuracy and fastness.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Three networks introduced as a potential network for eye status classification in which one of them is a Fully Designed Neural Network (FD-NN) and others use Transfer Learning in VGG16 and VGG19 with extra designed layers (TL-VGG).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Lack of an available and accurate eye dataset strongly feels in the area of eye closure detection. Therefore, a new comprehensive dataset proposed. </a:t>
                      </a:r>
                    </a:p>
                  </a:txBody>
                  <a:tcPr/>
                </a:tc>
                <a:tc>
                  <a: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Deeper networks with more hidden layers and parameters show better performance and need a bigger dataset. Therefore, there is a compromise between the number of available data and the number of FD-NN parameters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Didn’t consider about visual parameters during data collection.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32176"/>
                  </a:ext>
                </a:extLst>
              </a:tr>
            </a:tbl>
          </a:graphicData>
        </a:graphic>
      </p:graphicFrame>
      <p:pic>
        <p:nvPicPr>
          <p:cNvPr id="5" name="Picture 2">
            <a:extLst>
              <a:ext uri="{FF2B5EF4-FFF2-40B4-BE49-F238E27FC236}">
                <a16:creationId xmlns:a16="http://schemas.microsoft.com/office/drawing/2014/main" id="{359C3B86-95A5-4E80-A848-F9DC73A7D2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30" b="13431"/>
          <a:stretch/>
        </p:blipFill>
        <p:spPr bwMode="auto">
          <a:xfrm>
            <a:off x="10668000" y="13919"/>
            <a:ext cx="1524000" cy="596348"/>
          </a:xfrm>
          <a:prstGeom prst="rect">
            <a:avLst/>
          </a:prstGeom>
          <a:noFill/>
          <a:ln w="9525">
            <a:noFill/>
            <a:miter lim="800000"/>
            <a:headEnd/>
            <a:tailEnd/>
          </a:ln>
        </p:spPr>
      </p:pic>
    </p:spTree>
    <p:extLst>
      <p:ext uri="{BB962C8B-B14F-4D97-AF65-F5344CB8AC3E}">
        <p14:creationId xmlns:p14="http://schemas.microsoft.com/office/powerpoint/2010/main" val="123723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776</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Times New Roman</vt:lpstr>
      <vt:lpstr>Wingdings</vt:lpstr>
      <vt:lpstr>Office Theme</vt:lpstr>
      <vt:lpstr>1_Office Theme</vt:lpstr>
      <vt:lpstr>DRIVER DROWSINESS DETECTION SYSTEM USING DEEP LEARNING</vt:lpstr>
      <vt:lpstr>Abstract</vt:lpstr>
      <vt:lpstr>PROBLEM STATEMENT</vt:lpstr>
      <vt:lpstr>Objective</vt:lpstr>
      <vt:lpstr>METHODOLOGY</vt:lpstr>
      <vt:lpstr>Convolution Neural Network</vt:lpstr>
      <vt:lpstr>Training a Convolution Neural Network :</vt:lpstr>
      <vt:lpstr>Feature Extraction, Classification and Output  </vt:lpstr>
      <vt:lpstr>LITERATURE SURVEY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Font Size(32 to 40)</dc:title>
  <dc:creator>welcome</dc:creator>
  <cp:lastModifiedBy>BORRA, UMESH</cp:lastModifiedBy>
  <cp:revision>32</cp:revision>
  <dcterms:created xsi:type="dcterms:W3CDTF">2020-08-21T09:31:41Z</dcterms:created>
  <dcterms:modified xsi:type="dcterms:W3CDTF">2025-06-24T15:51:09Z</dcterms:modified>
</cp:coreProperties>
</file>