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68" r:id="rId5"/>
    <p:sldId id="270" r:id="rId6"/>
    <p:sldId id="271" r:id="rId7"/>
    <p:sldId id="265" r:id="rId8"/>
    <p:sldId id="267" r:id="rId9"/>
    <p:sldId id="273" r:id="rId10"/>
    <p:sldId id="272" r:id="rId11"/>
    <p:sldId id="274" r:id="rId12"/>
    <p:sldId id="293" r:id="rId13"/>
    <p:sldId id="294" r:id="rId14"/>
    <p:sldId id="304" r:id="rId15"/>
    <p:sldId id="295" r:id="rId16"/>
    <p:sldId id="296" r:id="rId17"/>
    <p:sldId id="297" r:id="rId18"/>
    <p:sldId id="298" r:id="rId19"/>
    <p:sldId id="305" r:id="rId20"/>
    <p:sldId id="299" r:id="rId21"/>
    <p:sldId id="275" r:id="rId22"/>
    <p:sldId id="278" r:id="rId23"/>
    <p:sldId id="279" r:id="rId24"/>
    <p:sldId id="280" r:id="rId25"/>
    <p:sldId id="281" r:id="rId26"/>
    <p:sldId id="283" r:id="rId27"/>
    <p:sldId id="285" r:id="rId28"/>
    <p:sldId id="287" r:id="rId29"/>
    <p:sldId id="288" r:id="rId30"/>
    <p:sldId id="289" r:id="rId31"/>
    <p:sldId id="290" r:id="rId32"/>
    <p:sldId id="300" r:id="rId33"/>
    <p:sldId id="301" r:id="rId34"/>
    <p:sldId id="302" r:id="rId35"/>
    <p:sldId id="303" r:id="rId36"/>
    <p:sldId id="269" r:id="rId37"/>
    <p:sldId id="306" r:id="rId38"/>
    <p:sldId id="28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F704-F1CE-41A4-B0EA-3626B0AC2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48B081-E7AF-407F-8A89-B16470A2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B7965-FB48-479D-B0AC-A1C233D3EC5A}"/>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B6468EAD-AD3B-4BB7-A391-91FC14505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C6E3D-1F04-4DD7-87F2-AE98042A8E68}"/>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3322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FB71-9E3E-4590-A889-0FD77C6C97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609748-1183-4E24-B603-29FB7A125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D7CFF-623A-401B-8D25-E300159DB212}"/>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A1924252-F091-4A80-9D82-E6FBBF7FC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AF9C8-2F44-4E43-ADEB-D6EC638F9A92}"/>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198930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590993-EB2C-439A-B985-BA7AD68BF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E9150-7EFC-422F-BFDF-BCDCBAD05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6D73C-244E-48EA-BF79-1D93563C63ED}"/>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582D3D1A-26FB-4D55-ADE6-5F0B2538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5CAF9-60CF-4185-9374-BBFA08399DFC}"/>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130046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1025-E45A-4AF8-B4DD-EC61AD9E07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4E400-AE1B-4126-8C6C-A4AC15318E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B673E-D652-4617-8F8D-31E519422600}"/>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FB9AFACF-2BC3-42F7-9E33-76F5CE617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86206-27A5-401C-B596-1840FBBA34A0}"/>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124974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2006-7DF8-4359-8423-1CA11F851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072187-B08A-450B-8E8E-B86D27FE3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4395D-87FF-46BF-A076-211C217F0583}"/>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36E1C0CF-19FF-4FAA-8706-B2B90A25A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4F8C-4701-4684-88E4-E6B6F238E47C}"/>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44258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954A-F31D-4C93-96EA-83C33C3F0E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E99A61-6A0C-4B9F-8446-4FE18BC663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ED7728-FBC9-4527-AF43-54FFBA3A87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48A2D-18D3-432F-8670-9F1BFE9656DB}"/>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6" name="Footer Placeholder 5">
            <a:extLst>
              <a:ext uri="{FF2B5EF4-FFF2-40B4-BE49-F238E27FC236}">
                <a16:creationId xmlns:a16="http://schemas.microsoft.com/office/drawing/2014/main" id="{369A532D-4EDA-466C-926E-EB72B1001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957AD-150A-4A80-B16B-0B19EE39DEEE}"/>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309002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4E71-12F4-4AB8-840A-8E9C6B08B7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BA560-ADCF-413B-A97A-A6E6F1082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8EEAB-AA3F-4AD6-921A-741095FFC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A0D474-9D90-401B-A62A-25727C569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879F2-97BC-497A-8CAF-015EA3A342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9078AD-D520-4954-9CE7-03FD30DD4CBF}"/>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8" name="Footer Placeholder 7">
            <a:extLst>
              <a:ext uri="{FF2B5EF4-FFF2-40B4-BE49-F238E27FC236}">
                <a16:creationId xmlns:a16="http://schemas.microsoft.com/office/drawing/2014/main" id="{66DCC540-59F5-453B-8029-13CB2A89C3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2824D6-2812-411A-A992-687A29B5662D}"/>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392053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3CC5-28BC-4A6E-927A-0C54301510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16EA25-E6DD-41E9-B482-F6CB6B8094E5}"/>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4" name="Footer Placeholder 3">
            <a:extLst>
              <a:ext uri="{FF2B5EF4-FFF2-40B4-BE49-F238E27FC236}">
                <a16:creationId xmlns:a16="http://schemas.microsoft.com/office/drawing/2014/main" id="{6963AE14-6604-44CA-AFA8-384947D4A3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06B68-553D-4A3B-92BD-B93D58178FE1}"/>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107188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649C0-C567-402B-A778-52C32077AB37}"/>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3" name="Footer Placeholder 2">
            <a:extLst>
              <a:ext uri="{FF2B5EF4-FFF2-40B4-BE49-F238E27FC236}">
                <a16:creationId xmlns:a16="http://schemas.microsoft.com/office/drawing/2014/main" id="{14A56D0A-68D4-4B1B-A837-1316DA4EB0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01560C-65FF-4C8A-9BCF-9FB8D86AF57C}"/>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227952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25A6-7D60-48AF-91FA-B96FF7526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DB896-2C37-419B-BD2A-2249812A3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05B89B-DA1A-4583-948A-B73CEDE7E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320B6-DDD6-4BC4-ABC1-673E32433390}"/>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6" name="Footer Placeholder 5">
            <a:extLst>
              <a:ext uri="{FF2B5EF4-FFF2-40B4-BE49-F238E27FC236}">
                <a16:creationId xmlns:a16="http://schemas.microsoft.com/office/drawing/2014/main" id="{D079CC95-C7B7-4CE4-9A82-0423FD1C01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99E8A6-37D2-4D00-ABDA-8BC3FAFCA72D}"/>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347619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FDFB-BCB0-41AB-8439-84711BEDB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5DBD26-0F8B-4FB6-BE59-88E62B63A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1BE6D7-3F21-456B-9213-F825F79A4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5D30D-13C4-45F3-949A-C21FA9D583BA}"/>
              </a:ext>
            </a:extLst>
          </p:cNvPr>
          <p:cNvSpPr>
            <a:spLocks noGrp="1"/>
          </p:cNvSpPr>
          <p:nvPr>
            <p:ph type="dt" sz="half" idx="10"/>
          </p:nvPr>
        </p:nvSpPr>
        <p:spPr/>
        <p:txBody>
          <a:bodyPr/>
          <a:lstStyle/>
          <a:p>
            <a:fld id="{725BEDDB-4154-49E2-9725-DC3BAB1803D3}" type="datetimeFigureOut">
              <a:rPr lang="en-IN" smtClean="0"/>
              <a:t>18-08-2020</a:t>
            </a:fld>
            <a:endParaRPr lang="en-IN"/>
          </a:p>
        </p:txBody>
      </p:sp>
      <p:sp>
        <p:nvSpPr>
          <p:cNvPr id="6" name="Footer Placeholder 5">
            <a:extLst>
              <a:ext uri="{FF2B5EF4-FFF2-40B4-BE49-F238E27FC236}">
                <a16:creationId xmlns:a16="http://schemas.microsoft.com/office/drawing/2014/main" id="{25369CDD-FC3D-4C2B-9825-B4B67DF96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807B15-C473-4F56-837D-FF88306D8D10}"/>
              </a:ext>
            </a:extLst>
          </p:cNvPr>
          <p:cNvSpPr>
            <a:spLocks noGrp="1"/>
          </p:cNvSpPr>
          <p:nvPr>
            <p:ph type="sldNum" sz="quarter" idx="12"/>
          </p:nvPr>
        </p:nvSpPr>
        <p:spPr/>
        <p:txBody>
          <a:bodyPr/>
          <a:lstStyle/>
          <a:p>
            <a:fld id="{197194BC-CC2D-4F1A-A5D7-45AB28107635}" type="slidenum">
              <a:rPr lang="en-IN" smtClean="0"/>
              <a:t>‹#›</a:t>
            </a:fld>
            <a:endParaRPr lang="en-IN"/>
          </a:p>
        </p:txBody>
      </p:sp>
    </p:spTree>
    <p:extLst>
      <p:ext uri="{BB962C8B-B14F-4D97-AF65-F5344CB8AC3E}">
        <p14:creationId xmlns:p14="http://schemas.microsoft.com/office/powerpoint/2010/main" val="215056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62944-2ECD-4833-8D32-2B268B135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08AE34-808C-47E2-B28B-BA2E19EB2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4F732-A78E-419B-AEE8-EC924A807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BEDDB-4154-49E2-9725-DC3BAB1803D3}" type="datetimeFigureOut">
              <a:rPr lang="en-IN" smtClean="0"/>
              <a:t>18-08-2020</a:t>
            </a:fld>
            <a:endParaRPr lang="en-IN"/>
          </a:p>
        </p:txBody>
      </p:sp>
      <p:sp>
        <p:nvSpPr>
          <p:cNvPr id="5" name="Footer Placeholder 4">
            <a:extLst>
              <a:ext uri="{FF2B5EF4-FFF2-40B4-BE49-F238E27FC236}">
                <a16:creationId xmlns:a16="http://schemas.microsoft.com/office/drawing/2014/main" id="{0EAD3D89-8C45-4693-BCF4-958102AE4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10C629-50AE-43C9-BB1C-68C2244A0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194BC-CC2D-4F1A-A5D7-45AB28107635}" type="slidenum">
              <a:rPr lang="en-IN" smtClean="0"/>
              <a:t>‹#›</a:t>
            </a:fld>
            <a:endParaRPr lang="en-IN"/>
          </a:p>
        </p:txBody>
      </p:sp>
    </p:spTree>
    <p:extLst>
      <p:ext uri="{BB962C8B-B14F-4D97-AF65-F5344CB8AC3E}">
        <p14:creationId xmlns:p14="http://schemas.microsoft.com/office/powerpoint/2010/main" val="254610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digitalistmag.com/digital-economy/2018/03/15/differences-between-machine-learning-predictive-analytics-05977121/" TargetMode="External"/><Relationship Id="rId2" Type="http://schemas.openxmlformats.org/officeDocument/2006/relationships/hyperlink" Target="https://www.investopedia.com/terms/m/mlr.asp" TargetMode="External"/><Relationship Id="rId1" Type="http://schemas.openxmlformats.org/officeDocument/2006/relationships/slideLayout" Target="../slideLayouts/slideLayout2.xml"/><Relationship Id="rId5" Type="http://schemas.openxmlformats.org/officeDocument/2006/relationships/hyperlink" Target="https://blogs.gartner.com/jitendra-subramanyam/prediction-models-traditional-versus-machine-learning/" TargetMode="External"/><Relationship Id="rId4" Type="http://schemas.openxmlformats.org/officeDocument/2006/relationships/hyperlink" Target="https://www.opensourceforu.com/2018/09/machine-learning-building-a-predictive-model-with-scikit-lear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BF35-F726-49BE-8B2C-FE58F934E64C}"/>
              </a:ext>
            </a:extLst>
          </p:cNvPr>
          <p:cNvSpPr>
            <a:spLocks noGrp="1"/>
          </p:cNvSpPr>
          <p:nvPr>
            <p:ph type="ctrTitle"/>
          </p:nvPr>
        </p:nvSpPr>
        <p:spPr>
          <a:xfrm>
            <a:off x="1524000" y="397565"/>
            <a:ext cx="9263270" cy="2107096"/>
          </a:xfrm>
        </p:spPr>
        <p:txBody>
          <a:bodyPr/>
          <a:lstStyle/>
          <a:p>
            <a:r>
              <a:rPr lang="en-IN" b="1" dirty="0">
                <a:latin typeface="Times New Roman" panose="02020603050405020304" pitchFamily="18" charset="0"/>
                <a:cs typeface="Times New Roman" panose="02020603050405020304" pitchFamily="18" charset="0"/>
              </a:rPr>
              <a:t>Predictive Model Based </a:t>
            </a:r>
            <a:r>
              <a:rPr lang="en-IN" sz="4800" b="1" dirty="0">
                <a:latin typeface="Times New Roman" panose="02020603050405020304" pitchFamily="18" charset="0"/>
                <a:cs typeface="Times New Roman" panose="02020603050405020304" pitchFamily="18" charset="0"/>
              </a:rPr>
              <a:t>On</a:t>
            </a:r>
            <a:r>
              <a:rPr lang="en-IN" b="1" dirty="0">
                <a:latin typeface="Times New Roman" panose="02020603050405020304" pitchFamily="18" charset="0"/>
                <a:cs typeface="Times New Roman" panose="02020603050405020304" pitchFamily="18" charset="0"/>
              </a:rPr>
              <a:t> Supervised ML</a:t>
            </a:r>
          </a:p>
        </p:txBody>
      </p:sp>
      <p:sp>
        <p:nvSpPr>
          <p:cNvPr id="3" name="Subtitle 2">
            <a:extLst>
              <a:ext uri="{FF2B5EF4-FFF2-40B4-BE49-F238E27FC236}">
                <a16:creationId xmlns:a16="http://schemas.microsoft.com/office/drawing/2014/main" id="{27A64F7C-D778-4636-B997-3F3A7B5E119A}"/>
              </a:ext>
            </a:extLst>
          </p:cNvPr>
          <p:cNvSpPr>
            <a:spLocks noGrp="1"/>
          </p:cNvSpPr>
          <p:nvPr>
            <p:ph type="subTitle" idx="1"/>
          </p:nvPr>
        </p:nvSpPr>
        <p:spPr>
          <a:xfrm>
            <a:off x="384313" y="4711149"/>
            <a:ext cx="5261113" cy="1749286"/>
          </a:xfrm>
        </p:spPr>
        <p:txBody>
          <a:bodyPr>
            <a:normAutofit lnSpcReduction="10000"/>
          </a:bodyPr>
          <a:lstStyle/>
          <a:p>
            <a:pPr algn="l">
              <a:lnSpc>
                <a:spcPct val="90000"/>
              </a:lnSpc>
              <a:spcBef>
                <a:spcPts val="1001"/>
              </a:spcBef>
            </a:pPr>
            <a:r>
              <a:rPr lang="en-IN" sz="2400" b="1" strike="noStrike" spc="-1" dirty="0">
                <a:solidFill>
                  <a:srgbClr val="000000"/>
                </a:solidFill>
                <a:latin typeface="Times New Roman"/>
                <a:ea typeface="DejaVu Sans"/>
              </a:rPr>
              <a:t>Presented By:-</a:t>
            </a:r>
            <a:endParaRPr lang="en-IN" sz="2400" b="0" strike="noStrike" spc="-1" dirty="0">
              <a:latin typeface="Arial"/>
            </a:endParaRPr>
          </a:p>
          <a:p>
            <a:pPr algn="l">
              <a:lnSpc>
                <a:spcPct val="90000"/>
              </a:lnSpc>
              <a:spcBef>
                <a:spcPts val="1001"/>
              </a:spcBef>
            </a:pPr>
            <a:r>
              <a:rPr lang="en-IN" sz="2400" b="1" strike="noStrike" spc="-1" dirty="0">
                <a:solidFill>
                  <a:srgbClr val="000000"/>
                </a:solidFill>
                <a:latin typeface="Times New Roman"/>
                <a:ea typeface="DejaVu Sans"/>
              </a:rPr>
              <a:t>Abhishek Ray</a:t>
            </a:r>
            <a:r>
              <a:rPr lang="en-IN" sz="2400" b="0" strike="noStrike" spc="-1" dirty="0">
                <a:solidFill>
                  <a:srgbClr val="000000"/>
                </a:solidFill>
                <a:latin typeface="Times New Roman"/>
                <a:ea typeface="DejaVu Sans"/>
              </a:rPr>
              <a:t> (1783910901)</a:t>
            </a:r>
            <a:endParaRPr lang="en-IN" sz="2400" b="0" strike="noStrike" spc="-1" dirty="0">
              <a:latin typeface="Arial"/>
            </a:endParaRPr>
          </a:p>
          <a:p>
            <a:pPr algn="l">
              <a:lnSpc>
                <a:spcPct val="90000"/>
              </a:lnSpc>
              <a:spcBef>
                <a:spcPts val="1001"/>
              </a:spcBef>
            </a:pPr>
            <a:r>
              <a:rPr lang="en-IN" sz="2400" b="1" strike="noStrike" spc="-1" dirty="0">
                <a:solidFill>
                  <a:srgbClr val="000000"/>
                </a:solidFill>
                <a:latin typeface="Times New Roman"/>
                <a:ea typeface="DejaVu Sans"/>
              </a:rPr>
              <a:t>Dhiraj Gupta</a:t>
            </a:r>
            <a:r>
              <a:rPr lang="en-IN" sz="2400" b="0" strike="noStrike" spc="-1" dirty="0">
                <a:solidFill>
                  <a:srgbClr val="000000"/>
                </a:solidFill>
                <a:latin typeface="Times New Roman"/>
                <a:ea typeface="DejaVu Sans"/>
              </a:rPr>
              <a:t> (1783910903)</a:t>
            </a:r>
            <a:endParaRPr lang="en-IN" sz="2400" b="0" strike="noStrike" spc="-1" dirty="0">
              <a:latin typeface="Arial"/>
            </a:endParaRPr>
          </a:p>
          <a:p>
            <a:pPr algn="l">
              <a:lnSpc>
                <a:spcPct val="90000"/>
              </a:lnSpc>
              <a:spcBef>
                <a:spcPts val="1001"/>
              </a:spcBef>
            </a:pPr>
            <a:r>
              <a:rPr lang="en-IN" sz="2400" b="1" strike="noStrike" spc="-1" dirty="0" err="1">
                <a:solidFill>
                  <a:srgbClr val="000000"/>
                </a:solidFill>
                <a:latin typeface="Times New Roman"/>
                <a:ea typeface="DejaVu Sans"/>
              </a:rPr>
              <a:t>Umeshchandra</a:t>
            </a:r>
            <a:r>
              <a:rPr lang="en-IN" sz="2400" b="1" strike="noStrike" spc="-1" dirty="0">
                <a:solidFill>
                  <a:srgbClr val="000000"/>
                </a:solidFill>
                <a:latin typeface="Times New Roman"/>
                <a:ea typeface="DejaVu Sans"/>
              </a:rPr>
              <a:t> Yadav </a:t>
            </a:r>
            <a:r>
              <a:rPr lang="en-IN" sz="2400" b="0" strike="noStrike" spc="-1" dirty="0">
                <a:solidFill>
                  <a:srgbClr val="000000"/>
                </a:solidFill>
                <a:latin typeface="Times New Roman"/>
                <a:ea typeface="DejaVu Sans"/>
              </a:rPr>
              <a:t>(1783910909)</a:t>
            </a:r>
            <a:endParaRPr lang="en-IN" dirty="0"/>
          </a:p>
        </p:txBody>
      </p:sp>
      <p:sp>
        <p:nvSpPr>
          <p:cNvPr id="5" name="CustomShape 3">
            <a:extLst>
              <a:ext uri="{FF2B5EF4-FFF2-40B4-BE49-F238E27FC236}">
                <a16:creationId xmlns:a16="http://schemas.microsoft.com/office/drawing/2014/main" id="{552D3CEB-342C-4C0A-9FD9-92143D9DC39A}"/>
              </a:ext>
            </a:extLst>
          </p:cNvPr>
          <p:cNvSpPr/>
          <p:nvPr/>
        </p:nvSpPr>
        <p:spPr>
          <a:xfrm>
            <a:off x="5796000" y="4550040"/>
            <a:ext cx="6236974" cy="18051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90000"/>
              </a:lnSpc>
              <a:spcBef>
                <a:spcPts val="1001"/>
              </a:spcBef>
            </a:pPr>
            <a:r>
              <a:rPr lang="en-IN" sz="2400" b="1" strike="noStrike" spc="-1" dirty="0">
                <a:solidFill>
                  <a:srgbClr val="000000"/>
                </a:solidFill>
                <a:latin typeface="Times New Roman"/>
                <a:ea typeface="DejaVu Sans"/>
              </a:rPr>
              <a:t> Presented To:-</a:t>
            </a:r>
            <a:endParaRPr lang="en-IN" sz="2400" b="0" strike="noStrike" spc="-1" dirty="0">
              <a:latin typeface="Arial"/>
            </a:endParaRPr>
          </a:p>
          <a:p>
            <a:pPr algn="ctr">
              <a:lnSpc>
                <a:spcPct val="90000"/>
              </a:lnSpc>
              <a:spcBef>
                <a:spcPts val="1001"/>
              </a:spcBef>
            </a:pPr>
            <a:r>
              <a:rPr lang="en-IN" sz="2400" b="1" strike="noStrike" spc="-1" dirty="0">
                <a:solidFill>
                  <a:srgbClr val="000000"/>
                </a:solidFill>
                <a:latin typeface="Times New Roman"/>
                <a:ea typeface="DejaVu Sans"/>
              </a:rPr>
              <a:t>Computer Science Engineering Department</a:t>
            </a:r>
            <a:endParaRPr lang="en-IN" sz="2400" b="0" strike="noStrike" spc="-1" dirty="0">
              <a:latin typeface="Arial"/>
            </a:endParaRPr>
          </a:p>
          <a:p>
            <a:pPr algn="ctr">
              <a:lnSpc>
                <a:spcPct val="90000"/>
              </a:lnSpc>
              <a:spcBef>
                <a:spcPts val="1001"/>
              </a:spcBef>
            </a:pPr>
            <a:r>
              <a:rPr lang="en-IN" sz="2400" b="1" strike="noStrike" spc="-1" dirty="0" err="1">
                <a:solidFill>
                  <a:srgbClr val="000000"/>
                </a:solidFill>
                <a:latin typeface="Times New Roman"/>
                <a:ea typeface="DejaVu Sans"/>
              </a:rPr>
              <a:t>Rajkiya</a:t>
            </a:r>
            <a:r>
              <a:rPr lang="en-IN" sz="2400" b="1" strike="noStrike" spc="-1" dirty="0">
                <a:solidFill>
                  <a:srgbClr val="000000"/>
                </a:solidFill>
                <a:latin typeface="Times New Roman"/>
                <a:ea typeface="DejaVu Sans"/>
              </a:rPr>
              <a:t> Engineering College</a:t>
            </a:r>
            <a:endParaRPr lang="en-IN" sz="2400" b="0" strike="noStrike" spc="-1" dirty="0">
              <a:latin typeface="Arial"/>
            </a:endParaRPr>
          </a:p>
          <a:p>
            <a:pPr algn="ctr">
              <a:lnSpc>
                <a:spcPct val="90000"/>
              </a:lnSpc>
              <a:spcBef>
                <a:spcPts val="1001"/>
              </a:spcBef>
            </a:pPr>
            <a:r>
              <a:rPr lang="en-IN" sz="2400" b="1" strike="noStrike" spc="-1" dirty="0" err="1">
                <a:solidFill>
                  <a:srgbClr val="000000"/>
                </a:solidFill>
                <a:latin typeface="Times New Roman"/>
                <a:ea typeface="DejaVu Sans"/>
              </a:rPr>
              <a:t>Kannauj</a:t>
            </a:r>
            <a:r>
              <a:rPr lang="en-IN" sz="2400" b="1" strike="noStrike" spc="-1" dirty="0">
                <a:solidFill>
                  <a:srgbClr val="000000"/>
                </a:solidFill>
                <a:latin typeface="Times New Roman"/>
                <a:ea typeface="DejaVu Sans"/>
              </a:rPr>
              <a:t> </a:t>
            </a:r>
            <a:endParaRPr lang="en-IN" sz="2400" b="0" strike="noStrike" spc="-1" dirty="0">
              <a:latin typeface="Arial"/>
            </a:endParaRPr>
          </a:p>
        </p:txBody>
      </p:sp>
    </p:spTree>
    <p:extLst>
      <p:ext uri="{BB962C8B-B14F-4D97-AF65-F5344CB8AC3E}">
        <p14:creationId xmlns:p14="http://schemas.microsoft.com/office/powerpoint/2010/main" val="420497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6EF6-DDE3-4BF8-9205-DDAFFCDCBFD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Work-Flow of Predictive Model</a:t>
            </a:r>
          </a:p>
        </p:txBody>
      </p:sp>
      <p:pic>
        <p:nvPicPr>
          <p:cNvPr id="4" name="Content Placeholder 3">
            <a:extLst>
              <a:ext uri="{FF2B5EF4-FFF2-40B4-BE49-F238E27FC236}">
                <a16:creationId xmlns:a16="http://schemas.microsoft.com/office/drawing/2014/main" id="{3F9B4220-8917-4DEB-8E57-CFCEE1D5BA8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27513" y="1364974"/>
            <a:ext cx="6559826" cy="5493026"/>
          </a:xfrm>
          <a:prstGeom prst="rect">
            <a:avLst/>
          </a:prstGeom>
        </p:spPr>
      </p:pic>
    </p:spTree>
    <p:extLst>
      <p:ext uri="{BB962C8B-B14F-4D97-AF65-F5344CB8AC3E}">
        <p14:creationId xmlns:p14="http://schemas.microsoft.com/office/powerpoint/2010/main" val="140061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D17D-2268-4EFA-A2AD-A84F362A1852}"/>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Experiment and Result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38097-5592-48A6-9785-490A17C10EB9}"/>
              </a:ext>
            </a:extLst>
          </p:cNvPr>
          <p:cNvSpPr>
            <a:spLocks noGrp="1"/>
          </p:cNvSpPr>
          <p:nvPr>
            <p:ph idx="1"/>
          </p:nvPr>
        </p:nvSpPr>
        <p:spPr/>
        <p:txBody>
          <a:bodyPr>
            <a:normAutofit lnSpcReduction="10000"/>
          </a:bodyPr>
          <a:lstStyle/>
          <a:p>
            <a:pPr marL="742950" lvl="1" indent="-285750" algn="ctr">
              <a:lnSpc>
                <a:spcPct val="107000"/>
              </a:lnSpc>
              <a:spcAft>
                <a:spcPts val="8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Diamond Price Prediction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Statement of problem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company,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Intelligent Diamond Reseller (IDR)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wants to get into the business of reselling diamonds. They want to innovate in the business, so they will use predictive modelling to estimate how much the market will pay for diamonds. Of course, to sell diamonds in the market, first they have to buy them from the producers; this is where predictive modelling becomes useful.</a:t>
            </a:r>
          </a:p>
          <a:p>
            <a:pPr marL="0" indent="0">
              <a:lnSpc>
                <a:spcPct val="107000"/>
              </a:lnSpc>
              <a:spcAft>
                <a:spcPts val="800"/>
              </a:spcAft>
              <a:buNone/>
            </a:pPr>
            <a:r>
              <a:rPr lang="en-US" sz="1600" b="1" dirty="0"/>
              <a:t>Objective </a:t>
            </a:r>
          </a:p>
          <a:p>
            <a:pPr marL="0" indent="0">
              <a:lnSpc>
                <a:spcPct val="107000"/>
              </a:lnSpc>
              <a:spcAft>
                <a:spcPts val="800"/>
              </a:spcAft>
              <a:buNone/>
            </a:pPr>
            <a:r>
              <a:rPr lang="en-US" sz="1800" dirty="0"/>
              <a:t>In this prediction we use Diamonds data set which containing the prices and other features of almost 54,000 diamonds. When a person or jewelry company want to put a bid to purchase a diamond but is unsure that how much it should bid. In this prediction model to make a recommendation on how much will be bid of a diamond.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39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DBC81-3D76-4E2B-9C4B-20C976D5D169}"/>
              </a:ext>
            </a:extLst>
          </p:cNvPr>
          <p:cNvSpPr>
            <a:spLocks noGrp="1"/>
          </p:cNvSpPr>
          <p:nvPr>
            <p:ph idx="1"/>
          </p:nvPr>
        </p:nvSpPr>
        <p:spPr/>
        <p:txBody>
          <a:bodyPr/>
          <a:lstStyle/>
          <a:p>
            <a:pPr marL="0" indent="0">
              <a:buNone/>
            </a:pPr>
            <a:r>
              <a:rPr lang="en-US" sz="1600" b="1" dirty="0"/>
              <a:t>Data Set Information</a:t>
            </a:r>
          </a:p>
          <a:p>
            <a:pPr marL="0" indent="0">
              <a:buNone/>
            </a:pPr>
            <a:r>
              <a:rPr lang="en-US" sz="1800" dirty="0">
                <a:latin typeface="Times New Roman" panose="02020603050405020304" pitchFamily="18" charset="0"/>
                <a:cs typeface="Times New Roman" panose="02020603050405020304" pitchFamily="18" charset="0"/>
              </a:rPr>
              <a:t>This project attempts to predict the diamond price with respect to the Cut, Clarity, Color, Price .</a:t>
            </a:r>
          </a:p>
          <a:p>
            <a:pPr marL="0" indent="0">
              <a:buNone/>
            </a:pPr>
            <a:r>
              <a:rPr lang="en-US" sz="1800" dirty="0">
                <a:latin typeface="Times New Roman" panose="02020603050405020304" pitchFamily="18" charset="0"/>
                <a:cs typeface="Times New Roman" panose="02020603050405020304" pitchFamily="18" charset="0"/>
              </a:rPr>
              <a:t>We will be using diamond dataset (https://www.kaggle.com/) as the primary source of data. A dataset containing the prices and other features of almost 54,000 diamonds. </a:t>
            </a:r>
            <a:endParaRPr lang="en-IN" sz="1800" b="1" kern="100" dirty="0">
              <a:effectLst/>
              <a:latin typeface="Times New Roman" panose="02020603050405020304" pitchFamily="18" charset="0"/>
              <a:ea typeface="Noto Serif CJK SC"/>
              <a:cs typeface="Lohit Devanagari"/>
            </a:endParaRPr>
          </a:p>
          <a:p>
            <a:pPr marL="0" lvl="0" indent="0">
              <a:lnSpc>
                <a:spcPct val="115000"/>
              </a:lnSpc>
              <a:spcAft>
                <a:spcPts val="700"/>
              </a:spcAft>
              <a:buSzPts val="1400"/>
              <a:buNone/>
              <a:tabLst>
                <a:tab pos="457200" algn="l"/>
              </a:tabLst>
            </a:pPr>
            <a:r>
              <a:rPr lang="en-IN" sz="1800" b="1" kern="100" dirty="0">
                <a:effectLst/>
                <a:latin typeface="Times New Roman" panose="02020603050405020304" pitchFamily="18" charset="0"/>
                <a:ea typeface="Noto Serif CJK SC"/>
                <a:cs typeface="Lohit Devanagari"/>
              </a:rPr>
              <a:t>Importing useful Libraries &amp; Raw Data</a:t>
            </a:r>
            <a:endParaRPr lang="en-IN" sz="1800" kern="100" dirty="0">
              <a:effectLst/>
              <a:latin typeface="Liberation Serif"/>
              <a:ea typeface="Noto Serif CJK SC"/>
              <a:cs typeface="Lohit Devanagari"/>
            </a:endParaRPr>
          </a:p>
          <a:p>
            <a:pPr indent="0">
              <a:lnSpc>
                <a:spcPct val="115000"/>
              </a:lnSpc>
              <a:spcAft>
                <a:spcPts val="0"/>
              </a:spcAft>
              <a:buNone/>
            </a:pPr>
            <a:r>
              <a:rPr lang="en-IN" sz="1800" kern="100" dirty="0">
                <a:effectLst/>
                <a:latin typeface="Times New Roman" panose="02020603050405020304" pitchFamily="18" charset="0"/>
                <a:ea typeface="Noto Serif CJK SC"/>
                <a:cs typeface="Lohit Devanagari"/>
              </a:rPr>
              <a:t>First I am import some useful libraries such as NumPy, Pandas, Matplotlib &amp; then import raw data.</a:t>
            </a:r>
            <a:endParaRPr lang="en-IN" sz="1800" kern="100" dirty="0">
              <a:effectLst/>
              <a:latin typeface="Liberation Serif"/>
              <a:ea typeface="Noto Serif CJK SC"/>
              <a:cs typeface="Lohit Devanagari"/>
            </a:endParaRPr>
          </a:p>
          <a:p>
            <a:pPr indent="0">
              <a:lnSpc>
                <a:spcPct val="115000"/>
              </a:lnSpc>
              <a:spcAft>
                <a:spcPts val="0"/>
              </a:spcAft>
              <a:buNone/>
            </a:pPr>
            <a:r>
              <a:rPr lang="en-IN" sz="1800" kern="100" dirty="0">
                <a:effectLst/>
                <a:latin typeface="Times New Roman" panose="02020603050405020304" pitchFamily="18" charset="0"/>
                <a:ea typeface="Noto Serif CJK SC"/>
                <a:cs typeface="Lohit Devanagari"/>
              </a:rPr>
              <a:t>you can see how the original dataset looks like here.</a:t>
            </a:r>
          </a:p>
          <a:p>
            <a:pPr indent="0">
              <a:lnSpc>
                <a:spcPct val="115000"/>
              </a:lnSpc>
              <a:spcAft>
                <a:spcPts val="0"/>
              </a:spcAft>
              <a:buNone/>
            </a:pPr>
            <a:endParaRPr lang="en-IN" sz="1800" kern="100" dirty="0">
              <a:effectLst/>
              <a:latin typeface="Liberation Serif"/>
              <a:ea typeface="Noto Serif CJK SC"/>
              <a:cs typeface="Lohit Devanagari"/>
            </a:endParaRPr>
          </a:p>
          <a:p>
            <a:endParaRPr lang="en-IN" dirty="0"/>
          </a:p>
        </p:txBody>
      </p:sp>
      <p:sp>
        <p:nvSpPr>
          <p:cNvPr id="5" name="Title 4">
            <a:extLst>
              <a:ext uri="{FF2B5EF4-FFF2-40B4-BE49-F238E27FC236}">
                <a16:creationId xmlns:a16="http://schemas.microsoft.com/office/drawing/2014/main" id="{0647578D-5451-4AA9-8C54-84EDAB22F274}"/>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Implementation of Predictive Model</a:t>
            </a:r>
            <a:r>
              <a:rPr lang="en-IN"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pic>
        <p:nvPicPr>
          <p:cNvPr id="6" name="Image12">
            <a:extLst>
              <a:ext uri="{FF2B5EF4-FFF2-40B4-BE49-F238E27FC236}">
                <a16:creationId xmlns:a16="http://schemas.microsoft.com/office/drawing/2014/main" id="{F6BE02DB-4E91-41D8-A70E-EC724C2D1228}"/>
              </a:ext>
            </a:extLst>
          </p:cNvPr>
          <p:cNvPicPr/>
          <p:nvPr/>
        </p:nvPicPr>
        <p:blipFill>
          <a:blip r:embed="rId2"/>
          <a:srcRect l="14042" t="44070" r="17520" b="3445"/>
          <a:stretch>
            <a:fillRect/>
          </a:stretch>
        </p:blipFill>
        <p:spPr bwMode="auto">
          <a:xfrm>
            <a:off x="2557670" y="4545496"/>
            <a:ext cx="7686261" cy="2312504"/>
          </a:xfrm>
          <a:prstGeom prst="rect">
            <a:avLst/>
          </a:prstGeom>
        </p:spPr>
      </p:pic>
    </p:spTree>
    <p:extLst>
      <p:ext uri="{BB962C8B-B14F-4D97-AF65-F5344CB8AC3E}">
        <p14:creationId xmlns:p14="http://schemas.microsoft.com/office/powerpoint/2010/main" val="384481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4341-056E-4913-81E0-B5C3D05E2A74}"/>
              </a:ext>
            </a:extLst>
          </p:cNvPr>
          <p:cNvSpPr>
            <a:spLocks noGrp="1"/>
          </p:cNvSpPr>
          <p:nvPr>
            <p:ph type="title"/>
          </p:nvPr>
        </p:nvSpPr>
        <p:spPr/>
        <p:txBody>
          <a:bodyPr/>
          <a:lstStyle/>
          <a:p>
            <a:r>
              <a:rPr lang="en-US" sz="4400" b="1" kern="100" dirty="0">
                <a:effectLst/>
                <a:latin typeface="Times New Roman" panose="02020603050405020304" pitchFamily="18" charset="0"/>
                <a:ea typeface="Times New Roman" panose="02020603050405020304" pitchFamily="18" charset="0"/>
              </a:rPr>
              <a:t>Data Cleaning and Data Analysis</a:t>
            </a:r>
            <a:br>
              <a:rPr lang="en-IN" sz="4400" kern="1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D6C19C-0D72-4AEC-9ED4-A6A09E041DBF}"/>
              </a:ext>
            </a:extLst>
          </p:cNvPr>
          <p:cNvSpPr>
            <a:spLocks noGrp="1"/>
          </p:cNvSpPr>
          <p:nvPr>
            <p:ph idx="1"/>
          </p:nvPr>
        </p:nvSpPr>
        <p:spPr/>
        <p:txBody>
          <a:bodyPr/>
          <a:lstStyle/>
          <a:p>
            <a:pPr marL="457200">
              <a:lnSpc>
                <a:spcPct val="115000"/>
              </a:lnSpc>
              <a:spcBef>
                <a:spcPts val="1115"/>
              </a:spcBef>
              <a:spcAft>
                <a:spcPts val="1115"/>
              </a:spcAft>
            </a:pPr>
            <a:r>
              <a:rPr lang="en-US" sz="1800" kern="100" dirty="0">
                <a:effectLst/>
                <a:latin typeface="Times New Roman" panose="02020603050405020304" pitchFamily="18" charset="0"/>
                <a:ea typeface="Noto Serif CJK SC"/>
                <a:cs typeface="Lohit Devanagari"/>
              </a:rPr>
              <a:t>We have 3 categorical variables in this data set.</a:t>
            </a:r>
            <a:endParaRPr lang="en-IN" sz="1800" kern="100" dirty="0">
              <a:effectLst/>
              <a:latin typeface="Liberation Serif"/>
              <a:ea typeface="Noto Serif CJK SC"/>
              <a:cs typeface="Lohit Devanagari"/>
            </a:endParaRPr>
          </a:p>
          <a:p>
            <a:endParaRPr lang="en-IN" dirty="0"/>
          </a:p>
        </p:txBody>
      </p:sp>
      <p:pic>
        <p:nvPicPr>
          <p:cNvPr id="4" name="Image14">
            <a:extLst>
              <a:ext uri="{FF2B5EF4-FFF2-40B4-BE49-F238E27FC236}">
                <a16:creationId xmlns:a16="http://schemas.microsoft.com/office/drawing/2014/main" id="{1452F982-25BF-46AA-88C8-6019C1581402}"/>
              </a:ext>
            </a:extLst>
          </p:cNvPr>
          <p:cNvPicPr/>
          <p:nvPr/>
        </p:nvPicPr>
        <p:blipFill>
          <a:blip r:embed="rId2"/>
          <a:srcRect l="24260" t="64941" r="26617" b="6304"/>
          <a:stretch>
            <a:fillRect/>
          </a:stretch>
        </p:blipFill>
        <p:spPr bwMode="auto">
          <a:xfrm>
            <a:off x="1696277" y="2796209"/>
            <a:ext cx="8865705" cy="2963717"/>
          </a:xfrm>
          <a:prstGeom prst="rect">
            <a:avLst/>
          </a:prstGeom>
        </p:spPr>
      </p:pic>
    </p:spTree>
    <p:extLst>
      <p:ext uri="{BB962C8B-B14F-4D97-AF65-F5344CB8AC3E}">
        <p14:creationId xmlns:p14="http://schemas.microsoft.com/office/powerpoint/2010/main" val="98323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16AA-A5C3-4BD3-8BAA-31423D910DA5}"/>
              </a:ext>
            </a:extLst>
          </p:cNvPr>
          <p:cNvSpPr>
            <a:spLocks noGrp="1"/>
          </p:cNvSpPr>
          <p:nvPr>
            <p:ph type="title"/>
          </p:nvPr>
        </p:nvSpPr>
        <p:spPr>
          <a:xfrm>
            <a:off x="838200" y="795130"/>
            <a:ext cx="10515600" cy="1457740"/>
          </a:xfrm>
        </p:spPr>
        <p:txBody>
          <a:bodyPr>
            <a:normAutofit/>
          </a:bodyPr>
          <a:lstStyle/>
          <a:p>
            <a:r>
              <a:rPr lang="en-US" sz="2400" kern="100" dirty="0">
                <a:effectLst/>
                <a:latin typeface="Times New Roman" panose="02020603050405020304" pitchFamily="18" charset="0"/>
                <a:ea typeface="Noto Serif CJK SC"/>
                <a:cs typeface="Lohit Devanagari"/>
              </a:rPr>
              <a:t>we will do next  in this cell is to transform these categorical variables to a set of binary variables or dummy variables.</a:t>
            </a:r>
            <a:br>
              <a:rPr lang="en-US" sz="2400" kern="100" dirty="0">
                <a:effectLst/>
                <a:latin typeface="Times New Roman" panose="02020603050405020304" pitchFamily="18" charset="0"/>
                <a:ea typeface="Noto Serif CJK SC"/>
                <a:cs typeface="Lohit Devanagari"/>
              </a:rPr>
            </a:br>
            <a:r>
              <a:rPr lang="en-IN" sz="2400" dirty="0">
                <a:effectLst/>
                <a:latin typeface="Times New Roman" panose="02020603050405020304" pitchFamily="18" charset="0"/>
                <a:ea typeface="Noto Serif CJK SC"/>
                <a:cs typeface="Lohit Devanagari"/>
              </a:rPr>
              <a:t>This is the one-</a:t>
            </a:r>
            <a:r>
              <a:rPr lang="en-IN" sz="2400" dirty="0" err="1">
                <a:effectLst/>
                <a:latin typeface="Times New Roman" panose="02020603050405020304" pitchFamily="18" charset="0"/>
                <a:ea typeface="Noto Serif CJK SC"/>
                <a:cs typeface="Lohit Devanagari"/>
              </a:rPr>
              <a:t>hutten</a:t>
            </a:r>
            <a:r>
              <a:rPr lang="en-IN" sz="2400" dirty="0">
                <a:effectLst/>
                <a:latin typeface="Times New Roman" panose="02020603050405020304" pitchFamily="18" charset="0"/>
                <a:ea typeface="Noto Serif CJK SC"/>
                <a:cs typeface="Lohit Devanagari"/>
              </a:rPr>
              <a:t> coding and we will we have to do this transformation because Scikit-</a:t>
            </a:r>
            <a:r>
              <a:rPr lang="en-US" sz="2400" dirty="0">
                <a:effectLst/>
                <a:latin typeface="Times New Roman" panose="02020603050405020304" pitchFamily="18" charset="0"/>
                <a:ea typeface="Noto Serif CJK SC"/>
              </a:rPr>
              <a:t>learn</a:t>
            </a:r>
            <a:r>
              <a:rPr lang="en-IN" sz="2400" dirty="0">
                <a:effectLst/>
                <a:latin typeface="Times New Roman" panose="02020603050405020304" pitchFamily="18" charset="0"/>
                <a:ea typeface="Noto Serif CJK SC"/>
                <a:cs typeface="Lohit Devanagari"/>
              </a:rPr>
              <a:t> accepts </a:t>
            </a:r>
            <a:r>
              <a:rPr lang="en-US" sz="2400" dirty="0">
                <a:effectLst/>
                <a:latin typeface="Times New Roman" panose="02020603050405020304" pitchFamily="18" charset="0"/>
                <a:ea typeface="Noto Serif CJK SC"/>
              </a:rPr>
              <a:t>only numerical features.</a:t>
            </a:r>
            <a:endParaRPr lang="en-IN" sz="2400" dirty="0"/>
          </a:p>
        </p:txBody>
      </p:sp>
      <p:pic>
        <p:nvPicPr>
          <p:cNvPr id="4" name="Image15">
            <a:extLst>
              <a:ext uri="{FF2B5EF4-FFF2-40B4-BE49-F238E27FC236}">
                <a16:creationId xmlns:a16="http://schemas.microsoft.com/office/drawing/2014/main" id="{1C409A8A-7983-4978-B695-ED4C68B38624}"/>
              </a:ext>
            </a:extLst>
          </p:cNvPr>
          <p:cNvPicPr>
            <a:picLocks noGrp="1"/>
          </p:cNvPicPr>
          <p:nvPr>
            <p:ph idx="1"/>
          </p:nvPr>
        </p:nvPicPr>
        <p:blipFill>
          <a:blip r:embed="rId2"/>
          <a:srcRect l="20190" t="32180" r="9892"/>
          <a:stretch>
            <a:fillRect/>
          </a:stretch>
        </p:blipFill>
        <p:spPr bwMode="auto">
          <a:xfrm>
            <a:off x="1338470" y="2729948"/>
            <a:ext cx="9899373" cy="3447015"/>
          </a:xfrm>
          <a:prstGeom prst="rect">
            <a:avLst/>
          </a:prstGeom>
        </p:spPr>
      </p:pic>
    </p:spTree>
    <p:extLst>
      <p:ext uri="{BB962C8B-B14F-4D97-AF65-F5344CB8AC3E}">
        <p14:creationId xmlns:p14="http://schemas.microsoft.com/office/powerpoint/2010/main" val="282783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BA8F-DF32-4EC2-96CE-BF7F40F423FB}"/>
              </a:ext>
            </a:extLst>
          </p:cNvPr>
          <p:cNvSpPr>
            <a:spLocks noGrp="1"/>
          </p:cNvSpPr>
          <p:nvPr>
            <p:ph type="title"/>
          </p:nvPr>
        </p:nvSpPr>
        <p:spPr>
          <a:xfrm>
            <a:off x="838200" y="365125"/>
            <a:ext cx="10515600" cy="1556787"/>
          </a:xfrm>
        </p:spPr>
        <p:txBody>
          <a:bodyPr>
            <a:noAutofit/>
          </a:bodyPr>
          <a:lstStyle/>
          <a:p>
            <a:pPr>
              <a:lnSpc>
                <a:spcPct val="115000"/>
              </a:lnSpc>
              <a:spcAft>
                <a:spcPts val="0"/>
              </a:spcAft>
            </a:pPr>
            <a:r>
              <a:rPr lang="en-IN" sz="2400" kern="100" dirty="0">
                <a:effectLst/>
                <a:latin typeface="Times New Roman" panose="02020603050405020304" pitchFamily="18" charset="0"/>
                <a:ea typeface="Noto Serif CJK SC"/>
                <a:cs typeface="Times New Roman" panose="02020603050405020304" pitchFamily="18" charset="0"/>
              </a:rPr>
              <a:t>So just I can have to account for the only the oddity of the relationship between</a:t>
            </a:r>
            <a:br>
              <a:rPr lang="en-IN" sz="2400" kern="100" dirty="0">
                <a:effectLst/>
                <a:latin typeface="Times New Roman" panose="02020603050405020304" pitchFamily="18" charset="0"/>
                <a:ea typeface="Noto Serif CJK SC"/>
                <a:cs typeface="Times New Roman" panose="02020603050405020304" pitchFamily="18" charset="0"/>
              </a:rPr>
            </a:br>
            <a:r>
              <a:rPr lang="en-IN" sz="2400" kern="100" dirty="0">
                <a:effectLst/>
                <a:latin typeface="Times New Roman" panose="02020603050405020304" pitchFamily="18" charset="0"/>
                <a:ea typeface="Noto Serif CJK SC"/>
                <a:cs typeface="Times New Roman" panose="02020603050405020304" pitchFamily="18" charset="0"/>
              </a:rPr>
              <a:t>carat and price. </a:t>
            </a:r>
            <a:endParaRPr lang="en-IN" sz="2400" dirty="0">
              <a:latin typeface="Times New Roman" panose="02020603050405020304" pitchFamily="18" charset="0"/>
              <a:cs typeface="Times New Roman" panose="02020603050405020304" pitchFamily="18" charset="0"/>
            </a:endParaRPr>
          </a:p>
        </p:txBody>
      </p:sp>
      <p:pic>
        <p:nvPicPr>
          <p:cNvPr id="7" name="Image16">
            <a:extLst>
              <a:ext uri="{FF2B5EF4-FFF2-40B4-BE49-F238E27FC236}">
                <a16:creationId xmlns:a16="http://schemas.microsoft.com/office/drawing/2014/main" id="{6268016B-E72C-4D8A-BE97-AF0F70CE9961}"/>
              </a:ext>
            </a:extLst>
          </p:cNvPr>
          <p:cNvPicPr>
            <a:picLocks noGrp="1"/>
          </p:cNvPicPr>
          <p:nvPr>
            <p:ph idx="1"/>
          </p:nvPr>
        </p:nvPicPr>
        <p:blipFill>
          <a:blip r:embed="rId2"/>
          <a:srcRect l="19711" t="37480" r="29403" b="5669"/>
          <a:stretch>
            <a:fillRect/>
          </a:stretch>
        </p:blipFill>
        <p:spPr bwMode="auto">
          <a:xfrm>
            <a:off x="1338471" y="2173356"/>
            <a:ext cx="7633252" cy="3907319"/>
          </a:xfrm>
          <a:prstGeom prst="rect">
            <a:avLst/>
          </a:prstGeom>
        </p:spPr>
      </p:pic>
    </p:spTree>
    <p:extLst>
      <p:ext uri="{BB962C8B-B14F-4D97-AF65-F5344CB8AC3E}">
        <p14:creationId xmlns:p14="http://schemas.microsoft.com/office/powerpoint/2010/main" val="3955726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36A9-8614-46A1-AA03-09692D30DA59}"/>
              </a:ext>
            </a:extLst>
          </p:cNvPr>
          <p:cNvSpPr>
            <a:spLocks noGrp="1"/>
          </p:cNvSpPr>
          <p:nvPr>
            <p:ph type="title"/>
          </p:nvPr>
        </p:nvSpPr>
        <p:spPr/>
        <p:txBody>
          <a:bodyPr>
            <a:normAutofit/>
          </a:bodyPr>
          <a:lstStyle/>
          <a:p>
            <a:r>
              <a:rPr lang="en-US" sz="2800" b="1" kern="100" dirty="0">
                <a:effectLst/>
                <a:latin typeface="Times New Roman" panose="02020603050405020304" pitchFamily="18" charset="0"/>
                <a:ea typeface="Noto Serif CJK SC"/>
                <a:cs typeface="Lohit Devanagari"/>
              </a:rPr>
              <a:t>Building Predictive Model</a:t>
            </a:r>
            <a:r>
              <a:rPr lang="en-IN" sz="2800" b="1" kern="100" dirty="0">
                <a:latin typeface="Times New Roman" panose="02020603050405020304" pitchFamily="18" charset="0"/>
                <a:ea typeface="Noto Serif CJK SC"/>
                <a:cs typeface="Lohit Devanagari"/>
              </a:rPr>
              <a:t> using MLR</a:t>
            </a:r>
            <a:endParaRPr lang="en-IN" sz="2800" dirty="0"/>
          </a:p>
        </p:txBody>
      </p:sp>
      <p:pic>
        <p:nvPicPr>
          <p:cNvPr id="4" name="Image19">
            <a:extLst>
              <a:ext uri="{FF2B5EF4-FFF2-40B4-BE49-F238E27FC236}">
                <a16:creationId xmlns:a16="http://schemas.microsoft.com/office/drawing/2014/main" id="{F2992C2E-31D0-42B7-961C-13CDBE10A9E9}"/>
              </a:ext>
            </a:extLst>
          </p:cNvPr>
          <p:cNvPicPr>
            <a:picLocks noGrp="1"/>
          </p:cNvPicPr>
          <p:nvPr>
            <p:ph idx="1"/>
          </p:nvPr>
        </p:nvPicPr>
        <p:blipFill>
          <a:blip r:embed="rId2"/>
          <a:stretch>
            <a:fillRect/>
          </a:stretch>
        </p:blipFill>
        <p:spPr bwMode="auto">
          <a:xfrm>
            <a:off x="2742436" y="1886262"/>
            <a:ext cx="6707128" cy="4230064"/>
          </a:xfrm>
          <a:prstGeom prst="rect">
            <a:avLst/>
          </a:prstGeom>
        </p:spPr>
      </p:pic>
    </p:spTree>
    <p:extLst>
      <p:ext uri="{BB962C8B-B14F-4D97-AF65-F5344CB8AC3E}">
        <p14:creationId xmlns:p14="http://schemas.microsoft.com/office/powerpoint/2010/main" val="79096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B673-905A-4A9E-980D-B11ED49EA4AE}"/>
              </a:ext>
            </a:extLst>
          </p:cNvPr>
          <p:cNvSpPr>
            <a:spLocks noGrp="1"/>
          </p:cNvSpPr>
          <p:nvPr>
            <p:ph type="title"/>
          </p:nvPr>
        </p:nvSpPr>
        <p:spPr/>
        <p:txBody>
          <a:bodyPr>
            <a:normAutofit/>
          </a:bodyPr>
          <a:lstStyle/>
          <a:p>
            <a:r>
              <a:rPr lang="en-US" sz="2800" b="1" kern="100" dirty="0">
                <a:effectLst/>
                <a:latin typeface="Times New Roman" panose="02020603050405020304" pitchFamily="18" charset="0"/>
                <a:ea typeface="Noto Serif CJK SC"/>
                <a:cs typeface="Times New Roman" panose="02020603050405020304" pitchFamily="18" charset="0"/>
              </a:rPr>
              <a:t>Building Predictive Model</a:t>
            </a:r>
            <a:r>
              <a:rPr lang="en-IN" sz="2800" b="1" kern="100" dirty="0">
                <a:latin typeface="Times New Roman" panose="02020603050405020304" pitchFamily="18" charset="0"/>
                <a:ea typeface="Noto Serif CJK SC"/>
                <a:cs typeface="Times New Roman" panose="02020603050405020304" pitchFamily="18" charset="0"/>
              </a:rPr>
              <a:t> using KNN</a:t>
            </a:r>
            <a:r>
              <a:rPr lang="en-IN" sz="2800" dirty="0">
                <a:latin typeface="Times New Roman" panose="02020603050405020304" pitchFamily="18" charset="0"/>
                <a:cs typeface="Times New Roman" panose="02020603050405020304" pitchFamily="18" charset="0"/>
              </a:rPr>
              <a:t> </a:t>
            </a:r>
          </a:p>
        </p:txBody>
      </p:sp>
      <p:pic>
        <p:nvPicPr>
          <p:cNvPr id="4" name="Image20">
            <a:extLst>
              <a:ext uri="{FF2B5EF4-FFF2-40B4-BE49-F238E27FC236}">
                <a16:creationId xmlns:a16="http://schemas.microsoft.com/office/drawing/2014/main" id="{4CA8199B-6BAD-4BFD-BEA6-D64315EF931D}"/>
              </a:ext>
            </a:extLst>
          </p:cNvPr>
          <p:cNvPicPr>
            <a:picLocks noGrp="1"/>
          </p:cNvPicPr>
          <p:nvPr>
            <p:ph idx="1"/>
          </p:nvPr>
        </p:nvPicPr>
        <p:blipFill>
          <a:blip r:embed="rId2"/>
          <a:stretch>
            <a:fillRect/>
          </a:stretch>
        </p:blipFill>
        <p:spPr bwMode="auto">
          <a:xfrm>
            <a:off x="2837707" y="1886262"/>
            <a:ext cx="6516585" cy="4230064"/>
          </a:xfrm>
          <a:prstGeom prst="rect">
            <a:avLst/>
          </a:prstGeom>
        </p:spPr>
      </p:pic>
    </p:spTree>
    <p:extLst>
      <p:ext uri="{BB962C8B-B14F-4D97-AF65-F5344CB8AC3E}">
        <p14:creationId xmlns:p14="http://schemas.microsoft.com/office/powerpoint/2010/main" val="55920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5B7A-B637-4507-AD4F-4F159551536D}"/>
              </a:ext>
            </a:extLst>
          </p:cNvPr>
          <p:cNvSpPr>
            <a:spLocks noGrp="1"/>
          </p:cNvSpPr>
          <p:nvPr>
            <p:ph type="title"/>
          </p:nvPr>
        </p:nvSpPr>
        <p:spPr/>
        <p:txBody>
          <a:bodyPr>
            <a:normAutofit/>
          </a:bodyPr>
          <a:lstStyle/>
          <a:p>
            <a:r>
              <a:rPr lang="en-US" sz="2800" b="1" kern="100" dirty="0">
                <a:effectLst/>
                <a:latin typeface="Times New Roman" panose="02020603050405020304" pitchFamily="18" charset="0"/>
                <a:ea typeface="Noto Serif CJK SC"/>
                <a:cs typeface="Lohit Devanagari"/>
              </a:rPr>
              <a:t>Building Predictive Model</a:t>
            </a:r>
            <a:r>
              <a:rPr lang="en-IN" sz="2800" b="1" kern="100" dirty="0">
                <a:latin typeface="Times New Roman" panose="02020603050405020304" pitchFamily="18" charset="0"/>
                <a:ea typeface="Noto Serif CJK SC"/>
                <a:cs typeface="Lohit Devanagari"/>
              </a:rPr>
              <a:t> using Lasso</a:t>
            </a:r>
            <a:endParaRPr lang="en-IN" sz="2800" dirty="0"/>
          </a:p>
        </p:txBody>
      </p:sp>
      <p:pic>
        <p:nvPicPr>
          <p:cNvPr id="4" name="Image21">
            <a:extLst>
              <a:ext uri="{FF2B5EF4-FFF2-40B4-BE49-F238E27FC236}">
                <a16:creationId xmlns:a16="http://schemas.microsoft.com/office/drawing/2014/main" id="{647BA666-2CCE-4CB0-914A-987D4BE2906B}"/>
              </a:ext>
            </a:extLst>
          </p:cNvPr>
          <p:cNvPicPr>
            <a:picLocks noGrp="1"/>
          </p:cNvPicPr>
          <p:nvPr>
            <p:ph idx="1"/>
          </p:nvPr>
        </p:nvPicPr>
        <p:blipFill>
          <a:blip r:embed="rId2"/>
          <a:stretch>
            <a:fillRect/>
          </a:stretch>
        </p:blipFill>
        <p:spPr bwMode="auto">
          <a:xfrm>
            <a:off x="2755139" y="1886262"/>
            <a:ext cx="6681722" cy="4230064"/>
          </a:xfrm>
          <a:prstGeom prst="rect">
            <a:avLst/>
          </a:prstGeom>
        </p:spPr>
      </p:pic>
    </p:spTree>
    <p:extLst>
      <p:ext uri="{BB962C8B-B14F-4D97-AF65-F5344CB8AC3E}">
        <p14:creationId xmlns:p14="http://schemas.microsoft.com/office/powerpoint/2010/main" val="230890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9990-6824-49B6-AADD-C269C07EC189}"/>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Noto Serif CJK SC"/>
                <a:cs typeface="Lohit Devanagari"/>
              </a:rPr>
              <a:t>Model Evaluation</a:t>
            </a:r>
            <a:endParaRPr lang="en-IN" sz="3200" dirty="0"/>
          </a:p>
        </p:txBody>
      </p:sp>
      <p:pic>
        <p:nvPicPr>
          <p:cNvPr id="4" name="Image22">
            <a:extLst>
              <a:ext uri="{FF2B5EF4-FFF2-40B4-BE49-F238E27FC236}">
                <a16:creationId xmlns:a16="http://schemas.microsoft.com/office/drawing/2014/main" id="{F53F8D5E-D78F-40E9-9E0C-4CE52A1C5EB9}"/>
              </a:ext>
            </a:extLst>
          </p:cNvPr>
          <p:cNvPicPr>
            <a:picLocks noGrp="1"/>
          </p:cNvPicPr>
          <p:nvPr>
            <p:ph idx="1"/>
          </p:nvPr>
        </p:nvPicPr>
        <p:blipFill>
          <a:blip r:embed="rId2"/>
          <a:stretch>
            <a:fillRect/>
          </a:stretch>
        </p:blipFill>
        <p:spPr bwMode="auto">
          <a:xfrm>
            <a:off x="1351722" y="2080591"/>
            <a:ext cx="9144000" cy="4412284"/>
          </a:xfrm>
          <a:prstGeom prst="rect">
            <a:avLst/>
          </a:prstGeom>
        </p:spPr>
      </p:pic>
    </p:spTree>
    <p:extLst>
      <p:ext uri="{BB962C8B-B14F-4D97-AF65-F5344CB8AC3E}">
        <p14:creationId xmlns:p14="http://schemas.microsoft.com/office/powerpoint/2010/main" val="181463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B22-72AB-4F48-8E78-7BC2FF22E890}"/>
              </a:ext>
            </a:extLst>
          </p:cNvPr>
          <p:cNvSpPr>
            <a:spLocks noGrp="1"/>
          </p:cNvSpPr>
          <p:nvPr>
            <p:ph type="title"/>
          </p:nvPr>
        </p:nvSpPr>
        <p:spPr>
          <a:xfrm>
            <a:off x="838200" y="365125"/>
            <a:ext cx="10515600" cy="1317901"/>
          </a:xfrm>
        </p:spPr>
        <p:txBody>
          <a:bodyPr/>
          <a:lstStyle/>
          <a:p>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C25CBD5-BC91-4239-AC32-1F5CF6879552}"/>
              </a:ext>
            </a:extLst>
          </p:cNvPr>
          <p:cNvSpPr>
            <a:spLocks noGrp="1"/>
          </p:cNvSpPr>
          <p:nvPr>
            <p:ph idx="1"/>
          </p:nvPr>
        </p:nvSpPr>
        <p:spPr>
          <a:xfrm>
            <a:off x="838200" y="1825625"/>
            <a:ext cx="10515600" cy="3594514"/>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Machine Learning</a:t>
            </a:r>
          </a:p>
          <a:p>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Predictive Model</a:t>
            </a:r>
          </a:p>
          <a:p>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Experiment And Result</a:t>
            </a:r>
          </a:p>
          <a:p>
            <a:pPr lvl="1"/>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Problem Statement</a:t>
            </a:r>
          </a:p>
          <a:p>
            <a:pPr lvl="1"/>
            <a:r>
              <a:rPr lang="en-IN" strike="noStrike" spc="-1" dirty="0">
                <a:solidFill>
                  <a:srgbClr val="000000"/>
                </a:solidFill>
                <a:latin typeface="Times New Roman" panose="02020603050405020304" pitchFamily="18" charset="0"/>
                <a:cs typeface="Times New Roman" panose="02020603050405020304" pitchFamily="18" charset="0"/>
              </a:rPr>
              <a:t>Objective</a:t>
            </a:r>
          </a:p>
          <a:p>
            <a:pPr lvl="1"/>
            <a:r>
              <a:rPr lang="en-IN" strike="noStrike" spc="-1" dirty="0">
                <a:solidFill>
                  <a:srgbClr val="000000"/>
                </a:solidFill>
                <a:latin typeface="Times New Roman" panose="02020603050405020304" pitchFamily="18" charset="0"/>
                <a:cs typeface="Times New Roman" panose="02020603050405020304" pitchFamily="18" charset="0"/>
              </a:rPr>
              <a:t>Implementation </a:t>
            </a:r>
          </a:p>
          <a:p>
            <a:pPr lvl="1"/>
            <a:r>
              <a:rPr lang="en-IN" strike="noStrike" spc="-1" dirty="0">
                <a:latin typeface="Times New Roman" panose="02020603050405020304" pitchFamily="18" charset="0"/>
                <a:cs typeface="Times New Roman" panose="02020603050405020304" pitchFamily="18" charset="0"/>
              </a:rPr>
              <a:t>Result</a:t>
            </a:r>
            <a:endParaRPr lang="en-IN" strike="noStrike" spc="-1" dirty="0">
              <a:solidFill>
                <a:srgbClr val="000000"/>
              </a:solidFill>
              <a:latin typeface="Times New Roman" panose="02020603050405020304" pitchFamily="18" charset="0"/>
              <a:ea typeface="Arial Unicode MS"/>
              <a:cs typeface="Times New Roman" panose="02020603050405020304" pitchFamily="18" charset="0"/>
            </a:endParaRPr>
          </a:p>
          <a:p>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Conclusion</a:t>
            </a:r>
          </a:p>
          <a:p>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References</a:t>
            </a:r>
            <a:endParaRPr lang="en-IN" sz="1800" kern="100" dirty="0">
              <a:effectLst/>
              <a:latin typeface="Liberation Serif"/>
              <a:ea typeface="Noto Serif CJK SC"/>
              <a:cs typeface="Lohit Devanagari"/>
            </a:endParaRPr>
          </a:p>
          <a:p>
            <a:endParaRPr lang="en-IN" strike="noStrike" spc="-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3511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7A29-A890-460F-B3A4-34BED7F6AE68}"/>
              </a:ext>
            </a:extLst>
          </p:cNvPr>
          <p:cNvSpPr>
            <a:spLocks noGrp="1"/>
          </p:cNvSpPr>
          <p:nvPr>
            <p:ph type="title"/>
          </p:nvPr>
        </p:nvSpPr>
        <p:spPr>
          <a:xfrm>
            <a:off x="838200" y="365125"/>
            <a:ext cx="10515600" cy="1834736"/>
          </a:xfrm>
        </p:spPr>
        <p:txBody>
          <a:bodyPr/>
          <a:lstStyle/>
          <a:p>
            <a:r>
              <a:rPr lang="en-IN" sz="1800" b="1" kern="100" dirty="0">
                <a:effectLst/>
                <a:latin typeface="Times New Roman" panose="02020603050405020304" pitchFamily="18" charset="0"/>
                <a:ea typeface="Noto Serif CJK SC"/>
                <a:cs typeface="Lohit Devanagari"/>
              </a:rPr>
              <a:t>Result</a:t>
            </a:r>
            <a:r>
              <a:rPr lang="en-IN" sz="1800" kern="100" dirty="0">
                <a:effectLst/>
                <a:latin typeface="Times New Roman" panose="02020603050405020304" pitchFamily="18" charset="0"/>
                <a:ea typeface="Noto Serif CJK SC"/>
                <a:cs typeface="Lohit Devanagari"/>
              </a:rPr>
              <a:t>:- KNN Prediction model are best suitable for this data and </a:t>
            </a:r>
            <a:r>
              <a:rPr lang="en-IN" sz="1800" dirty="0">
                <a:effectLst/>
                <a:latin typeface="Times New Roman" panose="02020603050405020304" pitchFamily="18" charset="0"/>
                <a:ea typeface="Noto Serif CJK SC"/>
                <a:cs typeface="Times New Roman" panose="02020603050405020304" pitchFamily="18" charset="0"/>
              </a:rPr>
              <a:t>with these Features diamond price predict : $5825 US Dollars</a:t>
            </a:r>
            <a:endParaRPr lang="en-IN" dirty="0">
              <a:latin typeface="Times New Roman" panose="02020603050405020304" pitchFamily="18" charset="0"/>
              <a:cs typeface="Times New Roman" panose="02020603050405020304" pitchFamily="18" charset="0"/>
            </a:endParaRPr>
          </a:p>
        </p:txBody>
      </p:sp>
      <p:pic>
        <p:nvPicPr>
          <p:cNvPr id="4" name="Image23">
            <a:extLst>
              <a:ext uri="{FF2B5EF4-FFF2-40B4-BE49-F238E27FC236}">
                <a16:creationId xmlns:a16="http://schemas.microsoft.com/office/drawing/2014/main" id="{5EA60B3A-AE1D-46C9-875D-D6CB7C8F603C}"/>
              </a:ext>
            </a:extLst>
          </p:cNvPr>
          <p:cNvPicPr>
            <a:picLocks noGrp="1"/>
          </p:cNvPicPr>
          <p:nvPr>
            <p:ph idx="1"/>
          </p:nvPr>
        </p:nvPicPr>
        <p:blipFill>
          <a:blip r:embed="rId2"/>
          <a:srcRect l="19033" t="46319" r="10946" b="20"/>
          <a:stretch>
            <a:fillRect/>
          </a:stretch>
        </p:blipFill>
        <p:spPr bwMode="auto">
          <a:xfrm>
            <a:off x="1540731" y="2038589"/>
            <a:ext cx="9110537" cy="3925409"/>
          </a:xfrm>
          <a:prstGeom prst="rect">
            <a:avLst/>
          </a:prstGeom>
        </p:spPr>
      </p:pic>
    </p:spTree>
    <p:extLst>
      <p:ext uri="{BB962C8B-B14F-4D97-AF65-F5344CB8AC3E}">
        <p14:creationId xmlns:p14="http://schemas.microsoft.com/office/powerpoint/2010/main" val="195436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251AAA-C439-4CF1-B62A-E0988D26A715}"/>
              </a:ext>
            </a:extLst>
          </p:cNvPr>
          <p:cNvSpPr>
            <a:spLocks noGrp="1"/>
          </p:cNvSpPr>
          <p:nvPr>
            <p:ph type="subTitle" idx="1"/>
          </p:nvPr>
        </p:nvSpPr>
        <p:spPr>
          <a:xfrm>
            <a:off x="1020417" y="1855303"/>
            <a:ext cx="10336696" cy="4028661"/>
          </a:xfrm>
        </p:spPr>
        <p:txBody>
          <a:bodyPr>
            <a:normAutofit fontScale="92500" lnSpcReduction="20000"/>
          </a:bodyPr>
          <a:lstStyle/>
          <a:p>
            <a:pPr algn="l">
              <a:lnSpc>
                <a:spcPct val="107000"/>
              </a:lnSpc>
              <a:spcAft>
                <a:spcPts val="800"/>
              </a:spcAf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Statement of problem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Gold is a precious yellow good it use as money. It use as money in the world. The demand of gold is risen.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Gold plays an important role as a stabilizing influence for investment portfolios.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gold prices are time series data of gold prices fixed. Factors influencing gold prices are many and we have to be selective in this study to ensure that the model developed is significant.</a:t>
            </a:r>
          </a:p>
          <a:p>
            <a:pPr algn="l">
              <a:lnSpc>
                <a:spcPct val="107000"/>
              </a:lnSpc>
              <a:spcAft>
                <a:spcPts val="800"/>
              </a:spcAft>
            </a:pPr>
            <a:r>
              <a:rPr lang="en-IN" sz="3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a:t>
            </a:r>
            <a:r>
              <a:rPr lang="en-I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 we proposed the development for predicting future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gold price</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Multiple Linear Regression (MLR).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used in this part are the Gold Prices (GP) from the Yahoo Financial. GP will be the single dependent variable in this model. We began by identifying the factors that influence the price of gold. These factors were used as independent variables in this MLR model. We also use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KNN-Regressor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predicting Price of Gold. Here gold price are in US dollar.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itle 1">
            <a:extLst>
              <a:ext uri="{FF2B5EF4-FFF2-40B4-BE49-F238E27FC236}">
                <a16:creationId xmlns:a16="http://schemas.microsoft.com/office/drawing/2014/main" id="{F8504DA1-983D-4658-B7F4-9F59AE394D7E}"/>
              </a:ext>
            </a:extLst>
          </p:cNvPr>
          <p:cNvSpPr txBox="1">
            <a:spLocks/>
          </p:cNvSpPr>
          <p:nvPr/>
        </p:nvSpPr>
        <p:spPr>
          <a:xfrm>
            <a:off x="838200" y="365125"/>
            <a:ext cx="10515600" cy="1490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ea typeface="Calibri" panose="020F0502020204030204" pitchFamily="34" charset="0"/>
                <a:cs typeface="Times New Roman" panose="02020603050405020304" pitchFamily="18" charset="0"/>
              </a:rPr>
              <a:t>Gold Price Prediction </a:t>
            </a:r>
            <a:br>
              <a:rPr lang="en-IN" sz="24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989508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9E6-5437-43F4-AC14-FE88391DCC9B}"/>
              </a:ext>
            </a:extLst>
          </p:cNvPr>
          <p:cNvSpPr>
            <a:spLocks noGrp="1"/>
          </p:cNvSpPr>
          <p:nvPr>
            <p:ph type="title"/>
          </p:nvPr>
        </p:nvSpPr>
        <p:spPr/>
        <p:txBody>
          <a:bodyPr>
            <a:normAutofit/>
          </a:bodyPr>
          <a:lstStyle/>
          <a:p>
            <a:pP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Implementation of Predictive Model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6C1C9-F89F-4081-88DB-79D31456919C}"/>
              </a:ext>
            </a:extLst>
          </p:cNvPr>
          <p:cNvSpPr>
            <a:spLocks noGrp="1"/>
          </p:cNvSpPr>
          <p:nvPr>
            <p:ph idx="1"/>
          </p:nvPr>
        </p:nvSpPr>
        <p:spPr/>
        <p:txBody>
          <a:bodyPr/>
          <a:lstStyle/>
          <a:p>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Importing Dataset of Gold</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We first install library of yahoo financial to fetch data set of gold then importing its library. Dataset have Date, Open, high, close, low and volume. We use dataset between 2015-2020. </a:t>
            </a:r>
          </a:p>
          <a:p>
            <a:endParaRPr lang="en-IN" dirty="0"/>
          </a:p>
        </p:txBody>
      </p:sp>
      <p:pic>
        <p:nvPicPr>
          <p:cNvPr id="5" name="Picture 4">
            <a:extLst>
              <a:ext uri="{FF2B5EF4-FFF2-40B4-BE49-F238E27FC236}">
                <a16:creationId xmlns:a16="http://schemas.microsoft.com/office/drawing/2014/main" id="{1F380B5C-B7B8-4E46-ADD5-B5E7F7E0B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027" y="2888973"/>
            <a:ext cx="7522886" cy="3603901"/>
          </a:xfrm>
          <a:prstGeom prst="rect">
            <a:avLst/>
          </a:prstGeom>
        </p:spPr>
      </p:pic>
    </p:spTree>
    <p:extLst>
      <p:ext uri="{BB962C8B-B14F-4D97-AF65-F5344CB8AC3E}">
        <p14:creationId xmlns:p14="http://schemas.microsoft.com/office/powerpoint/2010/main" val="363311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A637-7F58-40E3-8405-7D66393BA389}"/>
              </a:ext>
            </a:extLst>
          </p:cNvPr>
          <p:cNvSpPr>
            <a:spLocks noGrp="1"/>
          </p:cNvSpPr>
          <p:nvPr>
            <p:ph type="title"/>
          </p:nvPr>
        </p:nvSpPr>
        <p:spPr/>
        <p:txBody>
          <a:bodyPr>
            <a:normAutofit/>
          </a:bodyPr>
          <a:lstStyle/>
          <a:p>
            <a:pPr indent="457200">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Cleaning and Data Analysis  </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9AAFB-3893-4857-9CCC-5BB294B806ED}"/>
              </a:ext>
            </a:extLst>
          </p:cNvPr>
          <p:cNvSpPr>
            <a:spLocks noGrp="1"/>
          </p:cNvSpPr>
          <p:nvPr>
            <p:ph idx="1"/>
          </p:nvPr>
        </p:nvSpPr>
        <p:spPr/>
        <p:txBody>
          <a:bodyPr/>
          <a:lstStyle/>
          <a:p>
            <a:r>
              <a:rPr lang="en-IN" sz="2800" dirty="0">
                <a:solidFill>
                  <a:srgbClr val="000000"/>
                </a:solidFill>
                <a:effectLst/>
                <a:latin typeface="Times New Roman" panose="02020603050405020304" pitchFamily="18" charset="0"/>
                <a:ea typeface="Times New Roman" panose="02020603050405020304" pitchFamily="18" charset="0"/>
              </a:rPr>
              <a:t>After data collection we do cleaning and Analysis of data set by many different Way. It first fig1 show daily price of gold in graph. </a:t>
            </a:r>
            <a:br>
              <a:rPr lang="en-IN" sz="2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EAF689AC-C650-4F0A-9AA4-0D96BC8D9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0" y="3154016"/>
            <a:ext cx="10624930" cy="3248991"/>
          </a:xfrm>
          <a:prstGeom prst="rect">
            <a:avLst/>
          </a:prstGeom>
        </p:spPr>
      </p:pic>
    </p:spTree>
    <p:extLst>
      <p:ext uri="{BB962C8B-B14F-4D97-AF65-F5344CB8AC3E}">
        <p14:creationId xmlns:p14="http://schemas.microsoft.com/office/powerpoint/2010/main" val="15816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1FAC-BC3D-4D61-AECB-43767BB17901}"/>
              </a:ext>
            </a:extLst>
          </p:cNvPr>
          <p:cNvSpPr>
            <a:spLocks noGrp="1"/>
          </p:cNvSpPr>
          <p:nvPr>
            <p:ph type="title"/>
          </p:nvPr>
        </p:nvSpPr>
        <p:spPr/>
        <p:txBody>
          <a:bodyPr>
            <a:normAutofit/>
          </a:bodyPr>
          <a:lstStyle/>
          <a:p>
            <a:pPr indent="228600">
              <a:lnSpc>
                <a:spcPct val="107000"/>
              </a:lnSpc>
              <a:spcAft>
                <a:spcPts val="800"/>
              </a:spcAft>
            </a:pPr>
            <a:r>
              <a:rPr lang="en-IN"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 of Prediction of Gold Price</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9EE7B9-0C82-482F-BB33-EB351236FDAD}"/>
              </a:ext>
            </a:extLst>
          </p:cNvPr>
          <p:cNvSpPr>
            <a:spLocks noGrp="1"/>
          </p:cNvSpPr>
          <p:nvPr>
            <p:ph idx="1"/>
          </p:nvPr>
        </p:nvSpPr>
        <p:spPr/>
        <p:txBody>
          <a:bodyPr/>
          <a:lstStyle/>
          <a:p>
            <a:r>
              <a:rPr lang="en-IN" sz="2800" b="1" dirty="0">
                <a:solidFill>
                  <a:srgbClr val="000000"/>
                </a:solidFill>
                <a:effectLst/>
                <a:latin typeface="Times-Roman"/>
                <a:ea typeface="Calibri" panose="020F0502020204030204" pitchFamily="34" charset="0"/>
                <a:cs typeface="Times New Roman" panose="02020603050405020304" pitchFamily="18" charset="0"/>
              </a:rPr>
              <a:t>Using MLR (Multiple Linear Regressor)</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DDE46DC7-F419-4D56-AC37-9BEAD9276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2506663"/>
            <a:ext cx="11700221" cy="4351337"/>
          </a:xfrm>
          <a:prstGeom prst="rect">
            <a:avLst/>
          </a:prstGeom>
        </p:spPr>
      </p:pic>
    </p:spTree>
    <p:extLst>
      <p:ext uri="{BB962C8B-B14F-4D97-AF65-F5344CB8AC3E}">
        <p14:creationId xmlns:p14="http://schemas.microsoft.com/office/powerpoint/2010/main" val="307614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9119-C091-4D97-8242-9FD7B69D918F}"/>
              </a:ext>
            </a:extLst>
          </p:cNvPr>
          <p:cNvSpPr>
            <a:spLocks noGrp="1"/>
          </p:cNvSpPr>
          <p:nvPr>
            <p:ph type="title"/>
          </p:nvPr>
        </p:nvSpPr>
        <p:spPr/>
        <p:txBody>
          <a:bodyPr>
            <a:normAutofit/>
          </a:bodyPr>
          <a:lstStyle/>
          <a:p>
            <a:pPr marL="342900" lvl="0" indent="-342900">
              <a:lnSpc>
                <a:spcPct val="107000"/>
              </a:lnSpc>
              <a:spcAft>
                <a:spcPts val="0"/>
              </a:spcAf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Using KNN-Regressor</a:t>
            </a:r>
            <a:endParaRPr lang="en-IN" sz="2400" dirty="0"/>
          </a:p>
        </p:txBody>
      </p:sp>
      <p:pic>
        <p:nvPicPr>
          <p:cNvPr id="5" name="Content Placeholder 4">
            <a:extLst>
              <a:ext uri="{FF2B5EF4-FFF2-40B4-BE49-F238E27FC236}">
                <a16:creationId xmlns:a16="http://schemas.microsoft.com/office/drawing/2014/main" id="{B9CABD24-0F04-4D69-897B-588B1EDC6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3" y="1690688"/>
            <a:ext cx="8520527" cy="4511329"/>
          </a:xfrm>
        </p:spPr>
      </p:pic>
    </p:spTree>
    <p:extLst>
      <p:ext uri="{BB962C8B-B14F-4D97-AF65-F5344CB8AC3E}">
        <p14:creationId xmlns:p14="http://schemas.microsoft.com/office/powerpoint/2010/main" val="115359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A9F-61E2-488D-BBE7-36E899779136}"/>
              </a:ext>
            </a:extLst>
          </p:cNvPr>
          <p:cNvSpPr>
            <a:spLocks noGrp="1"/>
          </p:cNvSpPr>
          <p:nvPr>
            <p:ph type="title"/>
          </p:nvPr>
        </p:nvSpPr>
        <p:spPr/>
        <p:txBody>
          <a:bodyPr/>
          <a:lstStyle/>
          <a:p>
            <a:r>
              <a:rPr lang="en-US" dirty="0"/>
              <a:t>             Stock Price Prediction</a:t>
            </a:r>
            <a:endParaRPr lang="en-IN" dirty="0"/>
          </a:p>
        </p:txBody>
      </p:sp>
      <p:sp>
        <p:nvSpPr>
          <p:cNvPr id="3" name="Content Placeholder 2">
            <a:extLst>
              <a:ext uri="{FF2B5EF4-FFF2-40B4-BE49-F238E27FC236}">
                <a16:creationId xmlns:a16="http://schemas.microsoft.com/office/drawing/2014/main" id="{72AED56C-C5BC-4696-9E7D-5CFFF5DC4910}"/>
              </a:ext>
            </a:extLst>
          </p:cNvPr>
          <p:cNvSpPr>
            <a:spLocks noGrp="1"/>
          </p:cNvSpPr>
          <p:nvPr>
            <p:ph idx="1"/>
          </p:nvPr>
        </p:nvSpPr>
        <p:spPr/>
        <p:txBody>
          <a:bodyPr>
            <a:normAutofit fontScale="77500" lnSpcReduction="20000"/>
          </a:bodyPr>
          <a:lstStyle/>
          <a:p>
            <a:pPr marL="0" indent="0">
              <a:buNone/>
            </a:pPr>
            <a:r>
              <a:rPr lang="en-US" b="1" dirty="0"/>
              <a:t>Statements of Problem</a:t>
            </a:r>
          </a:p>
          <a:p>
            <a:pPr marL="0" indent="0">
              <a:buNone/>
            </a:pPr>
            <a:r>
              <a:rPr lang="en-US" dirty="0"/>
              <a:t>Stock market is very vast and difficult to understand. It is considered too uncertain to be predictable due to huge fluctuation of the market. </a:t>
            </a:r>
          </a:p>
          <a:p>
            <a:pPr marL="0" indent="0">
              <a:buNone/>
            </a:pPr>
            <a:r>
              <a:rPr lang="en-US" dirty="0"/>
              <a:t>Financial investors of today are facing this problem of trading as they do not properly understand as to which stocks to buy or which stocks to sell in order to get optimum result. So, the purposed project will reduce the problem with suitable accuracy faced in such real time scenario. </a:t>
            </a:r>
          </a:p>
          <a:p>
            <a:pPr marL="0" indent="0">
              <a:buNone/>
            </a:pPr>
            <a:endParaRPr lang="en-US" dirty="0"/>
          </a:p>
          <a:p>
            <a:pPr marL="0" indent="0">
              <a:buNone/>
            </a:pPr>
            <a:r>
              <a:rPr lang="en-US" b="1" dirty="0"/>
              <a:t>Objective </a:t>
            </a:r>
          </a:p>
          <a:p>
            <a:pPr marL="0" indent="0">
              <a:buNone/>
            </a:pPr>
            <a:r>
              <a:rPr lang="en-US" dirty="0"/>
              <a:t>To identify factors affecting stock market. </a:t>
            </a:r>
          </a:p>
          <a:p>
            <a:pPr marL="0" indent="0">
              <a:buNone/>
            </a:pPr>
            <a:r>
              <a:rPr lang="en-US" dirty="0"/>
              <a:t>To predict an approximate value of share price. </a:t>
            </a:r>
          </a:p>
          <a:p>
            <a:pPr marL="0" indent="0">
              <a:buNone/>
            </a:pPr>
            <a:r>
              <a:rPr lang="en-US" dirty="0"/>
              <a:t>The main feature of this project is to generate an approximate forecasting output and create a general idea of future values based on the previous data by generating a pattern</a:t>
            </a:r>
          </a:p>
          <a:p>
            <a:pPr marL="0" indent="0">
              <a:buNone/>
            </a:pPr>
            <a:endParaRPr lang="en-IN" dirty="0"/>
          </a:p>
        </p:txBody>
      </p:sp>
    </p:spTree>
    <p:extLst>
      <p:ext uri="{BB962C8B-B14F-4D97-AF65-F5344CB8AC3E}">
        <p14:creationId xmlns:p14="http://schemas.microsoft.com/office/powerpoint/2010/main" val="50358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1B1A-8453-4F76-A076-7445DDD8058C}"/>
              </a:ext>
            </a:extLst>
          </p:cNvPr>
          <p:cNvSpPr>
            <a:spLocks noGrp="1"/>
          </p:cNvSpPr>
          <p:nvPr>
            <p:ph type="title"/>
          </p:nvPr>
        </p:nvSpPr>
        <p:spPr/>
        <p:txBody>
          <a:bodyPr/>
          <a:lstStyle/>
          <a:p>
            <a:r>
              <a:rPr lang="en-US" b="1" dirty="0"/>
              <a:t>Implementation of Predictive model</a:t>
            </a:r>
            <a:endParaRPr lang="en-IN" b="1" dirty="0"/>
          </a:p>
        </p:txBody>
      </p:sp>
      <p:sp>
        <p:nvSpPr>
          <p:cNvPr id="3" name="Content Placeholder 2">
            <a:extLst>
              <a:ext uri="{FF2B5EF4-FFF2-40B4-BE49-F238E27FC236}">
                <a16:creationId xmlns:a16="http://schemas.microsoft.com/office/drawing/2014/main" id="{3A5AE06D-9418-45FB-8489-D15A25E10422}"/>
              </a:ext>
            </a:extLst>
          </p:cNvPr>
          <p:cNvSpPr>
            <a:spLocks noGrp="1"/>
          </p:cNvSpPr>
          <p:nvPr>
            <p:ph idx="1"/>
          </p:nvPr>
        </p:nvSpPr>
        <p:spPr/>
        <p:txBody>
          <a:bodyPr/>
          <a:lstStyle/>
          <a:p>
            <a:pPr marL="0" indent="0">
              <a:buNone/>
            </a:pPr>
            <a:r>
              <a:rPr lang="en-US" sz="2400" b="1" dirty="0"/>
              <a:t>Importing Raw Data </a:t>
            </a:r>
          </a:p>
          <a:p>
            <a:pPr marL="0" indent="0">
              <a:buNone/>
            </a:pPr>
            <a:r>
              <a:rPr lang="en-US" sz="2400" dirty="0"/>
              <a:t>This project attempts to predict the stock value with respect to the stock’s previous value and trends. In this we are importing dataset Google Stock price website(https://www.kaggle.com/) as the primary source of data. This website contains all the details such as: Opening value, Closing value, Highest value, Lowest value, volume.</a:t>
            </a:r>
          </a:p>
          <a:p>
            <a:pPr marL="0" indent="0">
              <a:buNone/>
            </a:pPr>
            <a:endParaRPr lang="en-IN" dirty="0"/>
          </a:p>
        </p:txBody>
      </p:sp>
      <p:pic>
        <p:nvPicPr>
          <p:cNvPr id="5" name="Picture 4">
            <a:extLst>
              <a:ext uri="{FF2B5EF4-FFF2-40B4-BE49-F238E27FC236}">
                <a16:creationId xmlns:a16="http://schemas.microsoft.com/office/drawing/2014/main" id="{2A6B0263-A846-4A58-B8FC-DE69B7151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154" y="4001294"/>
            <a:ext cx="4937760" cy="2049780"/>
          </a:xfrm>
          <a:prstGeom prst="rect">
            <a:avLst/>
          </a:prstGeom>
        </p:spPr>
      </p:pic>
    </p:spTree>
    <p:extLst>
      <p:ext uri="{BB962C8B-B14F-4D97-AF65-F5344CB8AC3E}">
        <p14:creationId xmlns:p14="http://schemas.microsoft.com/office/powerpoint/2010/main" val="1533129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488AE-D469-45C0-A7F1-6F57BA532E06}"/>
              </a:ext>
            </a:extLst>
          </p:cNvPr>
          <p:cNvSpPr>
            <a:spLocks noGrp="1"/>
          </p:cNvSpPr>
          <p:nvPr>
            <p:ph idx="1"/>
          </p:nvPr>
        </p:nvSpPr>
        <p:spPr>
          <a:xfrm>
            <a:off x="838200" y="843455"/>
            <a:ext cx="10515600" cy="5333508"/>
          </a:xfrm>
        </p:spPr>
        <p:txBody>
          <a:bodyPr/>
          <a:lstStyle/>
          <a:p>
            <a:pPr marL="0" indent="0">
              <a:buNone/>
            </a:pPr>
            <a:r>
              <a:rPr lang="en-US" b="1" dirty="0"/>
              <a:t>Training neural network</a:t>
            </a:r>
          </a:p>
          <a:p>
            <a:pPr marL="0" indent="0">
              <a:buNone/>
            </a:pPr>
            <a:r>
              <a:rPr lang="en-US" sz="2400" dirty="0"/>
              <a:t>The model here are RNN and LSTM based model for the prediction of stock prices The data is fed to the neural network and trained for prediction assigning random bias and weights.</a:t>
            </a:r>
          </a:p>
          <a:p>
            <a:pPr marL="0" indent="0">
              <a:buNone/>
            </a:pPr>
            <a:r>
              <a:rPr lang="en-US" sz="2400" dirty="0"/>
              <a:t> In this the model composed of sequential Input layer followed by three LSTM layer and a dense layer with activation and finally a dense output layer with linear activation function.</a:t>
            </a:r>
            <a:endParaRPr lang="en-IN" sz="2400" dirty="0"/>
          </a:p>
        </p:txBody>
      </p:sp>
      <p:pic>
        <p:nvPicPr>
          <p:cNvPr id="5" name="Picture 4">
            <a:extLst>
              <a:ext uri="{FF2B5EF4-FFF2-40B4-BE49-F238E27FC236}">
                <a16:creationId xmlns:a16="http://schemas.microsoft.com/office/drawing/2014/main" id="{4F940EE7-1E42-4F9C-A457-7F6B38FD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89" y="3510209"/>
            <a:ext cx="6934200" cy="2522483"/>
          </a:xfrm>
          <a:prstGeom prst="rect">
            <a:avLst/>
          </a:prstGeom>
        </p:spPr>
      </p:pic>
    </p:spTree>
    <p:extLst>
      <p:ext uri="{BB962C8B-B14F-4D97-AF65-F5344CB8AC3E}">
        <p14:creationId xmlns:p14="http://schemas.microsoft.com/office/powerpoint/2010/main" val="225299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469406-B702-46AD-A2D3-550D0447D471}"/>
              </a:ext>
            </a:extLst>
          </p:cNvPr>
          <p:cNvSpPr>
            <a:spLocks noGrp="1"/>
          </p:cNvSpPr>
          <p:nvPr>
            <p:ph idx="1"/>
          </p:nvPr>
        </p:nvSpPr>
        <p:spPr>
          <a:xfrm>
            <a:off x="507124" y="425669"/>
            <a:ext cx="10515600" cy="5656701"/>
          </a:xfrm>
        </p:spPr>
        <p:txBody>
          <a:bodyPr/>
          <a:lstStyle/>
          <a:p>
            <a:pPr marL="0" indent="0">
              <a:buNone/>
            </a:pPr>
            <a:r>
              <a:rPr lang="en-US" b="1" dirty="0"/>
              <a:t>Analysis</a:t>
            </a:r>
            <a:r>
              <a:rPr lang="en-US" dirty="0"/>
              <a:t> </a:t>
            </a:r>
          </a:p>
          <a:p>
            <a:pPr marL="0" indent="0">
              <a:buNone/>
            </a:pPr>
            <a:r>
              <a:rPr lang="en-US" dirty="0"/>
              <a:t>The output value generated by the layer of RNN is compared with the target value. The error or the difference between the target and the obtained value is minimized by the back-propagation algorithm.</a:t>
            </a:r>
          </a:p>
          <a:p>
            <a:pPr marL="0" indent="0">
              <a:buNone/>
            </a:pPr>
            <a:endParaRPr lang="en-US" dirty="0"/>
          </a:p>
          <a:p>
            <a:pPr marL="0" indent="0">
              <a:buNone/>
            </a:pPr>
            <a:r>
              <a:rPr lang="en-US" dirty="0"/>
              <a:t>Growth of Stocks from 2012 to 2017</a:t>
            </a:r>
            <a:endParaRPr lang="en-IN" dirty="0"/>
          </a:p>
        </p:txBody>
      </p:sp>
      <p:pic>
        <p:nvPicPr>
          <p:cNvPr id="7" name="Picture 6">
            <a:extLst>
              <a:ext uri="{FF2B5EF4-FFF2-40B4-BE49-F238E27FC236}">
                <a16:creationId xmlns:a16="http://schemas.microsoft.com/office/drawing/2014/main" id="{D736660D-D476-4C0F-B9D3-99A6FD0B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08" y="3346231"/>
            <a:ext cx="8930640" cy="3086100"/>
          </a:xfrm>
          <a:prstGeom prst="rect">
            <a:avLst/>
          </a:prstGeom>
        </p:spPr>
      </p:pic>
    </p:spTree>
    <p:extLst>
      <p:ext uri="{BB962C8B-B14F-4D97-AF65-F5344CB8AC3E}">
        <p14:creationId xmlns:p14="http://schemas.microsoft.com/office/powerpoint/2010/main" val="351514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6B29-B0BB-40A3-9FBB-FB7CC4E6D30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098E26AE-9E93-41E1-8300-838DF40C908B}"/>
              </a:ext>
            </a:extLst>
          </p:cNvPr>
          <p:cNvSpPr>
            <a:spLocks noGrp="1"/>
          </p:cNvSpPr>
          <p:nvPr>
            <p:ph idx="1"/>
          </p:nvPr>
        </p:nvSpPr>
        <p:spPr/>
        <p:txBody>
          <a:bodyPr>
            <a:normAutofit lnSpcReduction="10000"/>
          </a:bodyPr>
          <a:lstStyle/>
          <a:p>
            <a:r>
              <a:rPr lang="en-US" sz="2400" b="0" i="0" dirty="0">
                <a:solidFill>
                  <a:srgbClr val="222222"/>
                </a:solidFill>
                <a:effectLst/>
                <a:latin typeface="Times New Roman" panose="02020603050405020304" pitchFamily="18" charset="0"/>
                <a:cs typeface="Times New Roman" panose="02020603050405020304" pitchFamily="18" charset="0"/>
              </a:rPr>
              <a:t>In this project we attempt to implement Supervised Machine Learning approach to</a:t>
            </a:r>
            <a:br>
              <a:rPr lang="en-US" sz="2400" b="0" i="0" dirty="0">
                <a:solidFill>
                  <a:srgbClr val="222222"/>
                </a:solidFill>
                <a:effectLst/>
                <a:latin typeface="Times New Roman" panose="02020603050405020304" pitchFamily="18" charset="0"/>
                <a:cs typeface="Times New Roman" panose="02020603050405020304" pitchFamily="18" charset="0"/>
              </a:rPr>
            </a:br>
            <a:r>
              <a:rPr lang="en-US" sz="2400" b="0" i="0" dirty="0">
                <a:solidFill>
                  <a:srgbClr val="222222"/>
                </a:solidFill>
                <a:effectLst/>
                <a:latin typeface="Times New Roman" panose="02020603050405020304" pitchFamily="18" charset="0"/>
                <a:cs typeface="Times New Roman" panose="02020603050405020304" pitchFamily="18" charset="0"/>
              </a:rPr>
              <a:t>predict Diamond Prices, Gold Prices, Stock Prices, and Covid-19 India dataset. </a:t>
            </a:r>
          </a:p>
          <a:p>
            <a:r>
              <a:rPr lang="en-US" sz="2400" b="0" i="0" dirty="0">
                <a:solidFill>
                  <a:srgbClr val="222222"/>
                </a:solidFill>
                <a:effectLst/>
                <a:latin typeface="Times New Roman" panose="02020603050405020304" pitchFamily="18" charset="0"/>
                <a:cs typeface="Times New Roman" panose="02020603050405020304" pitchFamily="18" charset="0"/>
              </a:rPr>
              <a:t>We collected dataset from the various Source like Kaggle.com, yahoo finance, etc. and Some library like Scikit-learn for ML algorithms, pandas for analysis, matplotlib &amp; Seaborn for visualization. Then we </a:t>
            </a:r>
            <a:r>
              <a:rPr lang="en-US" sz="2400" b="0" i="0" dirty="0" err="1">
                <a:solidFill>
                  <a:srgbClr val="222222"/>
                </a:solidFill>
                <a:effectLst/>
                <a:latin typeface="Times New Roman" panose="02020603050405020304" pitchFamily="18" charset="0"/>
                <a:cs typeface="Times New Roman" panose="02020603050405020304" pitchFamily="18" charset="0"/>
              </a:rPr>
              <a:t>Analyse</a:t>
            </a:r>
            <a:r>
              <a:rPr lang="en-US" sz="2400" b="0" i="0" dirty="0">
                <a:solidFill>
                  <a:srgbClr val="222222"/>
                </a:solidFill>
                <a:effectLst/>
                <a:latin typeface="Times New Roman" panose="02020603050405020304" pitchFamily="18" charset="0"/>
                <a:cs typeface="Times New Roman" panose="02020603050405020304" pitchFamily="18" charset="0"/>
              </a:rPr>
              <a:t> data and predict data in the result.</a:t>
            </a:r>
            <a:r>
              <a:rPr lang="en-US" sz="2400" dirty="0">
                <a:latin typeface="Times New Roman" panose="02020603050405020304" pitchFamily="18" charset="0"/>
                <a:cs typeface="Times New Roman" panose="02020603050405020304" pitchFamily="18" charset="0"/>
              </a:rPr>
              <a:t> </a:t>
            </a:r>
          </a:p>
          <a:p>
            <a:r>
              <a:rPr lang="en-IN" sz="2400" b="1" i="0" dirty="0">
                <a:solidFill>
                  <a:srgbClr val="000000"/>
                </a:solidFill>
                <a:effectLst/>
                <a:latin typeface="Times New Roman" panose="02020603050405020304" pitchFamily="18" charset="0"/>
                <a:cs typeface="Times New Roman" panose="02020603050405020304" pitchFamily="18" charset="0"/>
              </a:rPr>
              <a:t>Software and Libraries Used</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In this project we use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Pandas, Seaborn, library for  data pre-processing and analysis and Anaconda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Colab</a:t>
            </a:r>
            <a:r>
              <a:rPr lang="en-IN" sz="2400" dirty="0">
                <a:latin typeface="Times New Roman" panose="02020603050405020304" pitchFamily="18" charset="0"/>
                <a:cs typeface="Times New Roman" panose="02020603050405020304" pitchFamily="18" charset="0"/>
              </a:rPr>
              <a:t> use for python coding.</a:t>
            </a:r>
            <a:r>
              <a:rPr lang="en-US" sz="1600" dirty="0"/>
              <a:t> </a:t>
            </a:r>
            <a:br>
              <a:rPr lang="en-US" sz="1600" dirty="0"/>
            </a:br>
            <a:r>
              <a:rPr lang="en-IN" sz="2400" dirty="0">
                <a:latin typeface="Times New Roman" panose="02020603050405020304" pitchFamily="18" charset="0"/>
                <a:cs typeface="Times New Roman" panose="02020603050405020304" pitchFamily="18" charset="0"/>
              </a:rPr>
              <a:t>  </a:t>
            </a:r>
            <a:br>
              <a:rPr lang="en-IN" sz="1600" dirty="0"/>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5B636-AB60-41FF-BD46-121EDDDE1CB6}"/>
              </a:ext>
            </a:extLst>
          </p:cNvPr>
          <p:cNvSpPr>
            <a:spLocks noGrp="1"/>
          </p:cNvSpPr>
          <p:nvPr>
            <p:ph idx="1"/>
          </p:nvPr>
        </p:nvSpPr>
        <p:spPr>
          <a:xfrm>
            <a:off x="680545" y="614854"/>
            <a:ext cx="10515600" cy="5404453"/>
          </a:xfrm>
        </p:spPr>
        <p:txBody>
          <a:bodyPr/>
          <a:lstStyle/>
          <a:p>
            <a:pPr marL="0" indent="0">
              <a:buNone/>
            </a:pPr>
            <a:r>
              <a:rPr lang="en-US" dirty="0"/>
              <a:t>Compares by the Previous Graph to the rolling mean (Moving average of the past  30 days) </a:t>
            </a:r>
            <a:endParaRPr lang="en-IN" dirty="0"/>
          </a:p>
        </p:txBody>
      </p:sp>
      <p:pic>
        <p:nvPicPr>
          <p:cNvPr id="5" name="Picture 4">
            <a:extLst>
              <a:ext uri="{FF2B5EF4-FFF2-40B4-BE49-F238E27FC236}">
                <a16:creationId xmlns:a16="http://schemas.microsoft.com/office/drawing/2014/main" id="{96EAC677-8830-4668-B54B-E774F3051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3666"/>
            <a:ext cx="9022080" cy="3276600"/>
          </a:xfrm>
          <a:prstGeom prst="rect">
            <a:avLst/>
          </a:prstGeom>
        </p:spPr>
      </p:pic>
    </p:spTree>
    <p:extLst>
      <p:ext uri="{BB962C8B-B14F-4D97-AF65-F5344CB8AC3E}">
        <p14:creationId xmlns:p14="http://schemas.microsoft.com/office/powerpoint/2010/main" val="2208062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4041E-7A75-4AD2-83C8-87320CC9F9CC}"/>
              </a:ext>
            </a:extLst>
          </p:cNvPr>
          <p:cNvSpPr>
            <a:spLocks noGrp="1"/>
          </p:cNvSpPr>
          <p:nvPr>
            <p:ph idx="1"/>
          </p:nvPr>
        </p:nvSpPr>
        <p:spPr>
          <a:xfrm>
            <a:off x="599090" y="449317"/>
            <a:ext cx="9916510" cy="5504547"/>
          </a:xfrm>
        </p:spPr>
        <p:txBody>
          <a:bodyPr/>
          <a:lstStyle/>
          <a:p>
            <a:pPr marL="0" indent="0">
              <a:buNone/>
            </a:pPr>
            <a:r>
              <a:rPr lang="en-US" b="1" dirty="0"/>
              <a:t>Visualization and Results</a:t>
            </a:r>
          </a:p>
          <a:p>
            <a:pPr marL="0" indent="0">
              <a:buNone/>
            </a:pPr>
            <a:r>
              <a:rPr lang="en-US" sz="2000" dirty="0"/>
              <a:t>A rolling analysis of a time series model is often used to assess the model’s stability over time.</a:t>
            </a:r>
          </a:p>
          <a:p>
            <a:pPr marL="0" indent="0">
              <a:buNone/>
            </a:pPr>
            <a:r>
              <a:rPr lang="en-US" sz="2000" dirty="0"/>
              <a:t>when analyzing financial time series data using a statistical Model, a key assumption is that the parameters of the model are constant over time. Here we are using </a:t>
            </a:r>
            <a:r>
              <a:rPr lang="en-US" sz="2000" dirty="0" err="1"/>
              <a:t>Iloc</a:t>
            </a:r>
            <a:r>
              <a:rPr lang="en-US" sz="2000" dirty="0"/>
              <a:t> to select rows and columns by in order they are appear in the data frame.</a:t>
            </a:r>
          </a:p>
          <a:p>
            <a:pPr marL="0" indent="0">
              <a:buNone/>
            </a:pPr>
            <a:r>
              <a:rPr lang="en-US" sz="2000" dirty="0"/>
              <a:t>To get the Predicted value we are going to merge the train dataset and test dataset on zero axis. And reshape the data.</a:t>
            </a:r>
            <a:endParaRPr lang="en-IN" sz="2000" dirty="0"/>
          </a:p>
        </p:txBody>
      </p:sp>
      <p:pic>
        <p:nvPicPr>
          <p:cNvPr id="5" name="Picture 4">
            <a:extLst>
              <a:ext uri="{FF2B5EF4-FFF2-40B4-BE49-F238E27FC236}">
                <a16:creationId xmlns:a16="http://schemas.microsoft.com/office/drawing/2014/main" id="{C311CD8E-A761-4F1C-A916-CBA242369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235" y="3137338"/>
            <a:ext cx="3977640" cy="2456301"/>
          </a:xfrm>
          <a:prstGeom prst="rect">
            <a:avLst/>
          </a:prstGeom>
        </p:spPr>
      </p:pic>
    </p:spTree>
    <p:extLst>
      <p:ext uri="{BB962C8B-B14F-4D97-AF65-F5344CB8AC3E}">
        <p14:creationId xmlns:p14="http://schemas.microsoft.com/office/powerpoint/2010/main" val="2902275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6BC9-B25B-4CA7-8C04-9B6CE3294FE8}"/>
              </a:ext>
            </a:extLst>
          </p:cNvPr>
          <p:cNvSpPr>
            <a:spLocks noGrp="1"/>
          </p:cNvSpPr>
          <p:nvPr>
            <p:ph type="ctrTitle"/>
          </p:nvPr>
        </p:nvSpPr>
        <p:spPr>
          <a:xfrm>
            <a:off x="1524000" y="516835"/>
            <a:ext cx="9144000" cy="1083365"/>
          </a:xfrm>
        </p:spPr>
        <p:txBody>
          <a:bodyPr>
            <a:normAutofit/>
          </a:bodyPr>
          <a:lstStyle/>
          <a:p>
            <a:r>
              <a:rPr lang="en-US" sz="2800" b="1" kern="100" dirty="0">
                <a:effectLst/>
                <a:latin typeface="Times New Roman" panose="02020603050405020304" pitchFamily="18" charset="0"/>
                <a:ea typeface="Noto Serif CJK SC"/>
                <a:cs typeface="Lohit Devanagari"/>
              </a:rPr>
              <a:t>Covid-19 Cases Prediction</a:t>
            </a:r>
            <a:endParaRPr lang="en-IN" sz="2800" dirty="0"/>
          </a:p>
        </p:txBody>
      </p:sp>
      <p:sp>
        <p:nvSpPr>
          <p:cNvPr id="3" name="Subtitle 2">
            <a:extLst>
              <a:ext uri="{FF2B5EF4-FFF2-40B4-BE49-F238E27FC236}">
                <a16:creationId xmlns:a16="http://schemas.microsoft.com/office/drawing/2014/main" id="{8BBBD5F9-79A0-45FB-AB64-EE013FA3BD7B}"/>
              </a:ext>
            </a:extLst>
          </p:cNvPr>
          <p:cNvSpPr>
            <a:spLocks noGrp="1"/>
          </p:cNvSpPr>
          <p:nvPr>
            <p:ph type="subTitle" idx="1"/>
          </p:nvPr>
        </p:nvSpPr>
        <p:spPr>
          <a:xfrm>
            <a:off x="1524000" y="1842052"/>
            <a:ext cx="9144000" cy="3415748"/>
          </a:xfrm>
        </p:spPr>
        <p:txBody>
          <a:bodyPr/>
          <a:lstStyle/>
          <a:p>
            <a:pPr algn="l">
              <a:spcAft>
                <a:spcPts val="0"/>
              </a:spcAft>
            </a:pPr>
            <a:r>
              <a:rPr lang="en-US" sz="1800" b="1" kern="100" dirty="0">
                <a:effectLst/>
                <a:latin typeface="Times New Roman" panose="02020603050405020304" pitchFamily="18" charset="0"/>
                <a:ea typeface="Noto Serif CJK SC"/>
                <a:cs typeface="Lohit Devanagari"/>
              </a:rPr>
              <a:t>Statement of problem</a:t>
            </a:r>
            <a:endParaRPr lang="en-IN" sz="1800" kern="100" dirty="0">
              <a:effectLst/>
              <a:latin typeface="Liberation Serif"/>
              <a:ea typeface="Noto Serif CJK SC"/>
              <a:cs typeface="Lohit Devanagari"/>
            </a:endParaRPr>
          </a:p>
          <a:p>
            <a:pPr algn="l">
              <a:spcAft>
                <a:spcPts val="0"/>
              </a:spcAft>
            </a:pPr>
            <a:r>
              <a:rPr lang="en-IN" sz="1800" kern="100" dirty="0">
                <a:solidFill>
                  <a:srgbClr val="000000"/>
                </a:solidFill>
                <a:effectLst/>
                <a:latin typeface="Times New Roman" panose="02020603050405020304" pitchFamily="18" charset="0"/>
                <a:ea typeface="Noto Serif CJK SC"/>
                <a:cs typeface="Lohit Devanagari"/>
              </a:rPr>
              <a:t>The outbreak of COVID-19 in different parts of the world is a major concern for all the administrative units of respective countries</a:t>
            </a:r>
          </a:p>
          <a:p>
            <a:pPr algn="l">
              <a:spcAft>
                <a:spcPts val="0"/>
              </a:spcAft>
            </a:pPr>
            <a:br>
              <a:rPr lang="en-IN" sz="1800" kern="100" dirty="0">
                <a:solidFill>
                  <a:srgbClr val="000000"/>
                </a:solidFill>
                <a:effectLst/>
                <a:latin typeface="Times New Roman" panose="02020603050405020304" pitchFamily="18" charset="0"/>
                <a:ea typeface="Noto Serif CJK SC"/>
                <a:cs typeface="Times" panose="02020603050405020304" pitchFamily="18" charset="0"/>
              </a:rPr>
            </a:br>
            <a:r>
              <a:rPr lang="en-IN" sz="1800" kern="100" dirty="0">
                <a:solidFill>
                  <a:srgbClr val="000000"/>
                </a:solidFill>
                <a:effectLst/>
                <a:latin typeface="Times New Roman" panose="02020603050405020304" pitchFamily="18" charset="0"/>
                <a:ea typeface="Noto Serif CJK SC"/>
                <a:cs typeface="Lohit Devanagari"/>
              </a:rPr>
              <a:t>In this presents the current situation of coronavirus spread in Uttar Pradesh India. With the help of data sources (till 14th Aug 2020) from Kaggle and Ministry of Health and Family Welfare, Government of India, and presents various trends and patterns.</a:t>
            </a:r>
            <a:r>
              <a:rPr lang="en-IN" sz="1800" b="1" kern="100" dirty="0">
                <a:effectLst/>
                <a:latin typeface="Times New Roman" panose="02020603050405020304" pitchFamily="18" charset="0"/>
                <a:ea typeface="Noto Serif CJK SC"/>
                <a:cs typeface="Lohit Devanagari"/>
              </a:rPr>
              <a:t> </a:t>
            </a:r>
            <a:endParaRPr lang="en-IN" sz="2000" b="1" kern="100" dirty="0">
              <a:effectLst/>
              <a:latin typeface="Times New Roman" panose="02020603050405020304" pitchFamily="18" charset="0"/>
              <a:ea typeface="Noto Serif CJK SC"/>
              <a:cs typeface="Lohit Devanagari"/>
            </a:endParaRPr>
          </a:p>
          <a:p>
            <a:pPr algn="l">
              <a:spcAft>
                <a:spcPts val="0"/>
              </a:spcAft>
            </a:pPr>
            <a:r>
              <a:rPr lang="en-IN" sz="2000" b="1" kern="100" dirty="0">
                <a:latin typeface="Times New Roman" panose="02020603050405020304" pitchFamily="18" charset="0"/>
                <a:ea typeface="Noto Serif CJK SC"/>
                <a:cs typeface="Lohit Devanagari"/>
              </a:rPr>
              <a:t>Objective</a:t>
            </a:r>
            <a:endParaRPr lang="en-IN" sz="2000" b="1" kern="100" dirty="0">
              <a:effectLst/>
              <a:latin typeface="Times New Roman" panose="02020603050405020304" pitchFamily="18" charset="0"/>
              <a:ea typeface="Noto Serif CJK SC"/>
              <a:cs typeface="Lohit Devanagari"/>
            </a:endParaRPr>
          </a:p>
          <a:p>
            <a:pPr algn="l"/>
            <a:r>
              <a:rPr lang="en-US" sz="1800" kern="100" dirty="0">
                <a:effectLst/>
                <a:latin typeface="Times New Roman" panose="02020603050405020304" pitchFamily="18" charset="0"/>
                <a:ea typeface="Noto Serif CJK SC"/>
                <a:cs typeface="Lohit Devanagari"/>
              </a:rPr>
              <a:t>In this prediction model we use SVR for predict no of cases how it varies. It can show the map of increasing case and help to Government and people can take many step for controlling rising or cases.</a:t>
            </a:r>
            <a:endParaRPr lang="en-IN" sz="1800" kern="100" dirty="0">
              <a:effectLst/>
              <a:latin typeface="Liberation Serif"/>
              <a:ea typeface="Noto Serif CJK SC"/>
              <a:cs typeface="Lohit Devanagari"/>
            </a:endParaRPr>
          </a:p>
          <a:p>
            <a:pPr algn="l">
              <a:spcAft>
                <a:spcPts val="0"/>
              </a:spcAft>
            </a:pPr>
            <a:endParaRPr lang="en-IN" sz="1800" kern="100" dirty="0">
              <a:effectLst/>
              <a:latin typeface="Liberation Serif"/>
              <a:ea typeface="Noto Serif CJK SC"/>
              <a:cs typeface="Lohit Devanagari"/>
            </a:endParaRPr>
          </a:p>
          <a:p>
            <a:endParaRPr lang="en-IN" dirty="0"/>
          </a:p>
        </p:txBody>
      </p:sp>
    </p:spTree>
    <p:extLst>
      <p:ext uri="{BB962C8B-B14F-4D97-AF65-F5344CB8AC3E}">
        <p14:creationId xmlns:p14="http://schemas.microsoft.com/office/powerpoint/2010/main" val="42665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3BAF-86C2-4D0E-8545-2431AE5D2BCC}"/>
              </a:ext>
            </a:extLst>
          </p:cNvPr>
          <p:cNvSpPr>
            <a:spLocks noGrp="1"/>
          </p:cNvSpPr>
          <p:nvPr>
            <p:ph type="title"/>
          </p:nvPr>
        </p:nvSpPr>
        <p:spPr/>
        <p:txBody>
          <a:bodyPr/>
          <a:lstStyle/>
          <a:p>
            <a:r>
              <a:rPr lang="en-IN" sz="4400" b="1" kern="100" dirty="0">
                <a:effectLst/>
                <a:latin typeface="Liberation Serif"/>
                <a:ea typeface="Noto Serif CJK SC"/>
                <a:cs typeface="Lohit Devanagari"/>
              </a:rPr>
              <a:t>Implementation of Predictive Model</a:t>
            </a:r>
            <a:r>
              <a:rPr lang="en-IN" sz="4400" kern="100" dirty="0">
                <a:solidFill>
                  <a:srgbClr val="000000"/>
                </a:solidFill>
                <a:effectLst/>
                <a:latin typeface="Times New Roman" panose="02020603050405020304" pitchFamily="18" charset="0"/>
                <a:ea typeface="Noto Serif CJK SC"/>
                <a:cs typeface="Lohit Devanagari"/>
              </a:rPr>
              <a:t> </a:t>
            </a:r>
            <a:br>
              <a:rPr lang="en-IN" sz="4400" kern="100" dirty="0">
                <a:effectLst/>
                <a:latin typeface="Liberation Serif"/>
                <a:ea typeface="Noto Serif CJK SC"/>
                <a:cs typeface="Lohit Devanagari"/>
              </a:rPr>
            </a:br>
            <a:endParaRPr lang="en-IN" dirty="0"/>
          </a:p>
        </p:txBody>
      </p:sp>
      <p:sp>
        <p:nvSpPr>
          <p:cNvPr id="3" name="Content Placeholder 2">
            <a:extLst>
              <a:ext uri="{FF2B5EF4-FFF2-40B4-BE49-F238E27FC236}">
                <a16:creationId xmlns:a16="http://schemas.microsoft.com/office/drawing/2014/main" id="{6D5B8F07-0CAA-4EAA-98BE-342AD2772413}"/>
              </a:ext>
            </a:extLst>
          </p:cNvPr>
          <p:cNvSpPr>
            <a:spLocks noGrp="1"/>
          </p:cNvSpPr>
          <p:nvPr>
            <p:ph idx="1"/>
          </p:nvPr>
        </p:nvSpPr>
        <p:spPr/>
        <p:txBody>
          <a:bodyPr/>
          <a:lstStyle/>
          <a:p>
            <a:pPr marL="0" indent="0">
              <a:spcAft>
                <a:spcPts val="0"/>
              </a:spcAft>
              <a:buNone/>
            </a:pPr>
            <a:r>
              <a:rPr lang="en-IN" sz="1800" b="1" kern="100" dirty="0">
                <a:solidFill>
                  <a:srgbClr val="000000"/>
                </a:solidFill>
                <a:effectLst/>
                <a:latin typeface="Times New Roman" panose="02020603050405020304" pitchFamily="18" charset="0"/>
                <a:ea typeface="Noto Serif CJK SC"/>
                <a:cs typeface="Lohit Devanagari"/>
              </a:rPr>
              <a:t>Importing Dataset of Covid-19 India</a:t>
            </a:r>
            <a:endParaRPr lang="en-IN" sz="1800" kern="100" dirty="0">
              <a:effectLst/>
              <a:latin typeface="Liberation Serif"/>
              <a:ea typeface="Noto Serif CJK SC"/>
              <a:cs typeface="Lohit Devanagari"/>
            </a:endParaRPr>
          </a:p>
          <a:p>
            <a:pPr>
              <a:spcAft>
                <a:spcPts val="0"/>
              </a:spcAft>
            </a:pPr>
            <a:r>
              <a:rPr lang="en-IN" sz="1800" kern="100" dirty="0">
                <a:solidFill>
                  <a:srgbClr val="000000"/>
                </a:solidFill>
                <a:effectLst/>
                <a:latin typeface="Times New Roman" panose="02020603050405020304" pitchFamily="18" charset="0"/>
                <a:ea typeface="Noto Serif CJK SC"/>
                <a:cs typeface="Lohit Devanagari"/>
              </a:rPr>
              <a:t>In this predictive model we use dataset of covid-19 India via Kaggle.com. Dataset contain Date, Number of Confirm case, Number of Cured, and number of Deaths. It also have data details according to state-wise of India. In this dataset have data till 11/08/2020.</a:t>
            </a:r>
            <a:endParaRPr lang="en-IN" sz="1800" kern="100" dirty="0">
              <a:effectLst/>
              <a:latin typeface="Liberation Serif"/>
              <a:ea typeface="Noto Serif CJK SC"/>
              <a:cs typeface="Lohit Devanagari"/>
            </a:endParaRPr>
          </a:p>
          <a:p>
            <a:endParaRPr lang="en-IN" dirty="0"/>
          </a:p>
        </p:txBody>
      </p:sp>
      <p:pic>
        <p:nvPicPr>
          <p:cNvPr id="4" name="Picture 3">
            <a:extLst>
              <a:ext uri="{FF2B5EF4-FFF2-40B4-BE49-F238E27FC236}">
                <a16:creationId xmlns:a16="http://schemas.microsoft.com/office/drawing/2014/main" id="{50FFE0F9-B0EA-4B1C-BC10-9673BB01303C}"/>
              </a:ext>
            </a:extLst>
          </p:cNvPr>
          <p:cNvPicPr/>
          <p:nvPr/>
        </p:nvPicPr>
        <p:blipFill>
          <a:blip r:embed="rId2"/>
          <a:stretch>
            <a:fillRect/>
          </a:stretch>
        </p:blipFill>
        <p:spPr bwMode="auto">
          <a:xfrm>
            <a:off x="1550504" y="2968488"/>
            <a:ext cx="8547653" cy="3524388"/>
          </a:xfrm>
          <a:prstGeom prst="rect">
            <a:avLst/>
          </a:prstGeom>
        </p:spPr>
      </p:pic>
    </p:spTree>
    <p:extLst>
      <p:ext uri="{BB962C8B-B14F-4D97-AF65-F5344CB8AC3E}">
        <p14:creationId xmlns:p14="http://schemas.microsoft.com/office/powerpoint/2010/main" val="1631172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4F00-2FE4-4921-ABAC-B74A9D2393C5}"/>
              </a:ext>
            </a:extLst>
          </p:cNvPr>
          <p:cNvSpPr>
            <a:spLocks noGrp="1"/>
          </p:cNvSpPr>
          <p:nvPr>
            <p:ph type="title"/>
          </p:nvPr>
        </p:nvSpPr>
        <p:spPr/>
        <p:txBody>
          <a:bodyPr>
            <a:normAutofit/>
          </a:bodyPr>
          <a:lstStyle/>
          <a:p>
            <a:r>
              <a:rPr lang="en-US" sz="2800" kern="100" dirty="0">
                <a:effectLst/>
                <a:latin typeface="Times New Roman" panose="02020603050405020304" pitchFamily="18" charset="0"/>
                <a:ea typeface="Noto Serif CJK SC"/>
                <a:cs typeface="Times New Roman" panose="02020603050405020304" pitchFamily="18" charset="0"/>
              </a:rPr>
              <a:t>Creating a graph for show Number of cases using </a:t>
            </a:r>
            <a:r>
              <a:rPr lang="en-US" sz="2800" kern="100" dirty="0" err="1">
                <a:effectLst/>
                <a:latin typeface="Times New Roman" panose="02020603050405020304" pitchFamily="18" charset="0"/>
                <a:ea typeface="Noto Serif CJK SC"/>
                <a:cs typeface="Times New Roman" panose="02020603050405020304" pitchFamily="18" charset="0"/>
              </a:rPr>
              <a:t>plotly</a:t>
            </a:r>
            <a:r>
              <a:rPr lang="en-US" sz="2800" kern="100" dirty="0">
                <a:effectLst/>
                <a:latin typeface="Times New Roman" panose="02020603050405020304" pitchFamily="18" charset="0"/>
                <a:ea typeface="Noto Serif CJK SC"/>
                <a:cs typeface="Times New Roman" panose="02020603050405020304" pitchFamily="18" charset="0"/>
              </a:rPr>
              <a:t> library.</a:t>
            </a:r>
            <a:br>
              <a:rPr lang="en-IN" sz="2800" kern="100" dirty="0">
                <a:effectLst/>
                <a:latin typeface="Times New Roman" panose="02020603050405020304" pitchFamily="18" charset="0"/>
                <a:ea typeface="Noto Serif CJK SC"/>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6A57844-460E-44AB-9BB4-4191621F67BA}"/>
              </a:ext>
            </a:extLst>
          </p:cNvPr>
          <p:cNvPicPr>
            <a:picLocks noGrp="1"/>
          </p:cNvPicPr>
          <p:nvPr>
            <p:ph idx="1"/>
          </p:nvPr>
        </p:nvPicPr>
        <p:blipFill>
          <a:blip r:embed="rId2"/>
          <a:stretch>
            <a:fillRect/>
          </a:stretch>
        </p:blipFill>
        <p:spPr bwMode="auto">
          <a:xfrm>
            <a:off x="1094787" y="1166191"/>
            <a:ext cx="10002426" cy="5010772"/>
          </a:xfrm>
          <a:prstGeom prst="rect">
            <a:avLst/>
          </a:prstGeom>
        </p:spPr>
      </p:pic>
    </p:spTree>
    <p:extLst>
      <p:ext uri="{BB962C8B-B14F-4D97-AF65-F5344CB8AC3E}">
        <p14:creationId xmlns:p14="http://schemas.microsoft.com/office/powerpoint/2010/main" val="2143773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6C20-2452-454B-9761-A0AE6D0C3E85}"/>
              </a:ext>
            </a:extLst>
          </p:cNvPr>
          <p:cNvSpPr>
            <a:spLocks noGrp="1"/>
          </p:cNvSpPr>
          <p:nvPr>
            <p:ph type="title"/>
          </p:nvPr>
        </p:nvSpPr>
        <p:spPr/>
        <p:txBody>
          <a:bodyPr>
            <a:normAutofit/>
          </a:bodyPr>
          <a:lstStyle/>
          <a:p>
            <a:r>
              <a:rPr lang="en-IN" sz="2400" b="1" dirty="0">
                <a:solidFill>
                  <a:srgbClr val="000000"/>
                </a:solidFill>
                <a:effectLst/>
                <a:latin typeface="Times New Roman" panose="02020603050405020304" pitchFamily="18" charset="0"/>
                <a:ea typeface="Noto Serif CJK SC"/>
                <a:cs typeface="Lohit Devanagari"/>
              </a:rPr>
              <a:t>Prediction of Covid-19 prediction using SVR</a:t>
            </a:r>
            <a:endParaRPr lang="en-IN" sz="2400" dirty="0"/>
          </a:p>
        </p:txBody>
      </p:sp>
      <p:pic>
        <p:nvPicPr>
          <p:cNvPr id="4" name="Content Placeholder 3">
            <a:extLst>
              <a:ext uri="{FF2B5EF4-FFF2-40B4-BE49-F238E27FC236}">
                <a16:creationId xmlns:a16="http://schemas.microsoft.com/office/drawing/2014/main" id="{3AE6FF9A-48A2-4119-BE57-79F62B4216ED}"/>
              </a:ext>
            </a:extLst>
          </p:cNvPr>
          <p:cNvPicPr>
            <a:picLocks noGrp="1"/>
          </p:cNvPicPr>
          <p:nvPr>
            <p:ph idx="1"/>
          </p:nvPr>
        </p:nvPicPr>
        <p:blipFill>
          <a:blip r:embed="rId2"/>
          <a:stretch>
            <a:fillRect/>
          </a:stretch>
        </p:blipFill>
        <p:spPr bwMode="auto">
          <a:xfrm>
            <a:off x="838200" y="1876423"/>
            <a:ext cx="10515600" cy="4249741"/>
          </a:xfrm>
          <a:prstGeom prst="rect">
            <a:avLst/>
          </a:prstGeom>
        </p:spPr>
      </p:pic>
    </p:spTree>
    <p:extLst>
      <p:ext uri="{BB962C8B-B14F-4D97-AF65-F5344CB8AC3E}">
        <p14:creationId xmlns:p14="http://schemas.microsoft.com/office/powerpoint/2010/main" val="409421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D486-36DD-4D4C-AFAC-29D1656B9BBB}"/>
              </a:ext>
            </a:extLst>
          </p:cNvPr>
          <p:cNvSpPr>
            <a:spLocks noGrp="1"/>
          </p:cNvSpPr>
          <p:nvPr>
            <p:ph type="title"/>
          </p:nvPr>
        </p:nvSpPr>
        <p:spPr/>
        <p:txBody>
          <a:bodyPr>
            <a:norm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BB2994-1399-4F0B-9D39-D7E96D430EDA}"/>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IN" sz="2400" kern="100" dirty="0">
                <a:latin typeface="Times New Roman" panose="02020603050405020304" pitchFamily="18" charset="0"/>
                <a:ea typeface="Noto Serif CJK SC"/>
                <a:cs typeface="Times New Roman" panose="02020603050405020304" pitchFamily="18" charset="0"/>
              </a:rPr>
              <a:t>In this project we build</a:t>
            </a:r>
            <a:r>
              <a:rPr lang="en-IN" sz="2400" kern="100" dirty="0">
                <a:effectLst/>
                <a:latin typeface="Times New Roman" panose="02020603050405020304" pitchFamily="18" charset="0"/>
                <a:ea typeface="Noto Serif CJK SC"/>
                <a:cs typeface="Times New Roman" panose="02020603050405020304" pitchFamily="18" charset="0"/>
              </a:rPr>
              <a:t> predictive model for diamond price, gold </a:t>
            </a:r>
            <a:r>
              <a:rPr lang="en-IN" sz="2400" kern="100" dirty="0">
                <a:latin typeface="Times New Roman" panose="02020603050405020304" pitchFamily="18" charset="0"/>
                <a:ea typeface="Noto Serif CJK SC"/>
                <a:cs typeface="Times New Roman" panose="02020603050405020304" pitchFamily="18" charset="0"/>
              </a:rPr>
              <a:t>price</a:t>
            </a:r>
            <a:r>
              <a:rPr lang="en-IN" sz="2400" kern="100" dirty="0">
                <a:effectLst/>
                <a:latin typeface="Times New Roman" panose="02020603050405020304" pitchFamily="18" charset="0"/>
                <a:ea typeface="Noto Serif CJK SC"/>
                <a:cs typeface="Times New Roman" panose="02020603050405020304" pitchFamily="18" charset="0"/>
              </a:rPr>
              <a:t> stock price and covid-19 up case prediction.</a:t>
            </a:r>
          </a:p>
          <a:p>
            <a:pPr marL="0" indent="0">
              <a:buNone/>
            </a:pPr>
            <a:r>
              <a:rPr lang="en-IN" sz="2400" kern="100" dirty="0">
                <a:effectLst/>
                <a:latin typeface="Times New Roman" panose="02020603050405020304" pitchFamily="18" charset="0"/>
                <a:ea typeface="Noto Serif CJK SC"/>
                <a:cs typeface="Times New Roman" panose="02020603050405020304" pitchFamily="18" charset="0"/>
              </a:rPr>
              <a:t>In this project study about use predictive model best for these dataset. V</a:t>
            </a:r>
            <a:r>
              <a:rPr lang="en-IN" sz="2400" kern="100" dirty="0">
                <a:latin typeface="Times New Roman" panose="02020603050405020304" pitchFamily="18" charset="0"/>
                <a:ea typeface="Noto Serif CJK SC"/>
                <a:cs typeface="Times New Roman" panose="02020603050405020304" pitchFamily="18" charset="0"/>
              </a:rPr>
              <a:t>ery difficult to selecting a predictive model </a:t>
            </a:r>
            <a:r>
              <a:rPr lang="en-IN" sz="2400" kern="100" dirty="0">
                <a:effectLst/>
                <a:latin typeface="Times New Roman" panose="02020603050405020304" pitchFamily="18" charset="0"/>
                <a:ea typeface="Noto Serif CJK SC"/>
                <a:cs typeface="Times New Roman" panose="02020603050405020304" pitchFamily="18" charset="0"/>
              </a:rPr>
              <a:t> for a dataset because every Dataset have different feature.</a:t>
            </a:r>
          </a:p>
          <a:p>
            <a:pPr marL="0" indent="0">
              <a:buNone/>
            </a:pPr>
            <a:r>
              <a:rPr lang="en-IN" sz="2400" kern="100" dirty="0">
                <a:solidFill>
                  <a:srgbClr val="000000"/>
                </a:solidFill>
                <a:effectLst/>
                <a:latin typeface="Times New Roman" panose="02020603050405020304" pitchFamily="18" charset="0"/>
                <a:ea typeface="Noto Serif CJK SC"/>
                <a:cs typeface="Times New Roman" panose="02020603050405020304" pitchFamily="18" charset="0"/>
              </a:rPr>
              <a:t>In order to development of Diamonds prediction model for a regression model, Here Diamond price in US dollar we do multiple analysis and the build model for predict price using MLR and KNN-Regressor , Lasso.</a:t>
            </a:r>
          </a:p>
          <a:p>
            <a:pPr marL="0" indent="0">
              <a:buNone/>
            </a:pPr>
            <a:r>
              <a:rPr lang="en-IN" sz="2400" kern="100" dirty="0">
                <a:solidFill>
                  <a:srgbClr val="000000"/>
                </a:solidFill>
                <a:effectLst/>
                <a:latin typeface="Times New Roman" panose="02020603050405020304" pitchFamily="18" charset="0"/>
                <a:ea typeface="Noto Serif CJK SC"/>
                <a:cs typeface="Times New Roman" panose="02020603050405020304" pitchFamily="18" charset="0"/>
              </a:rPr>
              <a:t>In order to development of gold prediction model for a regression model, Here gold price in US dollar we do multiple analysis and the build model for predict price using MLR and KNN-Regressor.</a:t>
            </a:r>
            <a:endParaRPr lang="en-IN" sz="2400" kern="100" dirty="0">
              <a:effectLst/>
              <a:latin typeface="Times New Roman" panose="02020603050405020304" pitchFamily="18" charset="0"/>
              <a:ea typeface="Noto Serif CJK SC"/>
              <a:cs typeface="Times New Roman" panose="02020603050405020304" pitchFamily="18" charset="0"/>
            </a:endParaRPr>
          </a:p>
          <a:p>
            <a:pPr marL="0" indent="0">
              <a:buNone/>
            </a:pPr>
            <a:r>
              <a:rPr lang="en-IN" sz="2400" dirty="0">
                <a:effectLst/>
                <a:latin typeface="Times New Roman" panose="02020603050405020304" pitchFamily="18" charset="0"/>
                <a:ea typeface="Noto Serif CJK SC"/>
                <a:cs typeface="Lohit Devanagari"/>
              </a:rPr>
              <a:t>In order to development of Covid-19 UP India cases prediction we use a SVR model for predict the number of cases. That show how cases are increasing in state. Then what people can do for stop to spread of covid-19. </a:t>
            </a:r>
            <a:endParaRPr lang="en-IN" sz="2400" kern="100" dirty="0">
              <a:solidFill>
                <a:srgbClr val="000000"/>
              </a:solidFill>
              <a:effectLst/>
              <a:latin typeface="Times New Roman" panose="02020603050405020304" pitchFamily="18" charset="0"/>
              <a:ea typeface="Noto Serif CJK SC"/>
              <a:cs typeface="Times New Roman" panose="02020603050405020304" pitchFamily="18" charset="0"/>
            </a:endParaRPr>
          </a:p>
        </p:txBody>
      </p:sp>
    </p:spTree>
    <p:extLst>
      <p:ext uri="{BB962C8B-B14F-4D97-AF65-F5344CB8AC3E}">
        <p14:creationId xmlns:p14="http://schemas.microsoft.com/office/powerpoint/2010/main" val="1498055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8AA8-5C78-4D1B-AAD5-A7C48E8A8C81}"/>
              </a:ext>
            </a:extLst>
          </p:cNvPr>
          <p:cNvSpPr>
            <a:spLocks noGrp="1"/>
          </p:cNvSpPr>
          <p:nvPr>
            <p:ph type="title"/>
          </p:nvPr>
        </p:nvSpPr>
        <p:spPr/>
        <p:txBody>
          <a:bodyPr/>
          <a:lstStyle/>
          <a:p>
            <a:r>
              <a:rPr lang="en-IN" strike="noStrike" spc="-1" dirty="0">
                <a:solidFill>
                  <a:srgbClr val="000000"/>
                </a:solidFill>
                <a:latin typeface="Times New Roman" panose="02020603050405020304" pitchFamily="18" charset="0"/>
                <a:ea typeface="Arial Unicode MS"/>
                <a:cs typeface="Times New Roman" panose="02020603050405020304" pitchFamily="18" charset="0"/>
              </a:rPr>
              <a:t>References</a:t>
            </a:r>
            <a:br>
              <a:rPr lang="en-IN" sz="3200" kern="100" dirty="0">
                <a:effectLst/>
                <a:latin typeface="Liberation Serif"/>
                <a:ea typeface="Noto Serif CJK SC"/>
                <a:cs typeface="Lohit Devanagari"/>
              </a:rPr>
            </a:br>
            <a:endParaRPr lang="en-IN" dirty="0"/>
          </a:p>
        </p:txBody>
      </p:sp>
      <p:sp>
        <p:nvSpPr>
          <p:cNvPr id="3" name="Content Placeholder 2">
            <a:extLst>
              <a:ext uri="{FF2B5EF4-FFF2-40B4-BE49-F238E27FC236}">
                <a16:creationId xmlns:a16="http://schemas.microsoft.com/office/drawing/2014/main" id="{E567415A-27EA-4AEC-A370-7BCDA7E81EC6}"/>
              </a:ext>
            </a:extLst>
          </p:cNvPr>
          <p:cNvSpPr>
            <a:spLocks noGrp="1"/>
          </p:cNvSpPr>
          <p:nvPr>
            <p:ph idx="1"/>
          </p:nvPr>
        </p:nvSpPr>
        <p:spPr>
          <a:xfrm>
            <a:off x="838199" y="1258957"/>
            <a:ext cx="10956235" cy="5233918"/>
          </a:xfrm>
        </p:spPr>
        <p:txBody>
          <a:bodyPr>
            <a:normAutofit fontScale="32500" lnSpcReduction="20000"/>
          </a:bodyPr>
          <a:lstStyle/>
          <a:p>
            <a:pPr marL="0" indent="0">
              <a:spcAft>
                <a:spcPts val="0"/>
              </a:spcAft>
              <a:buNone/>
            </a:pPr>
            <a:r>
              <a:rPr lang="en-IN" sz="4500" kern="100" dirty="0">
                <a:effectLst/>
                <a:latin typeface="Times New Roman" panose="02020603050405020304" pitchFamily="18" charset="0"/>
                <a:ea typeface="Noto Serif CJK SC"/>
                <a:cs typeface="Times New Roman" panose="02020603050405020304" pitchFamily="18" charset="0"/>
              </a:rPr>
              <a:t>[1] Z. Sun, F. Chen, M. Chi, and Y. Zhu, “A spark-based big data platform for</a:t>
            </a:r>
          </a:p>
          <a:p>
            <a:pPr marL="0" indent="0">
              <a:spcAft>
                <a:spcPts val="230"/>
              </a:spcAft>
              <a:buNone/>
            </a:pPr>
            <a:r>
              <a:rPr lang="en-IN" sz="4500" kern="100" dirty="0">
                <a:effectLst/>
                <a:latin typeface="Times New Roman" panose="02020603050405020304" pitchFamily="18" charset="0"/>
                <a:ea typeface="Noto Serif CJK SC"/>
                <a:cs typeface="Times New Roman" panose="02020603050405020304" pitchFamily="18" charset="0"/>
              </a:rPr>
              <a:t>massive remote sensing data processing,” in Data Science, New York, NY, USA: Springer, pp. 120–126 2015.</a:t>
            </a: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[2] </a:t>
            </a:r>
            <a:r>
              <a:rPr lang="en-IN" sz="4500" u="none" strike="noStrike" kern="100" dirty="0">
                <a:solidFill>
                  <a:srgbClr val="000080"/>
                </a:solidFill>
                <a:effectLst/>
                <a:latin typeface="Times New Roman" panose="02020603050405020304" pitchFamily="18" charset="0"/>
                <a:ea typeface="Noto Serif CJK SC"/>
                <a:cs typeface="Times New Roman" panose="02020603050405020304" pitchFamily="18" charset="0"/>
              </a:rPr>
              <a:t>https://en.wikipedia.org/wiki/Predictive_modelling</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[3] </a:t>
            </a:r>
            <a:r>
              <a:rPr lang="en-IN" sz="4500" u="none" strike="noStrike" kern="100" dirty="0">
                <a:solidFill>
                  <a:srgbClr val="000080"/>
                </a:solidFill>
                <a:effectLst/>
                <a:latin typeface="Times New Roman" panose="02020603050405020304" pitchFamily="18" charset="0"/>
                <a:ea typeface="Noto Serif CJK SC"/>
                <a:cs typeface="Times New Roman" panose="02020603050405020304" pitchFamily="18" charset="0"/>
              </a:rPr>
              <a:t>https://builtin.com/data-science/tour-top-10-algorithms-machine-learning-newbies</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[4] </a:t>
            </a:r>
            <a:r>
              <a:rPr lang="en-IN" sz="4500" u="sng" kern="100" dirty="0">
                <a:solidFill>
                  <a:srgbClr val="000080"/>
                </a:solidFill>
                <a:effectLst/>
                <a:latin typeface="Times New Roman" panose="02020603050405020304" pitchFamily="18" charset="0"/>
                <a:ea typeface="Noto Serif CJK SC"/>
                <a:cs typeface="Times New Roman" panose="02020603050405020304" pitchFamily="18" charset="0"/>
                <a:hlinkClick r:id="rId2"/>
              </a:rPr>
              <a:t>https://www.investopedia.com/terms/m/mlr.asp</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[5] </a:t>
            </a:r>
            <a:r>
              <a:rPr lang="en-IN" sz="4500" u="sng" kern="100" dirty="0">
                <a:solidFill>
                  <a:srgbClr val="000080"/>
                </a:solidFill>
                <a:effectLst/>
                <a:latin typeface="Times New Roman" panose="02020603050405020304" pitchFamily="18" charset="0"/>
                <a:ea typeface="Noto Serif CJK SC"/>
                <a:cs typeface="Times New Roman" panose="02020603050405020304" pitchFamily="18" charset="0"/>
                <a:hlinkClick r:id="rId3"/>
              </a:rPr>
              <a:t>https://www.digitalistmag.com/digital-economy/2018/03/15/differences-between-machine-learning-predictive-analytics-05977121/</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[6] </a:t>
            </a:r>
            <a:r>
              <a:rPr lang="en-IN" sz="4500" u="none" strike="noStrike" kern="100" dirty="0">
                <a:solidFill>
                  <a:srgbClr val="000080"/>
                </a:solidFill>
                <a:effectLst/>
                <a:latin typeface="Times New Roman" panose="02020603050405020304" pitchFamily="18" charset="0"/>
                <a:ea typeface="Noto Serif CJK SC"/>
                <a:cs typeface="Times New Roman" panose="02020603050405020304" pitchFamily="18" charset="0"/>
                <a:hlinkClick r:id="rId4"/>
              </a:rPr>
              <a:t>https://www.opensourceforu.com/2018/09/machine-learning-building-a-predictive-model-with-scikit-learn/</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[7] </a:t>
            </a:r>
            <a:r>
              <a:rPr lang="en-IN" sz="4500" u="none" strike="noStrike" kern="100" dirty="0">
                <a:solidFill>
                  <a:srgbClr val="000080"/>
                </a:solidFill>
                <a:effectLst/>
                <a:latin typeface="Times New Roman" panose="02020603050405020304" pitchFamily="18" charset="0"/>
                <a:ea typeface="Noto Serif CJK SC"/>
                <a:cs typeface="Times New Roman" panose="02020603050405020304" pitchFamily="18" charset="0"/>
                <a:hlinkClick r:id="rId5"/>
              </a:rPr>
              <a:t>https://blogs.gartner.com/jitendra-subramanyam/prediction-models-traditional-versus-machine-learning/</a:t>
            </a:r>
            <a:endParaRPr lang="en-IN" sz="4500" kern="100" dirty="0">
              <a:effectLst/>
              <a:latin typeface="Times New Roman" panose="02020603050405020304" pitchFamily="18" charset="0"/>
              <a:ea typeface="Noto Serif CJK SC"/>
              <a:cs typeface="Times New Roman" panose="02020603050405020304" pitchFamily="18" charset="0"/>
            </a:endParaRP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[8] Finlay "Predictive Analytics, Data Mining and Big Data: Myths, Misconceptions and Methods", 1st edition, New York: Palgrave Macmillan, 2014.</a:t>
            </a: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[9]. Joubert, D., 2003. The dollar and gold. http://www.sagolds.com</a:t>
            </a: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[10] Ismail, Z., F. Jamaluddin and F. </a:t>
            </a:r>
            <a:r>
              <a:rPr lang="en-IN" sz="4500" kern="100" dirty="0" err="1">
                <a:effectLst/>
                <a:latin typeface="Times New Roman" panose="02020603050405020304" pitchFamily="18" charset="0"/>
                <a:ea typeface="Noto Serif CJK SC"/>
                <a:cs typeface="Times New Roman" panose="02020603050405020304" pitchFamily="18" charset="0"/>
              </a:rPr>
              <a:t>Jamaludin</a:t>
            </a:r>
            <a:r>
              <a:rPr lang="en-IN" sz="4500" kern="100" dirty="0">
                <a:effectLst/>
                <a:latin typeface="Times New Roman" panose="02020603050405020304" pitchFamily="18" charset="0"/>
                <a:ea typeface="Noto Serif CJK SC"/>
                <a:cs typeface="Times New Roman" panose="02020603050405020304" pitchFamily="18" charset="0"/>
              </a:rPr>
              <a:t>, 2008. Time series regression model for forecasting Malaysian electricity load demand. Asian J. Math. Stat., 1: 139-149. DOI: 10.3923/ajms.2008.139.149</a:t>
            </a:r>
          </a:p>
          <a:p>
            <a:pPr marL="0" indent="0">
              <a:spcAft>
                <a:spcPts val="800"/>
              </a:spcAft>
              <a:buNone/>
            </a:pPr>
            <a:r>
              <a:rPr lang="en-IN" sz="4500" kern="100" dirty="0">
                <a:effectLst/>
                <a:latin typeface="Times New Roman" panose="02020603050405020304" pitchFamily="18" charset="0"/>
                <a:ea typeface="Noto Serif CJK SC"/>
                <a:cs typeface="Times New Roman" panose="02020603050405020304" pitchFamily="18" charset="0"/>
              </a:rPr>
              <a:t>[11] Graham, S., 2001. The price of gold and stock price indices for the United States. http://www.gold.org/value/stats/research/</a:t>
            </a:r>
          </a:p>
          <a:p>
            <a:endParaRPr lang="en-IN" dirty="0"/>
          </a:p>
        </p:txBody>
      </p:sp>
    </p:spTree>
    <p:extLst>
      <p:ext uri="{BB962C8B-B14F-4D97-AF65-F5344CB8AC3E}">
        <p14:creationId xmlns:p14="http://schemas.microsoft.com/office/powerpoint/2010/main" val="1771719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7EB0B-E8B1-4C85-B150-E0C86AB8ED73}"/>
              </a:ext>
            </a:extLst>
          </p:cNvPr>
          <p:cNvSpPr>
            <a:spLocks noGrp="1"/>
          </p:cNvSpPr>
          <p:nvPr>
            <p:ph idx="1"/>
          </p:nvPr>
        </p:nvSpPr>
        <p:spPr>
          <a:xfrm>
            <a:off x="838200" y="2093844"/>
            <a:ext cx="10515600" cy="1948070"/>
          </a:xfrm>
        </p:spPr>
        <p:txBody>
          <a:bodyPr>
            <a:normAutofit/>
          </a:bodyPr>
          <a:lstStyle/>
          <a:p>
            <a:pPr marL="0" indent="0" algn="ctr">
              <a:buNone/>
            </a:pPr>
            <a:r>
              <a:rPr lang="en-IN" sz="6000" dirty="0">
                <a:latin typeface="Times New Roman" panose="02020603050405020304" pitchFamily="18" charset="0"/>
                <a:cs typeface="Times New Roman" panose="02020603050405020304" pitchFamily="18" charset="0"/>
              </a:rPr>
              <a:t>THANKU</a:t>
            </a:r>
          </a:p>
        </p:txBody>
      </p:sp>
    </p:spTree>
    <p:extLst>
      <p:ext uri="{BB962C8B-B14F-4D97-AF65-F5344CB8AC3E}">
        <p14:creationId xmlns:p14="http://schemas.microsoft.com/office/powerpoint/2010/main" val="17203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1D09-2C34-4EAB-B954-E16F718F752E}"/>
              </a:ext>
            </a:extLst>
          </p:cNvPr>
          <p:cNvSpPr>
            <a:spLocks noGrp="1"/>
          </p:cNvSpPr>
          <p:nvPr>
            <p:ph type="title"/>
          </p:nvPr>
        </p:nvSpPr>
        <p:spPr/>
        <p:txBody>
          <a:bodyPr>
            <a:normAutofit/>
          </a:bodyPr>
          <a:lstStyle/>
          <a:p>
            <a:pPr algn="ct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3C72B9-9196-4497-8821-E99AEA0757FD}"/>
              </a:ext>
            </a:extLst>
          </p:cNvPr>
          <p:cNvSpPr>
            <a:spLocks noGrp="1"/>
          </p:cNvSpPr>
          <p:nvPr>
            <p:ph idx="1"/>
          </p:nvPr>
        </p:nvSpPr>
        <p:spPr>
          <a:xfrm>
            <a:off x="838200" y="1690688"/>
            <a:ext cx="10515600" cy="5041416"/>
          </a:xfrm>
        </p:spPr>
        <p:txBody>
          <a:bodyPr>
            <a:norm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is a sub-field of computer science. In general the field can be simply describe as “given the computer the ability to learn without being explicitly programmed”. </a:t>
            </a:r>
          </a:p>
          <a:p>
            <a:pPr marL="0" indent="0">
              <a:buNone/>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Supervised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 this we have sample about something: for each sample we have a set of feature (attribute, variable) and a target variable that we would like to predict. Example.</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459D5D7-0EC1-4CA1-B327-1F606F5772E2}"/>
              </a:ext>
            </a:extLst>
          </p:cNvPr>
          <p:cNvGraphicFramePr>
            <a:graphicFrameLocks noGrp="1"/>
          </p:cNvGraphicFramePr>
          <p:nvPr>
            <p:extLst>
              <p:ext uri="{D42A27DB-BD31-4B8C-83A1-F6EECF244321}">
                <p14:modId xmlns:p14="http://schemas.microsoft.com/office/powerpoint/2010/main" val="3768271379"/>
              </p:ext>
            </p:extLst>
          </p:nvPr>
        </p:nvGraphicFramePr>
        <p:xfrm>
          <a:off x="2226365" y="4306956"/>
          <a:ext cx="8719931" cy="2425148"/>
        </p:xfrm>
        <a:graphic>
          <a:graphicData uri="http://schemas.openxmlformats.org/drawingml/2006/table">
            <a:tbl>
              <a:tblPr firstRow="1" firstCol="1" bandRow="1">
                <a:tableStyleId>{F5AB1C69-6EDB-4FF4-983F-18BD219EF322}</a:tableStyleId>
              </a:tblPr>
              <a:tblGrid>
                <a:gridCol w="4072252">
                  <a:extLst>
                    <a:ext uri="{9D8B030D-6E8A-4147-A177-3AD203B41FA5}">
                      <a16:colId xmlns:a16="http://schemas.microsoft.com/office/drawing/2014/main" val="1541415"/>
                    </a:ext>
                  </a:extLst>
                </a:gridCol>
                <a:gridCol w="4647679">
                  <a:extLst>
                    <a:ext uri="{9D8B030D-6E8A-4147-A177-3AD203B41FA5}">
                      <a16:colId xmlns:a16="http://schemas.microsoft.com/office/drawing/2014/main" val="1941342879"/>
                    </a:ext>
                  </a:extLst>
                </a:gridCol>
              </a:tblGrid>
              <a:tr h="606287">
                <a:tc>
                  <a:txBody>
                    <a:bodyPr/>
                    <a:lstStyle/>
                    <a:p>
                      <a:pPr>
                        <a:lnSpc>
                          <a:spcPct val="107000"/>
                        </a:lnSpc>
                        <a:spcAft>
                          <a:spcPts val="800"/>
                        </a:spcAft>
                      </a:pPr>
                      <a:r>
                        <a:rPr lang="en-IN" sz="1400" dirty="0">
                          <a:effectLst/>
                        </a:rPr>
                        <a:t>We have data about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n-IN" sz="1400" dirty="0">
                          <a:effectLst/>
                        </a:rPr>
                        <a:t>And we would like to predict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81904923"/>
                  </a:ext>
                </a:extLst>
              </a:tr>
              <a:tr h="606287">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E-mails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Spam or Non-Spam</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121980652"/>
                  </a:ext>
                </a:extLst>
              </a:tr>
              <a:tr h="606287">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Financial Data (Stock, Gold .etc)</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Stock Price Gold Price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4141497686"/>
                  </a:ext>
                </a:extLst>
              </a:tr>
              <a:tr h="606287">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News Article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How many views will get</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715649784"/>
                  </a:ext>
                </a:extLst>
              </a:tr>
            </a:tbl>
          </a:graphicData>
        </a:graphic>
      </p:graphicFrame>
    </p:spTree>
    <p:extLst>
      <p:ext uri="{BB962C8B-B14F-4D97-AF65-F5344CB8AC3E}">
        <p14:creationId xmlns:p14="http://schemas.microsoft.com/office/powerpoint/2010/main" val="133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28989-DD1B-43D7-9D92-5458BC003F4F}"/>
              </a:ext>
            </a:extLst>
          </p:cNvPr>
          <p:cNvSpPr>
            <a:spLocks noGrp="1"/>
          </p:cNvSpPr>
          <p:nvPr>
            <p:ph idx="1"/>
          </p:nvPr>
        </p:nvSpPr>
        <p:spPr>
          <a:xfrm>
            <a:off x="490330" y="371061"/>
            <a:ext cx="10863470" cy="5805902"/>
          </a:xfrm>
        </p:spPr>
        <p:txBody>
          <a:bodyPr/>
          <a:lstStyle/>
          <a:p>
            <a:pPr marL="0" lvl="0" indent="0">
              <a:lnSpc>
                <a:spcPct val="107000"/>
              </a:lnSpc>
              <a:spcAft>
                <a:spcPts val="800"/>
              </a:spcAft>
              <a:buSzPts val="1000"/>
              <a:buNone/>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Unsupervised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task in which the training data consist of set of input vector without any corresponding target values. </a:t>
            </a:r>
          </a:p>
          <a:p>
            <a:pPr marL="457200">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 labels are given to the learning algorithm, leaving it on its own to find structure in its input. It’s have doing by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Clustering, Dimensionality Reduction, Anomaly Detection, others.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Example</a:t>
            </a:r>
          </a:p>
          <a:p>
            <a:endParaRPr lang="en-IN" dirty="0"/>
          </a:p>
        </p:txBody>
      </p:sp>
      <p:graphicFrame>
        <p:nvGraphicFramePr>
          <p:cNvPr id="8" name="Table 7">
            <a:extLst>
              <a:ext uri="{FF2B5EF4-FFF2-40B4-BE49-F238E27FC236}">
                <a16:creationId xmlns:a16="http://schemas.microsoft.com/office/drawing/2014/main" id="{0F63FE18-EADD-416F-9ED0-5F8A41791A3A}"/>
              </a:ext>
            </a:extLst>
          </p:cNvPr>
          <p:cNvGraphicFramePr>
            <a:graphicFrameLocks noGrp="1"/>
          </p:cNvGraphicFramePr>
          <p:nvPr>
            <p:extLst>
              <p:ext uri="{D42A27DB-BD31-4B8C-83A1-F6EECF244321}">
                <p14:modId xmlns:p14="http://schemas.microsoft.com/office/powerpoint/2010/main" val="894064463"/>
              </p:ext>
            </p:extLst>
          </p:nvPr>
        </p:nvGraphicFramePr>
        <p:xfrm>
          <a:off x="1563614" y="3429000"/>
          <a:ext cx="8242995" cy="2497541"/>
        </p:xfrm>
        <a:graphic>
          <a:graphicData uri="http://schemas.openxmlformats.org/drawingml/2006/table">
            <a:tbl>
              <a:tblPr firstRow="1" firstCol="1" bandRow="1">
                <a:tableStyleId>{5C22544A-7EE6-4342-B048-85BDC9FD1C3A}</a:tableStyleId>
              </a:tblPr>
              <a:tblGrid>
                <a:gridCol w="3742417">
                  <a:extLst>
                    <a:ext uri="{9D8B030D-6E8A-4147-A177-3AD203B41FA5}">
                      <a16:colId xmlns:a16="http://schemas.microsoft.com/office/drawing/2014/main" val="2218742618"/>
                    </a:ext>
                  </a:extLst>
                </a:gridCol>
                <a:gridCol w="4500578">
                  <a:extLst>
                    <a:ext uri="{9D8B030D-6E8A-4147-A177-3AD203B41FA5}">
                      <a16:colId xmlns:a16="http://schemas.microsoft.com/office/drawing/2014/main" val="488985424"/>
                    </a:ext>
                  </a:extLst>
                </a:gridCol>
              </a:tblGrid>
              <a:tr h="570843">
                <a:tc>
                  <a:txBody>
                    <a:bodyPr/>
                    <a:lstStyle/>
                    <a:p>
                      <a:pPr>
                        <a:lnSpc>
                          <a:spcPct val="107000"/>
                        </a:lnSpc>
                        <a:spcAft>
                          <a:spcPts val="800"/>
                        </a:spcAft>
                      </a:pPr>
                      <a:r>
                        <a:rPr lang="en-IN" sz="1400" dirty="0">
                          <a:effectLst/>
                        </a:rPr>
                        <a:t>We have data about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800"/>
                        </a:spcAft>
                      </a:pPr>
                      <a:r>
                        <a:rPr lang="en-IN" sz="1400" dirty="0">
                          <a:effectLst/>
                        </a:rPr>
                        <a:t>And we would like to predict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866906571"/>
                  </a:ext>
                </a:extLst>
              </a:tr>
              <a:tr h="570843">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en-IN" sz="1400" dirty="0">
                          <a:solidFill>
                            <a:schemeClr val="tx1"/>
                          </a:solidFill>
                          <a:effectLst/>
                        </a:rPr>
                        <a:t>Costumers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Find Segments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774361729"/>
                  </a:ext>
                </a:extLst>
              </a:tr>
              <a:tr h="570843">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en-IN" sz="1400" dirty="0">
                          <a:solidFill>
                            <a:schemeClr val="tx1"/>
                          </a:solidFill>
                          <a:effectLst/>
                        </a:rPr>
                        <a:t>Credit card transaction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Find consumption patterns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93807798"/>
                  </a:ext>
                </a:extLst>
              </a:tr>
              <a:tr h="785012">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en-IN" sz="1400" dirty="0">
                          <a:solidFill>
                            <a:schemeClr val="tx1"/>
                          </a:solidFill>
                          <a:effectLst/>
                        </a:rPr>
                        <a:t>Genomic Data</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solidFill>
                            <a:schemeClr val="tx1"/>
                          </a:solidFill>
                          <a:effectLst/>
                        </a:rPr>
                        <a:t>Find group of genes according to biological function</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729865917"/>
                  </a:ext>
                </a:extLst>
              </a:tr>
            </a:tbl>
          </a:graphicData>
        </a:graphic>
      </p:graphicFrame>
    </p:spTree>
    <p:extLst>
      <p:ext uri="{BB962C8B-B14F-4D97-AF65-F5344CB8AC3E}">
        <p14:creationId xmlns:p14="http://schemas.microsoft.com/office/powerpoint/2010/main" val="218547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FF7EC-FD95-4048-AD1A-105B2D8C5E2C}"/>
              </a:ext>
            </a:extLst>
          </p:cNvPr>
          <p:cNvSpPr>
            <a:spLocks noGrp="1"/>
          </p:cNvSpPr>
          <p:nvPr>
            <p:ph idx="1"/>
          </p:nvPr>
        </p:nvSpPr>
        <p:spPr>
          <a:xfrm>
            <a:off x="410817" y="1099930"/>
            <a:ext cx="10942983" cy="4691271"/>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Reinforcement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 form of ML in which the algorithm interacts with a dynamic environment in which it must perform a certain goal.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program is provided feedback in terms of reward and punishments as it navigates the problem space.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Manufacturing Robot </a:t>
            </a:r>
          </a:p>
          <a:p>
            <a:pPr marL="1143000" lvl="2" indent="-228600">
              <a:lnSpc>
                <a:spcPct val="107000"/>
              </a:lnSpc>
              <a:spcAft>
                <a:spcPts val="800"/>
              </a:spcAft>
              <a:buSzPts val="1000"/>
              <a:buFont typeface="Wingdings" panose="05000000000000000000" pitchFamily="2" charset="2"/>
              <a:buChar char=""/>
              <a:tabLst>
                <a:tab pos="13716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Self-Driving Car</a:t>
            </a:r>
          </a:p>
          <a:p>
            <a:pPr marL="1143000" lvl="2" indent="-228600">
              <a:lnSpc>
                <a:spcPct val="107000"/>
              </a:lnSpc>
              <a:spcAft>
                <a:spcPts val="800"/>
              </a:spcAft>
              <a:buSzPts val="1000"/>
              <a:buFont typeface="Wingdings" panose="05000000000000000000" pitchFamily="2" charset="2"/>
              <a:buChar char=""/>
              <a:tabLst>
                <a:tab pos="13716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Automatic Trading Software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3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6F99-3CBA-406A-AEE0-D4E59AA6B7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B1C089E-4C44-4E58-A28E-7BF89DC37F06}"/>
              </a:ext>
            </a:extLst>
          </p:cNvPr>
          <p:cNvSpPr>
            <a:spLocks noGrp="1"/>
          </p:cNvSpPr>
          <p:nvPr>
            <p:ph idx="1"/>
          </p:nvPr>
        </p:nvSpPr>
        <p:spPr>
          <a:xfrm>
            <a:off x="689115" y="1205948"/>
            <a:ext cx="9978886" cy="4545495"/>
          </a:xfrm>
        </p:spPr>
        <p:txBody>
          <a:bodyPr>
            <a:noAutofit/>
          </a:bodyPr>
          <a:lstStyle/>
          <a:p>
            <a:r>
              <a:rPr lang="en-US" sz="2400" b="1" dirty="0">
                <a:latin typeface="Times New Roman" panose="02020603050405020304" pitchFamily="18" charset="0"/>
                <a:cs typeface="Times New Roman" panose="02020603050405020304" pitchFamily="18" charset="0"/>
              </a:rPr>
              <a:t>Predictive modelling </a:t>
            </a:r>
            <a:r>
              <a:rPr lang="en-US" sz="2400" dirty="0">
                <a:latin typeface="Times New Roman" panose="02020603050405020304" pitchFamily="18" charset="0"/>
                <a:cs typeface="Times New Roman" panose="02020603050405020304" pitchFamily="18" charset="0"/>
              </a:rPr>
              <a:t>is the general concept of building a model that is capable of making predictions</a:t>
            </a:r>
          </a:p>
          <a:p>
            <a:endParaRPr lang="en-US"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It’s also process of creating testing and validating a model to predict the probability of an outcome. The predictive models have a clear focus on what they want to learn and how they want to learn</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use of predictive Model in marketing, financial services, insurance, telecommunications, travel,  mobility, healthcare, Social Networking and other fields.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08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AF346-4B97-473F-843F-7CB0BB3B8F4D}"/>
              </a:ext>
            </a:extLst>
          </p:cNvPr>
          <p:cNvSpPr>
            <a:spLocks noGrp="1"/>
          </p:cNvSpPr>
          <p:nvPr>
            <p:ph idx="1"/>
          </p:nvPr>
        </p:nvSpPr>
        <p:spPr>
          <a:xfrm>
            <a:off x="957470" y="1391477"/>
            <a:ext cx="10068339" cy="4121427"/>
          </a:xfrm>
        </p:spPr>
        <p:txBody>
          <a:bodyPr/>
          <a:lstStyle/>
          <a:p>
            <a:r>
              <a:rPr lang="en-US" sz="2800" dirty="0">
                <a:latin typeface="Times New Roman" panose="02020603050405020304" pitchFamily="18" charset="0"/>
                <a:cs typeface="Times New Roman" panose="02020603050405020304" pitchFamily="18" charset="0"/>
              </a:rPr>
              <a:t>In this project we are use Supervised Learning . </a:t>
            </a:r>
          </a:p>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Supervised Learning have two model.</a:t>
            </a:r>
          </a:p>
          <a:p>
            <a:pPr lvl="1"/>
            <a:r>
              <a:rPr lang="en-US" dirty="0">
                <a:latin typeface="Times New Roman" panose="02020603050405020304" pitchFamily="18" charset="0"/>
                <a:cs typeface="Times New Roman" panose="02020603050405020304" pitchFamily="18" charset="0"/>
              </a:rPr>
              <a:t>Regression </a:t>
            </a:r>
          </a:p>
          <a:p>
            <a:pPr marL="457200" lvl="1" indent="0">
              <a:buNone/>
            </a:pPr>
            <a:r>
              <a:rPr lang="en-US" dirty="0">
                <a:latin typeface="Times New Roman" panose="02020603050405020304" pitchFamily="18" charset="0"/>
                <a:cs typeface="Times New Roman" panose="02020603050405020304" pitchFamily="18" charset="0"/>
              </a:rPr>
              <a:t>	And </a:t>
            </a:r>
          </a:p>
          <a:p>
            <a:pPr lvl="1"/>
            <a:r>
              <a:rPr lang="en-US" dirty="0">
                <a:latin typeface="Times New Roman" panose="02020603050405020304" pitchFamily="18" charset="0"/>
                <a:cs typeface="Times New Roman" panose="02020603050405020304" pitchFamily="18" charset="0"/>
              </a:rPr>
              <a:t>Classification </a:t>
            </a:r>
          </a:p>
        </p:txBody>
      </p:sp>
    </p:spTree>
    <p:extLst>
      <p:ext uri="{BB962C8B-B14F-4D97-AF65-F5344CB8AC3E}">
        <p14:creationId xmlns:p14="http://schemas.microsoft.com/office/powerpoint/2010/main" val="218604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F0C972-7FAE-4838-8205-01F3A6099B8F}"/>
              </a:ext>
            </a:extLst>
          </p:cNvPr>
          <p:cNvGraphicFramePr>
            <a:graphicFrameLocks noGrp="1"/>
          </p:cNvGraphicFramePr>
          <p:nvPr>
            <p:ph idx="1"/>
            <p:extLst>
              <p:ext uri="{D42A27DB-BD31-4B8C-83A1-F6EECF244321}">
                <p14:modId xmlns:p14="http://schemas.microsoft.com/office/powerpoint/2010/main" val="3860974019"/>
              </p:ext>
            </p:extLst>
          </p:nvPr>
        </p:nvGraphicFramePr>
        <p:xfrm>
          <a:off x="1510749" y="768626"/>
          <a:ext cx="8878956" cy="3591340"/>
        </p:xfrm>
        <a:graphic>
          <a:graphicData uri="http://schemas.openxmlformats.org/drawingml/2006/table">
            <a:tbl>
              <a:tblPr firstRow="1" firstCol="1" bandRow="1">
                <a:tableStyleId>{5C22544A-7EE6-4342-B048-85BDC9FD1C3A}</a:tableStyleId>
              </a:tblPr>
              <a:tblGrid>
                <a:gridCol w="3930493">
                  <a:extLst>
                    <a:ext uri="{9D8B030D-6E8A-4147-A177-3AD203B41FA5}">
                      <a16:colId xmlns:a16="http://schemas.microsoft.com/office/drawing/2014/main" val="502490904"/>
                    </a:ext>
                  </a:extLst>
                </a:gridCol>
                <a:gridCol w="4948463">
                  <a:extLst>
                    <a:ext uri="{9D8B030D-6E8A-4147-A177-3AD203B41FA5}">
                      <a16:colId xmlns:a16="http://schemas.microsoft.com/office/drawing/2014/main" val="2536008797"/>
                    </a:ext>
                  </a:extLst>
                </a:gridCol>
              </a:tblGrid>
              <a:tr h="718268">
                <a:tc>
                  <a:txBody>
                    <a:bodyPr/>
                    <a:lstStyle/>
                    <a:p>
                      <a:pPr algn="ctr">
                        <a:lnSpc>
                          <a:spcPct val="107000"/>
                        </a:lnSpc>
                        <a:spcAft>
                          <a:spcPts val="800"/>
                        </a:spcAft>
                      </a:pPr>
                      <a:r>
                        <a:rPr lang="en-IN" sz="1400">
                          <a:effectLst/>
                        </a:rPr>
                        <a:t>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dirty="0">
                          <a:effectLst/>
                        </a:rPr>
                        <a:t>Classification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6051084"/>
                  </a:ext>
                </a:extLst>
              </a:tr>
              <a:tr h="718268">
                <a:tc>
                  <a:txBody>
                    <a:bodyPr/>
                    <a:lstStyle/>
                    <a:p>
                      <a:pPr>
                        <a:lnSpc>
                          <a:spcPct val="107000"/>
                        </a:lnSpc>
                        <a:spcAft>
                          <a:spcPts val="800"/>
                        </a:spcAft>
                      </a:pPr>
                      <a:r>
                        <a:rPr lang="en-IN" sz="1400" dirty="0">
                          <a:solidFill>
                            <a:schemeClr val="tx1"/>
                          </a:solidFill>
                          <a:effectLst/>
                        </a:rPr>
                        <a:t>Linear Regression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nSpc>
                          <a:spcPct val="107000"/>
                        </a:lnSpc>
                        <a:spcAft>
                          <a:spcPts val="800"/>
                        </a:spcAft>
                      </a:pPr>
                      <a:r>
                        <a:rPr lang="en-IN" sz="1400" dirty="0">
                          <a:effectLst/>
                        </a:rPr>
                        <a:t>Logistic Regression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520066662"/>
                  </a:ext>
                </a:extLst>
              </a:tr>
              <a:tr h="718268">
                <a:tc>
                  <a:txBody>
                    <a:bodyPr/>
                    <a:lstStyle/>
                    <a:p>
                      <a:pPr>
                        <a:lnSpc>
                          <a:spcPct val="107000"/>
                        </a:lnSpc>
                        <a:spcAft>
                          <a:spcPts val="800"/>
                        </a:spcAft>
                      </a:pPr>
                      <a:r>
                        <a:rPr lang="en-IN" sz="1400" dirty="0">
                          <a:solidFill>
                            <a:schemeClr val="tx1"/>
                          </a:solidFill>
                          <a:effectLst/>
                        </a:rPr>
                        <a:t>KNN Regressor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nSpc>
                          <a:spcPct val="107000"/>
                        </a:lnSpc>
                        <a:spcAft>
                          <a:spcPts val="800"/>
                        </a:spcAft>
                      </a:pPr>
                      <a:r>
                        <a:rPr lang="en-IN" sz="1400">
                          <a:effectLst/>
                        </a:rPr>
                        <a:t>KNN Classifier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161009"/>
                  </a:ext>
                </a:extLst>
              </a:tr>
              <a:tr h="718268">
                <a:tc>
                  <a:txBody>
                    <a:bodyPr/>
                    <a:lstStyle/>
                    <a:p>
                      <a:pPr>
                        <a:lnSpc>
                          <a:spcPct val="107000"/>
                        </a:lnSpc>
                        <a:spcAft>
                          <a:spcPts val="800"/>
                        </a:spcAft>
                      </a:pPr>
                      <a:r>
                        <a:rPr lang="en-IN" sz="1400" dirty="0">
                          <a:solidFill>
                            <a:schemeClr val="tx1"/>
                          </a:solidFill>
                          <a:effectLst/>
                        </a:rPr>
                        <a:t>Lasso Regressor</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nSpc>
                          <a:spcPct val="107000"/>
                        </a:lnSpc>
                        <a:spcAft>
                          <a:spcPts val="800"/>
                        </a:spcAft>
                      </a:pPr>
                      <a:r>
                        <a:rPr lang="en-IN" sz="1400" dirty="0">
                          <a:effectLst/>
                        </a:rPr>
                        <a:t>Classification Trees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2351532198"/>
                  </a:ext>
                </a:extLst>
              </a:tr>
              <a:tr h="718268">
                <a:tc>
                  <a:txBody>
                    <a:bodyPr/>
                    <a:lstStyle/>
                    <a:p>
                      <a:pPr>
                        <a:lnSpc>
                          <a:spcPct val="107000"/>
                        </a:lnSpc>
                        <a:spcAft>
                          <a:spcPts val="800"/>
                        </a:spcAft>
                      </a:pPr>
                      <a:r>
                        <a:rPr lang="en-IN" sz="1400" dirty="0">
                          <a:solidFill>
                            <a:schemeClr val="tx1"/>
                          </a:solidFill>
                          <a:effectLst/>
                        </a:rPr>
                        <a:t>ANN</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nSpc>
                          <a:spcPct val="107000"/>
                        </a:lnSpc>
                        <a:spcAft>
                          <a:spcPts val="800"/>
                        </a:spcAft>
                      </a:pPr>
                      <a:r>
                        <a:rPr lang="en-IN" sz="1400" dirty="0">
                          <a:effectLst/>
                        </a:rPr>
                        <a:t>ANN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8153606"/>
                  </a:ext>
                </a:extLst>
              </a:tr>
            </a:tbl>
          </a:graphicData>
        </a:graphic>
      </p:graphicFrame>
    </p:spTree>
    <p:extLst>
      <p:ext uri="{BB962C8B-B14F-4D97-AF65-F5344CB8AC3E}">
        <p14:creationId xmlns:p14="http://schemas.microsoft.com/office/powerpoint/2010/main" val="62580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2243</Words>
  <Application>Microsoft Office PowerPoint</Application>
  <PresentationFormat>Widescreen</PresentationFormat>
  <Paragraphs>163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Liberation Serif</vt:lpstr>
      <vt:lpstr>Symbol</vt:lpstr>
      <vt:lpstr>Times New Roman</vt:lpstr>
      <vt:lpstr>Times-Roman</vt:lpstr>
      <vt:lpstr>Wingdings</vt:lpstr>
      <vt:lpstr>Office Theme</vt:lpstr>
      <vt:lpstr>Predictive Model Based On Supervised ML</vt:lpstr>
      <vt:lpstr>Content</vt:lpstr>
      <vt:lpstr>Introduction</vt:lpstr>
      <vt:lpstr>Machine Learning </vt:lpstr>
      <vt:lpstr>PowerPoint Presentation</vt:lpstr>
      <vt:lpstr>PowerPoint Presentation</vt:lpstr>
      <vt:lpstr> </vt:lpstr>
      <vt:lpstr>PowerPoint Presentation</vt:lpstr>
      <vt:lpstr>PowerPoint Presentation</vt:lpstr>
      <vt:lpstr>Work-Flow of Predictive Model</vt:lpstr>
      <vt:lpstr>Experiment and Result</vt:lpstr>
      <vt:lpstr>Implementation of Predictive Model </vt:lpstr>
      <vt:lpstr>Data Cleaning and Data Analysis </vt:lpstr>
      <vt:lpstr>we will do next  in this cell is to transform these categorical variables to a set of binary variables or dummy variables. This is the one-hutten coding and we will we have to do this transformation because Scikit-learn accepts only numerical features.</vt:lpstr>
      <vt:lpstr>So just I can have to account for the only the oddity of the relationship between carat and price. </vt:lpstr>
      <vt:lpstr>Building Predictive Model using MLR</vt:lpstr>
      <vt:lpstr>Building Predictive Model using KNN </vt:lpstr>
      <vt:lpstr>Building Predictive Model using Lasso</vt:lpstr>
      <vt:lpstr>Model Evaluation</vt:lpstr>
      <vt:lpstr>Result:- KNN Prediction model are best suitable for this data and with these Features diamond price predict : $5825 US Dollars</vt:lpstr>
      <vt:lpstr>PowerPoint Presentation</vt:lpstr>
      <vt:lpstr>Implementation of Predictive Model </vt:lpstr>
      <vt:lpstr>Data Cleaning and Data Analysis   </vt:lpstr>
      <vt:lpstr>Result of Prediction of Gold Price </vt:lpstr>
      <vt:lpstr>Using KNN-Regressor</vt:lpstr>
      <vt:lpstr>             Stock Price Prediction</vt:lpstr>
      <vt:lpstr>Implementation of Predictive model</vt:lpstr>
      <vt:lpstr>PowerPoint Presentation</vt:lpstr>
      <vt:lpstr>PowerPoint Presentation</vt:lpstr>
      <vt:lpstr>PowerPoint Presentation</vt:lpstr>
      <vt:lpstr>PowerPoint Presentation</vt:lpstr>
      <vt:lpstr>Covid-19 Cases Prediction</vt:lpstr>
      <vt:lpstr>Implementation of Predictive Model  </vt:lpstr>
      <vt:lpstr>Creating a graph for show Number of cases using plotly library. </vt:lpstr>
      <vt:lpstr>Prediction of Covid-19 prediction using SVR</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Based On ML</dc:title>
  <dc:creator>UMESH</dc:creator>
  <cp:lastModifiedBy>UMESH</cp:lastModifiedBy>
  <cp:revision>43</cp:revision>
  <dcterms:created xsi:type="dcterms:W3CDTF">2020-08-13T07:19:11Z</dcterms:created>
  <dcterms:modified xsi:type="dcterms:W3CDTF">2020-08-18T10:50:21Z</dcterms:modified>
</cp:coreProperties>
</file>