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6"/>
  </p:notesMasterIdLst>
  <p:handoutMasterIdLst>
    <p:handoutMasterId r:id="rId17"/>
  </p:handoutMasterIdLst>
  <p:sldIdLst>
    <p:sldId id="491" r:id="rId6"/>
    <p:sldId id="469" r:id="rId7"/>
    <p:sldId id="472" r:id="rId8"/>
    <p:sldId id="493" r:id="rId9"/>
    <p:sldId id="492" r:id="rId10"/>
    <p:sldId id="488" r:id="rId11"/>
    <p:sldId id="494" r:id="rId12"/>
    <p:sldId id="489" r:id="rId13"/>
    <p:sldId id="490" r:id="rId14"/>
    <p:sldId id="481" r:id="rId15"/>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46" autoAdjust="0"/>
  </p:normalViewPr>
  <p:slideViewPr>
    <p:cSldViewPr snapToGrid="0">
      <p:cViewPr varScale="1">
        <p:scale>
          <a:sx n="88" d="100"/>
          <a:sy n="88" d="100"/>
        </p:scale>
        <p:origin x="684" y="64"/>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9/9/2020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36345"/>
            <a:ext cx="1504066"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b="1" dirty="0">
                <a:latin typeface="Castellar" panose="020A0402060406010301" pitchFamily="18" charset="0"/>
              </a:rPr>
              <a:t>My ML</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9" name="Picture 8" descr="A picture containing drawing, food, game&#10;&#10;Description automatically generated">
            <a:extLst>
              <a:ext uri="{FF2B5EF4-FFF2-40B4-BE49-F238E27FC236}">
                <a16:creationId xmlns:a16="http://schemas.microsoft.com/office/drawing/2014/main" id="{1E9CBD64-4A26-4A79-9B4D-F3B31851CAC8}"/>
              </a:ext>
            </a:extLst>
          </p:cNvPr>
          <p:cNvPicPr>
            <a:picLocks noChangeAspect="1"/>
          </p:cNvPicPr>
          <p:nvPr/>
        </p:nvPicPr>
        <p:blipFill>
          <a:blip r:embed="rId4"/>
          <a:stretch>
            <a:fillRect/>
          </a:stretch>
        </p:blipFill>
        <p:spPr>
          <a:xfrm>
            <a:off x="6966857" y="3450847"/>
            <a:ext cx="1504066" cy="1144317"/>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endParaRPr lang="en-US" sz="2400" dirty="0"/>
          </a:p>
          <a:p>
            <a:endParaRPr lang="en-US" sz="2400" dirty="0"/>
          </a:p>
          <a:p>
            <a:endParaRPr lang="en-US" sz="2400" dirty="0"/>
          </a:p>
          <a:p>
            <a:endParaRPr lang="en-US" sz="2400" dirty="0"/>
          </a:p>
          <a:p>
            <a:r>
              <a:rPr lang="en-US" sz="2400" dirty="0"/>
              <a:t>ServiceNow Optimization by categorization of tickets by analyzing ticket description using NLP</a:t>
            </a:r>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42925" y="3025488"/>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2000" dirty="0"/>
              <a:t>IBM Watson studio</a:t>
            </a:r>
          </a:p>
          <a:p>
            <a:r>
              <a:rPr lang="en-US" sz="2000" dirty="0"/>
              <a:t>Python</a:t>
            </a:r>
          </a:p>
          <a:p>
            <a:r>
              <a:rPr lang="en-US" sz="2000" dirty="0" err="1"/>
              <a:t>Jupyter</a:t>
            </a:r>
            <a:r>
              <a:rPr lang="en-US" sz="2000" dirty="0"/>
              <a:t> Notebook</a:t>
            </a:r>
          </a:p>
          <a:p>
            <a:r>
              <a:rPr lang="en-US" sz="2000" dirty="0" err="1"/>
              <a:t>Scikit</a:t>
            </a:r>
            <a:r>
              <a:rPr lang="en-US" sz="2000" dirty="0"/>
              <a:t>-learn, Pandas, NumPy, Matplotlib</a:t>
            </a:r>
          </a:p>
          <a:p>
            <a:r>
              <a:rPr lang="en-US" sz="2000" dirty="0"/>
              <a:t>Stochastic Gradient Descent</a:t>
            </a:r>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23871" y="785735"/>
            <a:ext cx="8067675" cy="150401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260" dirty="0"/>
              <a:t>We looked at different algorithms to automatically classify support tickets into different tiers of </a:t>
            </a:r>
            <a:r>
              <a:rPr lang="en-US" sz="1260" i="1" dirty="0"/>
              <a:t>Urgency</a:t>
            </a:r>
            <a:r>
              <a:rPr lang="en-US" sz="1260" dirty="0"/>
              <a:t>. We found that Support Vector Machines work better out of the box, but Decision Trees gave us more insight into how the model worked.</a:t>
            </a:r>
          </a:p>
          <a:p>
            <a:pPr algn="l"/>
            <a:r>
              <a:rPr lang="en-US" sz="1260" dirty="0"/>
              <a:t>we created a vectorizer and a classifier. Then we call </a:t>
            </a:r>
            <a:r>
              <a:rPr lang="en-US" sz="1260" dirty="0" err="1"/>
              <a:t>fit_transform</a:t>
            </a:r>
            <a:r>
              <a:rPr lang="en-US" sz="1260" dirty="0"/>
              <a:t> on </a:t>
            </a:r>
            <a:r>
              <a:rPr lang="en-US" sz="1260" dirty="0" err="1"/>
              <a:t>X_train</a:t>
            </a:r>
            <a:r>
              <a:rPr lang="en-US" sz="1260" dirty="0"/>
              <a:t>. This calculates an efficient numerical value for each word in our training set and transforms our it into sparse Bag of Words vectors, in which each text is represented by counting how often each word appears. We used the same vectorizer to transform our test set into vectors, train our classifier, and predict results on our test set.</a:t>
            </a:r>
          </a:p>
        </p:txBody>
      </p:sp>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1AB6FB-9371-4487-9CD8-9B7BF1FDA9A1}"/>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6D090841-9243-4882-B6EA-B34DA23FB131}"/>
              </a:ext>
            </a:extLst>
          </p:cNvPr>
          <p:cNvSpPr>
            <a:spLocks noGrp="1"/>
          </p:cNvSpPr>
          <p:nvPr>
            <p:ph type="sldNum" sz="quarter" idx="12"/>
          </p:nvPr>
        </p:nvSpPr>
        <p:spPr/>
        <p:txBody>
          <a:bodyPr/>
          <a:lstStyle/>
          <a:p>
            <a:fld id="{E2AE00C7-03E7-4577-B962-8354EB140FE3}" type="slidenum">
              <a:rPr lang="en-US" smtClean="0"/>
              <a:pPr/>
              <a:t>4</a:t>
            </a:fld>
            <a:endParaRPr lang="en-US" dirty="0"/>
          </a:p>
        </p:txBody>
      </p:sp>
      <p:sp>
        <p:nvSpPr>
          <p:cNvPr id="4" name="TextBox 3">
            <a:extLst>
              <a:ext uri="{FF2B5EF4-FFF2-40B4-BE49-F238E27FC236}">
                <a16:creationId xmlns:a16="http://schemas.microsoft.com/office/drawing/2014/main" id="{ECDF2812-29DA-4277-AD25-BAC09ADCEA53}"/>
              </a:ext>
            </a:extLst>
          </p:cNvPr>
          <p:cNvSpPr txBox="1"/>
          <p:nvPr/>
        </p:nvSpPr>
        <p:spPr>
          <a:xfrm>
            <a:off x="608238" y="177000"/>
            <a:ext cx="8093075"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IN" sz="1800" dirty="0"/>
              <a:t>Solution Architecture</a:t>
            </a:r>
            <a:r>
              <a:rPr lang="en-IN" dirty="0"/>
              <a:t> </a:t>
            </a:r>
            <a:endParaRPr lang="en-US" sz="1800" dirty="0">
              <a:latin typeface="+mn-lt"/>
            </a:endParaRPr>
          </a:p>
        </p:txBody>
      </p:sp>
      <p:pic>
        <p:nvPicPr>
          <p:cNvPr id="6" name="Picture 5" descr="A picture containing screenshot&#10;&#10;Description automatically generated">
            <a:extLst>
              <a:ext uri="{FF2B5EF4-FFF2-40B4-BE49-F238E27FC236}">
                <a16:creationId xmlns:a16="http://schemas.microsoft.com/office/drawing/2014/main" id="{886BE5A2-6351-40E5-99CA-9A3D6E2EF70A}"/>
              </a:ext>
            </a:extLst>
          </p:cNvPr>
          <p:cNvPicPr>
            <a:picLocks noChangeAspect="1"/>
          </p:cNvPicPr>
          <p:nvPr/>
        </p:nvPicPr>
        <p:blipFill>
          <a:blip r:embed="rId2"/>
          <a:stretch>
            <a:fillRect/>
          </a:stretch>
        </p:blipFill>
        <p:spPr>
          <a:xfrm>
            <a:off x="391885" y="1132471"/>
            <a:ext cx="8364979" cy="3330672"/>
          </a:xfrm>
          <a:prstGeom prst="rect">
            <a:avLst/>
          </a:prstGeom>
        </p:spPr>
      </p:pic>
    </p:spTree>
    <p:extLst>
      <p:ext uri="{BB962C8B-B14F-4D97-AF65-F5344CB8AC3E}">
        <p14:creationId xmlns:p14="http://schemas.microsoft.com/office/powerpoint/2010/main" val="156766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9659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37300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2400" dirty="0"/>
              <a:t>This project addresses a real-life business challenge of IT Service Management. This is one of the known challenges in IT industry where a lot of time is wasted in IT support ticket classification.</a:t>
            </a:r>
          </a:p>
          <a:p>
            <a:pPr algn="l"/>
            <a:r>
              <a:rPr lang="en-US" sz="2400" dirty="0"/>
              <a:t> </a:t>
            </a:r>
          </a:p>
          <a:p>
            <a:pPr algn="l"/>
            <a:r>
              <a:rPr lang="en-US" sz="2400" dirty="0"/>
              <a:t>In Helpdesk, almost 30–40% of incident tickets are not routed to the correct team and the ticket keeps ping-ponging from one team to another team, and due to this many ticket don’t meet the SLA which impacts the overall KPI.</a:t>
            </a:r>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35914"/>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endParaRPr lang="en-US" b="1" dirty="0"/>
          </a:p>
          <a:p>
            <a:pPr marL="342900" indent="-342900" algn="l">
              <a:buFont typeface="Arial" panose="020B0604020202020204" pitchFamily="34" charset="0"/>
              <a:buChar char="•"/>
            </a:pPr>
            <a:r>
              <a:rPr lang="en-US" sz="1900" dirty="0"/>
              <a:t>We created a classification model which predicts category by analyzing the text of ticket description. It will help to route the ticket to correct resolver group.</a:t>
            </a:r>
          </a:p>
          <a:p>
            <a:pPr marL="342900" indent="-342900" algn="l">
              <a:buFont typeface="Arial" panose="020B0604020202020204" pitchFamily="34" charset="0"/>
              <a:buChar char="•"/>
            </a:pPr>
            <a:r>
              <a:rPr lang="en-US" sz="1900" dirty="0"/>
              <a:t>NLP was done using Count Vectorizer and TF IDF Vectorizer. Count Vectorizer tokenizes the text, removes stop words. TF IDF Vectorizer measures how frequently word appears in text and how important term is.</a:t>
            </a:r>
          </a:p>
          <a:p>
            <a:pPr marL="342900" indent="-342900" algn="l">
              <a:buFont typeface="Arial" panose="020B0604020202020204" pitchFamily="34" charset="0"/>
              <a:buChar char="•"/>
            </a:pPr>
            <a:r>
              <a:rPr lang="en-US" sz="1900" dirty="0"/>
              <a:t>We trained model on 6 different classification algorithms – Gaussian Multinomial, Support Vector Machine, Decision Tree, Random Forest, Stochastic Gradient Descent and K-Nearest Neighbor. Based on training time and accuracy, we selected Stochastic Gradient Descent (SGD) for classification.</a:t>
            </a:r>
          </a:p>
          <a:p>
            <a:pPr marL="342900" indent="-342900" algn="l">
              <a:buFont typeface="Arial" panose="020B0604020202020204" pitchFamily="34" charset="0"/>
              <a:buChar char="•"/>
            </a:pPr>
            <a:r>
              <a:rPr lang="en-US" sz="1900" dirty="0"/>
              <a:t>Accuracy of SGD is 84% and training time is 2 Seconds for 50k tickets.</a:t>
            </a:r>
          </a:p>
        </p:txBody>
      </p:sp>
    </p:spTree>
    <p:extLst>
      <p:ext uri="{BB962C8B-B14F-4D97-AF65-F5344CB8AC3E}">
        <p14:creationId xmlns:p14="http://schemas.microsoft.com/office/powerpoint/2010/main" val="39277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746B02-0D9C-44B2-859A-E7A0BD32BDA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BD816C3-57BE-45B9-A8F2-595D9B134F8E}"/>
              </a:ext>
            </a:extLst>
          </p:cNvPr>
          <p:cNvSpPr>
            <a:spLocks noGrp="1"/>
          </p:cNvSpPr>
          <p:nvPr>
            <p:ph type="sldNum" sz="quarter" idx="12"/>
          </p:nvPr>
        </p:nvSpPr>
        <p:spPr/>
        <p:txBody>
          <a:bodyPr/>
          <a:lstStyle/>
          <a:p>
            <a:fld id="{E2AE00C7-03E7-4577-B962-8354EB140FE3}" type="slidenum">
              <a:rPr lang="en-US" smtClean="0"/>
              <a:pPr/>
              <a:t>7</a:t>
            </a:fld>
            <a:endParaRPr lang="en-US" dirty="0"/>
          </a:p>
        </p:txBody>
      </p:sp>
      <p:sp>
        <p:nvSpPr>
          <p:cNvPr id="4" name="TextBox 3">
            <a:extLst>
              <a:ext uri="{FF2B5EF4-FFF2-40B4-BE49-F238E27FC236}">
                <a16:creationId xmlns:a16="http://schemas.microsoft.com/office/drawing/2014/main" id="{4C48D1B3-69D9-4A1C-9AFF-E5D5CC2C19E2}"/>
              </a:ext>
            </a:extLst>
          </p:cNvPr>
          <p:cNvSpPr txBox="1"/>
          <p:nvPr/>
        </p:nvSpPr>
        <p:spPr>
          <a:xfrm>
            <a:off x="542925" y="151304"/>
            <a:ext cx="8058148" cy="338554"/>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600" dirty="0"/>
              <a:t> </a:t>
            </a:r>
            <a:r>
              <a:rPr lang="en-IN" sz="1600" dirty="0"/>
              <a:t>Salient features of the solution</a:t>
            </a:r>
            <a:endParaRPr lang="en-US" sz="1600" dirty="0">
              <a:latin typeface="+mn-lt"/>
            </a:endParaRPr>
          </a:p>
        </p:txBody>
      </p:sp>
      <p:sp>
        <p:nvSpPr>
          <p:cNvPr id="6" name="Rectangle 5">
            <a:extLst>
              <a:ext uri="{FF2B5EF4-FFF2-40B4-BE49-F238E27FC236}">
                <a16:creationId xmlns:a16="http://schemas.microsoft.com/office/drawing/2014/main" id="{2FF42BED-8A32-4525-A2F7-438C3DBF0EA1}"/>
              </a:ext>
            </a:extLst>
          </p:cNvPr>
          <p:cNvSpPr/>
          <p:nvPr/>
        </p:nvSpPr>
        <p:spPr>
          <a:xfrm>
            <a:off x="447675" y="1487713"/>
            <a:ext cx="8067675" cy="238034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endParaRPr lang="en-US" sz="2000" b="1" dirty="0"/>
          </a:p>
          <a:p>
            <a:pPr marL="342900" indent="-342900" algn="l">
              <a:buFont typeface="Arial" panose="020B0604020202020204" pitchFamily="34" charset="0"/>
              <a:buChar char="•"/>
            </a:pPr>
            <a:r>
              <a:rPr lang="en-US" sz="2000" dirty="0"/>
              <a:t>We created a classification model which predicts category by analyzing the text of ticket description. It will help to route the ticket to correct resolver group.</a:t>
            </a:r>
          </a:p>
          <a:p>
            <a:pPr marL="342900" indent="-342900" algn="l">
              <a:buFont typeface="Arial" panose="020B0604020202020204" pitchFamily="34" charset="0"/>
              <a:buChar char="•"/>
            </a:pPr>
            <a:r>
              <a:rPr lang="en-US" sz="2000" dirty="0"/>
              <a:t>Accuracy of SGD is 84% and training time is 2 Seconds for 50k tickets.</a:t>
            </a:r>
          </a:p>
        </p:txBody>
      </p:sp>
    </p:spTree>
    <p:extLst>
      <p:ext uri="{BB962C8B-B14F-4D97-AF65-F5344CB8AC3E}">
        <p14:creationId xmlns:p14="http://schemas.microsoft.com/office/powerpoint/2010/main" val="132854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600" b="1" u="sng" dirty="0"/>
              <a:t>Challenges</a:t>
            </a:r>
            <a:r>
              <a:rPr lang="en-US" sz="1600" dirty="0"/>
              <a:t> :</a:t>
            </a:r>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r>
              <a:rPr lang="en-US" sz="1600" dirty="0"/>
              <a:t>for any machine learning model collecting the appropriate data is a big challenge, based on the available dataset we need to take a decision which ML algo fits in to get the maximum accuracy.</a:t>
            </a:r>
          </a:p>
          <a:p>
            <a:pPr marL="171450" indent="-171450" algn="l">
              <a:buFont typeface="Arial" panose="020B0604020202020204" pitchFamily="34" charset="0"/>
              <a:buChar char="•"/>
            </a:pPr>
            <a:r>
              <a:rPr lang="en-US" sz="1600" dirty="0"/>
              <a:t>Applying the right ML methods, choose proper parameters to tune the algorithms, and adopting right strategies was also challenging.</a:t>
            </a:r>
          </a:p>
          <a:p>
            <a:pPr marL="171450" indent="-171450" algn="l">
              <a:buFont typeface="Arial" panose="020B0604020202020204" pitchFamily="34" charset="0"/>
              <a:buChar char="•"/>
            </a:pPr>
            <a:r>
              <a:rPr lang="en-US" sz="1600" dirty="0"/>
              <a:t>As we were not familiar with IBM cloud, it was a challenging to use it for the first time.</a:t>
            </a:r>
          </a:p>
          <a:p>
            <a:pPr marL="171450" indent="-171450" algn="l">
              <a:buFont typeface="Arial" panose="020B0604020202020204" pitchFamily="34" charset="0"/>
              <a:buChar char="•"/>
            </a:pPr>
            <a:endParaRPr lang="en-US" sz="1600" dirty="0"/>
          </a:p>
          <a:p>
            <a:pPr algn="l"/>
            <a:r>
              <a:rPr lang="en-US" sz="1600" b="1" u="sng" dirty="0"/>
              <a:t>Learnings</a:t>
            </a:r>
            <a:r>
              <a:rPr lang="en-US" sz="1600" dirty="0"/>
              <a:t> :</a:t>
            </a:r>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r>
              <a:rPr lang="en-US" sz="1600" dirty="0"/>
              <a:t>We have got the opportunity to learn IBM cloud for Machine Learning.</a:t>
            </a:r>
          </a:p>
          <a:p>
            <a:pPr marL="171450" indent="-171450" algn="l">
              <a:buFont typeface="Arial" panose="020B0604020202020204" pitchFamily="34" charset="0"/>
              <a:buChar char="•"/>
            </a:pPr>
            <a:r>
              <a:rPr lang="en-US" sz="1600" dirty="0"/>
              <a:t>We have learnt some new concept of NLP while creating a model for hackathon.</a:t>
            </a:r>
          </a:p>
          <a:p>
            <a:pPr marL="171450" indent="-171450" algn="l">
              <a:buFont typeface="Arial" panose="020B0604020202020204" pitchFamily="34" charset="0"/>
              <a:buChar char="•"/>
            </a:pPr>
            <a:r>
              <a:rPr lang="en-US" sz="1600" dirty="0"/>
              <a:t>While preparing ML model for hackathon we came across multiple use cases of python library and machine learning concepts.</a:t>
            </a:r>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a:p>
            <a:pPr marL="171450" indent="-171450" algn="l">
              <a:buFont typeface="Arial" panose="020B0604020202020204" pitchFamily="34" charset="0"/>
              <a:buChar char="•"/>
            </a:pPr>
            <a:endParaRPr lang="en-US" sz="1600" dirty="0"/>
          </a:p>
        </p:txBody>
      </p:sp>
    </p:spTree>
    <p:extLst>
      <p:ext uri="{BB962C8B-B14F-4D97-AF65-F5344CB8AC3E}">
        <p14:creationId xmlns:p14="http://schemas.microsoft.com/office/powerpoint/2010/main" val="364542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69409"/>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a:t>
            </a:r>
            <a:r>
              <a:rPr lang="en-US" sz="1800" dirty="0"/>
              <a:t>Confusion Matrix Heatmap</a:t>
            </a:r>
            <a:r>
              <a:rPr lang="en-US" sz="1800" dirty="0">
                <a:latin typeface="+mn-lt"/>
              </a:rPr>
              <a:t>)</a:t>
            </a:r>
          </a:p>
        </p:txBody>
      </p:sp>
      <p:pic>
        <p:nvPicPr>
          <p:cNvPr id="1028" name="Picture 4">
            <a:extLst>
              <a:ext uri="{FF2B5EF4-FFF2-40B4-BE49-F238E27FC236}">
                <a16:creationId xmlns:a16="http://schemas.microsoft.com/office/drawing/2014/main" id="{4AC6B318-E7B6-443B-993C-C5203B4F1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225" y="659218"/>
            <a:ext cx="4262327" cy="426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03819"/>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12669</TotalTime>
  <Words>578</Words>
  <Application>Microsoft Office PowerPoint</Application>
  <PresentationFormat>On-screen Show (16:9)</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Bodoni MT Black</vt:lpstr>
      <vt:lpstr>Calibri</vt:lpstr>
      <vt:lpstr>Calibri Light</vt:lpstr>
      <vt:lpstr>Castellar</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Nihalika Barange</cp:lastModifiedBy>
  <cp:revision>433</cp:revision>
  <cp:lastPrinted>2015-11-28T12:28:20Z</cp:lastPrinted>
  <dcterms:created xsi:type="dcterms:W3CDTF">2018-05-11T06:04:00Z</dcterms:created>
  <dcterms:modified xsi:type="dcterms:W3CDTF">2020-09-09T12:05:25Z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