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0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9676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3529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8" cy="10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Shape 23"/>
          <p:cNvSpPr txBox="1"/>
          <p:nvPr/>
        </p:nvSpPr>
        <p:spPr>
          <a:xfrm>
            <a:off x="799645" y="1612074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200" b="0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Char char="▸"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Char char="▹"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Char char="▹"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0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Shape 3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6" name="Shape 36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30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9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8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B7B7B7"/>
              </a:buClr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tutorialspoint.com/uml/uml_class_diagram.htm" TargetMode="External"/><Relationship Id="rId5" Type="http://schemas.openxmlformats.org/officeDocument/2006/relationships/hyperlink" Target="http://www.agilemodeling.com/style/classDiagram.htm" TargetMode="External"/><Relationship Id="rId6" Type="http://schemas.openxmlformats.org/officeDocument/2006/relationships/hyperlink" Target="http://www.agilemodeling.com/artifacts/classDiagram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59500" y="1247952"/>
            <a:ext cx="4801500" cy="103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007E80"/>
                </a:solidFill>
              </a:rPr>
              <a:t>UML (Unified Modeling Language)</a:t>
            </a:r>
            <a:endParaRPr lang="en" sz="3000" dirty="0">
              <a:solidFill>
                <a:srgbClr val="007E80"/>
              </a:solidFill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859500" y="2280850"/>
            <a:ext cx="5642700" cy="2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3529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700"/>
          </a:p>
        </p:txBody>
      </p:sp>
      <p:sp>
        <p:nvSpPr>
          <p:cNvPr id="2" name="TextBox 1"/>
          <p:cNvSpPr txBox="1"/>
          <p:nvPr/>
        </p:nvSpPr>
        <p:spPr>
          <a:xfrm>
            <a:off x="859499" y="2761063"/>
            <a:ext cx="667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Presenter					Date</a:t>
            </a:r>
          </a:p>
          <a:p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Umesh P Kafle				       17 Apr 2017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37525" y="913575"/>
            <a:ext cx="68580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2000" b="1" dirty="0" smtClean="0">
                <a:solidFill>
                  <a:srgbClr val="FF6600"/>
                </a:solidFill>
                <a:highlight>
                  <a:srgbClr val="FFFFFF"/>
                </a:highlight>
              </a:rPr>
              <a:t>Types of association in Class Diagrams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Association (Has a)</a:t>
            </a:r>
            <a:endParaRPr lang="x-none" sz="1600" b="1" dirty="0" smtClean="0">
              <a:solidFill>
                <a:schemeClr val="tx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lvl="3">
              <a:lnSpc>
                <a:spcPct val="115000"/>
              </a:lnSpc>
            </a:pPr>
            <a:r>
              <a:rPr lang="x-none" sz="2000" b="1" dirty="0" smtClean="0">
                <a:solidFill>
                  <a:srgbClr val="FF6600"/>
                </a:solidFill>
                <a:highlight>
                  <a:srgbClr val="FFFFFF"/>
                </a:highlight>
              </a:rPr>
              <a:t>                               </a:t>
            </a:r>
            <a:r>
              <a:rPr lang="x-none" b="1" dirty="0" smtClean="0">
                <a:solidFill>
                  <a:srgbClr val="666666"/>
                </a:solidFill>
                <a:highlight>
                  <a:srgbClr val="FFFFFF"/>
                </a:highlight>
              </a:rPr>
              <a:t>manages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b="1" dirty="0" smtClean="0">
                <a:solidFill>
                  <a:srgbClr val="666666"/>
                </a:solidFill>
                <a:highlight>
                  <a:srgbClr val="FFFFFF"/>
                </a:highlight>
              </a:rPr>
              <a:t>Multiplicity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r>
              <a:rPr lang="x-none" sz="1800" b="1" dirty="0" smtClean="0">
                <a:solidFill>
                  <a:srgbClr val="666666"/>
                </a:solidFill>
                <a:highlight>
                  <a:srgbClr val="FFFFFF"/>
                </a:highlight>
              </a:rPr>
              <a:t>                                 </a:t>
            </a:r>
            <a:r>
              <a:rPr lang="x-none" sz="1600" b="1" dirty="0" smtClean="0">
                <a:solidFill>
                  <a:srgbClr val="666666"/>
                </a:solidFill>
                <a:highlight>
                  <a:srgbClr val="FFFFFF"/>
                </a:highlight>
              </a:rPr>
              <a:t>1    works for      *</a:t>
            </a:r>
            <a:endParaRPr sz="1600" b="1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8516" y="1795711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99681" y="1795711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3"/>
            <a:endCxn id="8" idx="1"/>
          </p:cNvCxnSpPr>
          <p:nvPr/>
        </p:nvCxnSpPr>
        <p:spPr>
          <a:xfrm>
            <a:off x="2936334" y="2028495"/>
            <a:ext cx="20633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96221" y="3124767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07386" y="3124767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3"/>
            <a:endCxn id="14" idx="1"/>
          </p:cNvCxnSpPr>
          <p:nvPr/>
        </p:nvCxnSpPr>
        <p:spPr>
          <a:xfrm>
            <a:off x="2844039" y="3357551"/>
            <a:ext cx="20633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24377" y="913574"/>
            <a:ext cx="68580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dirty="0" smtClean="0">
                <a:solidFill>
                  <a:srgbClr val="666666"/>
                </a:solidFill>
                <a:highlight>
                  <a:srgbClr val="FFFFFF"/>
                </a:highlight>
              </a:rPr>
              <a:t>Aggregation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r>
              <a:rPr lang="x-none" sz="1600" dirty="0" smtClean="0">
                <a:solidFill>
                  <a:srgbClr val="666666"/>
                </a:solidFill>
                <a:highlight>
                  <a:srgbClr val="FFFFFF"/>
                </a:highlight>
              </a:rPr>
              <a:t>	                        1    consist of     *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x-none" sz="16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x-none" sz="1600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x-none" sz="16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dirty="0" smtClean="0">
                <a:solidFill>
                  <a:srgbClr val="666666"/>
                </a:solidFill>
                <a:highlight>
                  <a:srgbClr val="FFFFFF"/>
                </a:highlight>
              </a:rPr>
              <a:t>Composition: (Part of Whole).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endParaRPr lang="x-none" sz="16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sz="16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8691" y="1529363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59856" y="1529363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usician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>
            <a:off x="2796509" y="1762147"/>
            <a:ext cx="20633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796509" y="1415774"/>
            <a:ext cx="361215" cy="594012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091" y="3006150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2256" y="3006150"/>
            <a:ext cx="1747818" cy="4655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3"/>
            <a:endCxn id="12" idx="1"/>
          </p:cNvCxnSpPr>
          <p:nvPr/>
        </p:nvCxnSpPr>
        <p:spPr>
          <a:xfrm>
            <a:off x="2948909" y="3238934"/>
            <a:ext cx="20633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2948909" y="2892561"/>
            <a:ext cx="361215" cy="59401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737525" y="913574"/>
            <a:ext cx="68580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Components to fetch attachments from received email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x-none" sz="2000" dirty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MailMan Gem</a:t>
            </a: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POP3/IMAP</a:t>
            </a: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Paperclip</a:t>
            </a:r>
            <a:endParaRPr sz="1600" dirty="0">
              <a:solidFill>
                <a:schemeClr val="tx2">
                  <a:lumMod val="50000"/>
                </a:schemeClr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52575" y="1293156"/>
            <a:ext cx="6629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References:</a:t>
            </a:r>
          </a:p>
          <a:p>
            <a:endParaRPr lang="en-US" sz="2000" dirty="0">
              <a:solidFill>
                <a:srgbClr val="FF6600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1200" u="sng" dirty="0">
                <a:solidFill>
                  <a:schemeClr val="accent1"/>
                </a:solidFill>
                <a:hlinkClick r:id="rId4"/>
              </a:rPr>
              <a:t>https://www.tutorialspoint.com/uml/</a:t>
            </a:r>
            <a:r>
              <a:rPr lang="en-US" sz="1200" u="sng" dirty="0" smtClean="0">
                <a:solidFill>
                  <a:schemeClr val="accent1"/>
                </a:solidFill>
                <a:hlinkClick r:id="rId4"/>
              </a:rPr>
              <a:t>uml_class_diagram.htm</a:t>
            </a:r>
            <a:endParaRPr lang="en-US" sz="1200" u="sng" dirty="0" smtClean="0">
              <a:solidFill>
                <a:schemeClr val="accent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1200" u="sng" dirty="0">
                <a:solidFill>
                  <a:schemeClr val="accent1"/>
                </a:solidFill>
                <a:hlinkClick r:id="rId5"/>
              </a:rPr>
              <a:t>http://www.agilemodeling.com/style/</a:t>
            </a:r>
            <a:r>
              <a:rPr lang="en-US" sz="1200" u="sng" dirty="0" smtClean="0">
                <a:solidFill>
                  <a:schemeClr val="accent1"/>
                </a:solidFill>
                <a:hlinkClick r:id="rId5"/>
              </a:rPr>
              <a:t>classDiagram.htm</a:t>
            </a:r>
            <a:endParaRPr lang="en-US" sz="1200" u="sng" dirty="0" smtClean="0">
              <a:solidFill>
                <a:schemeClr val="accent1"/>
              </a:solidFill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1200" u="sng" dirty="0">
                <a:solidFill>
                  <a:schemeClr val="accent1"/>
                </a:solidFill>
                <a:hlinkClick r:id="rId6"/>
              </a:rPr>
              <a:t>http://www.agilemodeling.com/artifacts/</a:t>
            </a:r>
            <a:r>
              <a:rPr lang="en-US" sz="1200" u="sng" dirty="0" smtClean="0">
                <a:solidFill>
                  <a:schemeClr val="accent1"/>
                </a:solidFill>
                <a:hlinkClick r:id="rId6"/>
              </a:rPr>
              <a:t>classDiagram.htm</a:t>
            </a:r>
            <a:endParaRPr lang="en-US" sz="1200" u="sng" dirty="0" smtClean="0">
              <a:solidFill>
                <a:schemeClr val="accent1"/>
              </a:solidFill>
            </a:endParaRPr>
          </a:p>
          <a:p>
            <a:endParaRPr lang="en-US" sz="1200" u="sng" dirty="0" smtClean="0">
              <a:solidFill>
                <a:schemeClr val="accent1"/>
              </a:solidFill>
            </a:endParaRPr>
          </a:p>
          <a:p>
            <a:pPr marL="342900" indent="-342900">
              <a:buFont typeface="Wingdings" charset="2"/>
              <a:buChar char="Ø"/>
            </a:pPr>
            <a:endParaRPr lang="en-US" sz="1200" u="sng" dirty="0" smtClean="0">
              <a:solidFill>
                <a:schemeClr val="accent1"/>
              </a:solidFill>
            </a:endParaRPr>
          </a:p>
          <a:p>
            <a:endParaRPr lang="en-US" sz="1200" u="sng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802500" y="1100175"/>
            <a:ext cx="6103800" cy="18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3000" b="1">
                <a:solidFill>
                  <a:srgbClr val="FB690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Any Queries? Lets Discuss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802500" y="1100175"/>
            <a:ext cx="61038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400" b="1" dirty="0">
                <a:solidFill>
                  <a:srgbClr val="FB6900"/>
                </a:solidFill>
                <a:latin typeface="Montserrat"/>
                <a:ea typeface="Montserrat"/>
                <a:cs typeface="Montserrat"/>
                <a:sym typeface="Montserrat"/>
              </a:rPr>
              <a:t>Hello 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2400" dirty="0" smtClean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 am Umesh Kafle</a:t>
            </a:r>
            <a:endParaRPr lang="en" sz="2400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Karla"/>
              <a:buNone/>
            </a:pPr>
            <a:r>
              <a:rPr lang="en" sz="18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Apprentice to Software Engineer</a:t>
            </a:r>
            <a:endParaRPr lang="en" sz="18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Karla"/>
              <a:buNone/>
            </a:pPr>
            <a:r>
              <a:rPr lang="en" sz="1800" b="1" dirty="0">
                <a:solidFill>
                  <a:srgbClr val="FB6900"/>
                </a:solidFill>
                <a:latin typeface="Karla"/>
                <a:ea typeface="Karla"/>
                <a:cs typeface="Karla"/>
                <a:sym typeface="Karla"/>
              </a:rPr>
              <a:t>Jyaasa Technologies</a:t>
            </a:r>
            <a:r>
              <a:rPr lang="en" sz="1800" b="1" dirty="0">
                <a:solidFill>
                  <a:srgbClr val="8BAB4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737525" y="1210675"/>
            <a:ext cx="6187500" cy="336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sz="2400" dirty="0" smtClean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</a:rPr>
              <a:t>Agendas:</a:t>
            </a: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Introduction of UML diagram &amp; Types</a:t>
            </a:r>
          </a:p>
          <a:p>
            <a:pPr marL="285750" lvl="0" indent="-285750">
              <a:lnSpc>
                <a:spcPct val="13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Use Case Diagram.</a:t>
            </a:r>
          </a:p>
          <a:p>
            <a:pPr marL="285750" lvl="3" indent="-285750">
              <a:lnSpc>
                <a:spcPct val="130000"/>
              </a:lnSpc>
              <a:buFont typeface="Wingdings" charset="2"/>
              <a:buChar char="Ø"/>
            </a:pPr>
            <a:r>
              <a:rPr lang="en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Sequence Diagram.</a:t>
            </a:r>
          </a:p>
          <a:p>
            <a:pPr marL="285750" lvl="3" indent="-285750">
              <a:lnSpc>
                <a:spcPct val="130000"/>
              </a:lnSpc>
              <a:buFont typeface="Wingdings" charset="2"/>
              <a:buChar char="Ø"/>
            </a:pPr>
            <a:r>
              <a:rPr lang="en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Class Diagram.</a:t>
            </a:r>
          </a:p>
          <a:p>
            <a:pPr marL="285750" lvl="3" indent="-285750">
              <a:lnSpc>
                <a:spcPct val="130000"/>
              </a:lnSpc>
              <a:buFont typeface="Wingdings" charset="2"/>
              <a:buChar char="Ø"/>
            </a:pPr>
            <a:r>
              <a:rPr lang="en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Short description on fetching attachments from received email in rails.</a:t>
            </a:r>
            <a:endParaRPr lang="en" sz="2000" dirty="0">
              <a:solidFill>
                <a:srgbClr val="FF66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737525" y="913575"/>
            <a:ext cx="64653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lnSpc>
                <a:spcPct val="130000"/>
              </a:lnSpc>
            </a:pPr>
            <a:r>
              <a:rPr lang="en" sz="2000" dirty="0">
                <a:solidFill>
                  <a:srgbClr val="FF6600"/>
                </a:solidFill>
                <a:highlight>
                  <a:srgbClr val="FFFFFF"/>
                </a:highlight>
              </a:rPr>
              <a:t>Introduction of UML diagram (Types</a:t>
            </a:r>
            <a:r>
              <a:rPr lang="en" sz="20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" sz="1800" dirty="0">
                <a:solidFill>
                  <a:srgbClr val="FF6600"/>
                </a:solidFill>
                <a:highlight>
                  <a:srgbClr val="FFFFFF"/>
                </a:highlight>
              </a:rPr>
              <a:t> </a:t>
            </a:r>
            <a:r>
              <a:rPr lang="en" sz="1800" dirty="0" smtClean="0">
                <a:solidFill>
                  <a:srgbClr val="FF6600"/>
                </a:solidFill>
                <a:highlight>
                  <a:srgbClr val="FFFFFF"/>
                </a:highlight>
              </a:rPr>
              <a:t>   </a:t>
            </a:r>
            <a:r>
              <a:rPr lang="en" sz="1800" dirty="0" smtClean="0">
                <a:solidFill>
                  <a:srgbClr val="666666"/>
                </a:solidFill>
                <a:highlight>
                  <a:srgbClr val="FFFFFF"/>
                </a:highlight>
              </a:rPr>
              <a:t> Addresses different views of a system architecture as it evolve throughout the SDLC (System Development Life Cycle)</a:t>
            </a:r>
          </a:p>
          <a:p>
            <a:pPr lvl="1">
              <a:lnSpc>
                <a:spcPct val="130000"/>
              </a:lnSpc>
            </a:pPr>
            <a:endParaRPr lang="en" sz="1800" dirty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marL="285750" lvl="1" indent="-285750">
              <a:lnSpc>
                <a:spcPct val="130000"/>
              </a:lnSpc>
              <a:buFont typeface="Wingdings" charset="2"/>
              <a:buChar char="Ø"/>
            </a:pPr>
            <a:r>
              <a:rPr lang="en" sz="1800" dirty="0" smtClean="0">
                <a:solidFill>
                  <a:srgbClr val="666666"/>
                </a:solidFill>
                <a:highlight>
                  <a:srgbClr val="FFFFFF"/>
                </a:highlight>
              </a:rPr>
              <a:t>Tells how to create and read well formed models.</a:t>
            </a:r>
          </a:p>
          <a:p>
            <a:pPr marL="285750" lvl="1" indent="-285750">
              <a:lnSpc>
                <a:spcPct val="130000"/>
              </a:lnSpc>
              <a:buFont typeface="Wingdings" charset="2"/>
              <a:buChar char="Ø"/>
            </a:pPr>
            <a:r>
              <a:rPr lang="en" sz="1800" dirty="0" smtClean="0">
                <a:solidFill>
                  <a:srgbClr val="666666"/>
                </a:solidFill>
                <a:highlight>
                  <a:srgbClr val="FFFFFF"/>
                </a:highlight>
              </a:rPr>
              <a:t>For visulaizing, specifying, constructing and documenting via art effects of an objective oriented softeware system.</a:t>
            </a:r>
            <a:endParaRPr lang="en" sz="1800" dirty="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737525" y="913575"/>
            <a:ext cx="64653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lang="en" sz="2000" dirty="0" smtClean="0">
              <a:solidFill>
                <a:srgbClr val="FF6600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FF6600"/>
                </a:solidFill>
              </a:rPr>
              <a:t>Types of UML</a:t>
            </a:r>
          </a:p>
          <a:p>
            <a:pPr lvl="0" algn="just" rtl="0">
              <a:spcBef>
                <a:spcPts val="0"/>
              </a:spcBef>
              <a:buNone/>
            </a:pPr>
            <a:endParaRPr lang="en" sz="1600" dirty="0">
              <a:solidFill>
                <a:srgbClr val="FF6600"/>
              </a:solidFill>
            </a:endParaRP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" sz="1600" dirty="0" smtClean="0">
                <a:solidFill>
                  <a:srgbClr val="666666"/>
                </a:solidFill>
              </a:rPr>
              <a:t>Use Case Diagram.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" sz="1600" dirty="0" smtClean="0">
                <a:solidFill>
                  <a:srgbClr val="666666"/>
                </a:solidFill>
              </a:rPr>
              <a:t>Sequence Diagram.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" sz="1600" dirty="0" smtClean="0">
                <a:solidFill>
                  <a:srgbClr val="666666"/>
                </a:solidFill>
              </a:rPr>
              <a:t>Class Diagram.</a:t>
            </a:r>
            <a:endParaRPr lang="en" sz="1600" dirty="0">
              <a:solidFill>
                <a:srgbClr val="666666"/>
              </a:solidFill>
            </a:endParaRPr>
          </a:p>
          <a:p>
            <a:pPr lvl="0" algn="just" rtl="0">
              <a:lnSpc>
                <a:spcPct val="120000"/>
              </a:lnSpc>
              <a:spcBef>
                <a:spcPts val="0"/>
              </a:spcBef>
            </a:pPr>
            <a:endParaRPr lang="en" sz="1600" dirty="0" smtClean="0">
              <a:solidFill>
                <a:srgbClr val="FF6600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en" sz="1600" dirty="0" smtClean="0">
              <a:solidFill>
                <a:srgbClr val="FF6600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en" sz="1600" dirty="0">
              <a:solidFill>
                <a:srgbClr val="FF6600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en" sz="1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61216" y="913574"/>
            <a:ext cx="7084488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2000" b="1" dirty="0" smtClean="0">
                <a:solidFill>
                  <a:srgbClr val="FF6600"/>
                </a:solidFill>
                <a:highlight>
                  <a:srgbClr val="FFFFFF"/>
                </a:highlight>
              </a:rPr>
              <a:t>Use Case Diagram (Techniques to Identify use Cases)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x-none" sz="2000" b="1" dirty="0" smtClean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Identify actors and goals (actors =&gt; classes(mostly)).</a:t>
            </a: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Identify CRUD operations.</a:t>
            </a: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Apply decomposition techniques.</a:t>
            </a:r>
          </a:p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endParaRPr lang="x-none" sz="2000" b="1" dirty="0" smtClean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marL="342900" indent="-342900">
              <a:lnSpc>
                <a:spcPct val="115000"/>
              </a:lnSpc>
              <a:buFont typeface="Wingdings" charset="2"/>
              <a:buChar char="Ø"/>
            </a:pPr>
            <a:r>
              <a:rPr lang="x-none" sz="2000" b="1" dirty="0" smtClean="0">
                <a:solidFill>
                  <a:srgbClr val="FF6600"/>
                </a:solidFill>
                <a:highlight>
                  <a:srgbClr val="FFFFFF"/>
                </a:highlight>
              </a:rPr>
              <a:t>Notations: </a:t>
            </a:r>
            <a:endParaRPr lang="x-none" sz="2000" dirty="0"/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800" b="1" dirty="0" smtClean="0">
                <a:solidFill>
                  <a:srgbClr val="666666"/>
                </a:solidFill>
                <a:highlight>
                  <a:srgbClr val="FFFFFF"/>
                </a:highlight>
              </a:rPr>
              <a:t>Actor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x-none" sz="1800" b="1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endParaRPr lang="x-none" sz="1800" b="1" dirty="0" smtClean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x-none" sz="1800" b="1" dirty="0" smtClean="0">
                <a:solidFill>
                  <a:srgbClr val="666666"/>
                </a:solidFill>
                <a:highlight>
                  <a:srgbClr val="FFFFFF"/>
                </a:highlight>
              </a:rPr>
              <a:t>Goal</a:t>
            </a:r>
            <a:endParaRPr lang="x-none" sz="1800" b="1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</a:pPr>
            <a:endParaRPr lang="x-none" sz="2000" b="1" dirty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endParaRPr lang="x-none" sz="20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rgbClr val="FF6600"/>
              </a:solidFill>
              <a:highlight>
                <a:srgbClr val="FFFFFF"/>
              </a:highlight>
            </a:endParaRPr>
          </a:p>
        </p:txBody>
      </p:sp>
      <p:sp>
        <p:nvSpPr>
          <p:cNvPr id="2" name="Oval 1"/>
          <p:cNvSpPr/>
          <p:nvPr/>
        </p:nvSpPr>
        <p:spPr>
          <a:xfrm>
            <a:off x="3600505" y="3040667"/>
            <a:ext cx="191968" cy="1514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699257" y="3180468"/>
            <a:ext cx="0" cy="401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95636" y="3537565"/>
            <a:ext cx="198427" cy="401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99257" y="3537565"/>
            <a:ext cx="250811" cy="401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95636" y="3343568"/>
            <a:ext cx="454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93366" y="4094868"/>
            <a:ext cx="2814278" cy="557303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37525" y="913575"/>
            <a:ext cx="64653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lang="en" sz="1800" b="1" dirty="0" smtClean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algn="just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b="1" dirty="0" smtClean="0">
                <a:solidFill>
                  <a:srgbClr val="FF6600"/>
                </a:solidFill>
                <a:highlight>
                  <a:srgbClr val="FFFFFF"/>
                </a:highlight>
              </a:rPr>
              <a:t>Sequence Diagram</a:t>
            </a:r>
          </a:p>
          <a:p>
            <a:pPr lvl="0" algn="just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" sz="2000" b="1" dirty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Wingdings" charset="2"/>
              <a:buChar char="Ø"/>
            </a:pPr>
            <a:r>
              <a:rPr lang="en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Describe interaction among classes in terms of an exchange of message over time.</a:t>
            </a:r>
            <a:endParaRPr lang="en" sz="1600" b="1" dirty="0">
              <a:solidFill>
                <a:schemeClr val="tx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Wingdings" charset="2"/>
              <a:buChar char="Ø"/>
            </a:pPr>
            <a:r>
              <a:rPr lang="en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Also called event diagram.</a:t>
            </a:r>
            <a:endParaRPr lang="en" sz="1600" b="1" dirty="0">
              <a:solidFill>
                <a:schemeClr val="tx2">
                  <a:lumMod val="50000"/>
                </a:schemeClr>
              </a:solidFill>
              <a:highlight>
                <a:srgbClr val="FFFFFF"/>
              </a:highlight>
            </a:endParaRPr>
          </a:p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Wingdings" charset="2"/>
              <a:buChar char="Ø"/>
            </a:pPr>
            <a:r>
              <a:rPr lang="en" sz="1600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FF"/>
                </a:highlight>
              </a:rPr>
              <a:t>Helps to predict how a system will behave to discover responsibilities.</a:t>
            </a:r>
            <a:endParaRPr sz="1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37525" y="913574"/>
            <a:ext cx="64653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2000" b="1" dirty="0" smtClean="0">
                <a:solidFill>
                  <a:srgbClr val="FF6600"/>
                </a:solidFill>
                <a:highlight>
                  <a:srgbClr val="FFFFFF"/>
                </a:highlight>
              </a:rPr>
              <a:t>Sequence Diagram Notation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x-none" sz="2000" b="1" dirty="0">
              <a:solidFill>
                <a:srgbClr val="FF66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rgbClr val="FF6600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72" y="1504950"/>
            <a:ext cx="369372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105400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http://jyaasa.com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606411" y="4705350"/>
            <a:ext cx="31242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Montserrat"/>
              <a:buNone/>
            </a:pP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Copyright 201</a:t>
            </a:r>
            <a:r>
              <a:rPr lang="en" sz="700" b="1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700" b="1" i="0" u="none" strike="noStrike" cap="none">
                <a:solidFill>
                  <a:srgbClr val="007E80"/>
                </a:solidFill>
                <a:latin typeface="Montserrat"/>
                <a:ea typeface="Montserrat"/>
                <a:cs typeface="Montserrat"/>
                <a:sym typeface="Montserrat"/>
              </a:rPr>
              <a:t>. Jyaasa Technologies.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02500" y="3006150"/>
            <a:ext cx="6333300" cy="13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Karla"/>
              <a:buNone/>
            </a:pPr>
            <a:endParaRPr sz="1800" b="1">
              <a:solidFill>
                <a:srgbClr val="8BAB4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5" y="528600"/>
            <a:ext cx="1121824" cy="3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37525" y="913575"/>
            <a:ext cx="6858000" cy="3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x-none" sz="2000" dirty="0" smtClean="0">
                <a:solidFill>
                  <a:srgbClr val="FF6600"/>
                </a:solidFill>
              </a:rPr>
              <a:t>Class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x-none" sz="2000" dirty="0" smtClean="0">
              <a:solidFill>
                <a:srgbClr val="FF6600"/>
              </a:solidFill>
            </a:endParaRPr>
          </a:p>
          <a:p>
            <a:pPr marL="342900" lvl="0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The class diagram is a static diagram. It represents the static view of an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application.</a:t>
            </a:r>
          </a:p>
          <a:p>
            <a:pPr marL="342900" lvl="0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Class diagram is not only used for visualizing, describing and documenting different aspects of a system but also for constructing executable code of the software application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42900" lvl="0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1600" dirty="0">
                <a:solidFill>
                  <a:srgbClr val="666666"/>
                </a:solidFill>
              </a:rPr>
              <a:t>The class diagram shows a collection of classes, interfaces, associations, collaborations and constraints. It is also known as a </a:t>
            </a:r>
            <a:r>
              <a:rPr lang="en-US" sz="1600" i="1" dirty="0">
                <a:solidFill>
                  <a:srgbClr val="666666"/>
                </a:solidFill>
              </a:rPr>
              <a:t>structural diagram</a:t>
            </a:r>
            <a:r>
              <a:rPr lang="en-US" sz="1600" dirty="0">
                <a:solidFill>
                  <a:srgbClr val="666666"/>
                </a:solidFill>
              </a:rPr>
              <a:t>.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417</Words>
  <Application>Microsoft Macintosh PowerPoint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Montserrat</vt:lpstr>
      <vt:lpstr>Karla</vt:lpstr>
      <vt:lpstr>Cadwal template</vt:lpstr>
      <vt:lpstr>UML (Unified Modeling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(Unified Modeling Language)</dc:title>
  <cp:lastModifiedBy>Umesh</cp:lastModifiedBy>
  <cp:revision>10</cp:revision>
  <dcterms:modified xsi:type="dcterms:W3CDTF">2017-04-17T05:01:47Z</dcterms:modified>
</cp:coreProperties>
</file>