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6" r:id="rId6"/>
    <p:sldId id="286" r:id="rId7"/>
    <p:sldId id="287" r:id="rId8"/>
    <p:sldId id="277" r:id="rId9"/>
    <p:sldId id="279" r:id="rId10"/>
    <p:sldId id="281" r:id="rId11"/>
    <p:sldId id="278" r:id="rId12"/>
    <p:sldId id="280" r:id="rId13"/>
    <p:sldId id="282" r:id="rId14"/>
    <p:sldId id="283" r:id="rId15"/>
    <p:sldId id="288" r:id="rId16"/>
    <p:sldId id="285" r:id="rId17"/>
    <p:sldId id="289" r:id="rId18"/>
    <p:sldId id="274" r:id="rId19"/>
    <p:sldId id="291" r:id="rId20"/>
    <p:sldId id="292" r:id="rId21"/>
    <p:sldId id="293" r:id="rId22"/>
    <p:sldId id="295" r:id="rId23"/>
    <p:sldId id="299" r:id="rId24"/>
    <p:sldId id="300" r:id="rId25"/>
    <p:sldId id="301" r:id="rId26"/>
    <p:sldId id="302" r:id="rId27"/>
    <p:sldId id="303" r:id="rId28"/>
    <p:sldId id="304" r:id="rId29"/>
    <p:sldId id="296" r:id="rId30"/>
    <p:sldId id="297" r:id="rId31"/>
    <p:sldId id="298" r:id="rId32"/>
    <p:sldId id="294" r:id="rId33"/>
    <p:sldId id="305" r:id="rId34"/>
    <p:sldId id="290" r:id="rId35"/>
    <p:sldId id="306" r:id="rId36"/>
    <p:sldId id="307" r:id="rId37"/>
    <p:sldId id="275" r:id="rId38"/>
    <p:sldId id="269" r:id="rId39"/>
    <p:sldId id="308" r:id="rId40"/>
    <p:sldId id="310" r:id="rId41"/>
    <p:sldId id="309" r:id="rId42"/>
    <p:sldId id="313" r:id="rId43"/>
    <p:sldId id="312" r:id="rId44"/>
    <p:sldId id="311" r:id="rId45"/>
    <p:sldId id="314" r:id="rId46"/>
    <p:sldId id="315" r:id="rId47"/>
    <p:sldId id="260" r:id="rId48"/>
    <p:sldId id="259" r:id="rId49"/>
    <p:sldId id="261" r:id="rId50"/>
    <p:sldId id="262" r:id="rId51"/>
    <p:sldId id="263" r:id="rId52"/>
    <p:sldId id="264" r:id="rId53"/>
    <p:sldId id="266" r:id="rId54"/>
    <p:sldId id="267" r:id="rId55"/>
    <p:sldId id="265" r:id="rId56"/>
    <p:sldId id="268" r:id="rId57"/>
    <p:sldId id="271" r:id="rId58"/>
    <p:sldId id="272" r:id="rId59"/>
    <p:sldId id="27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125" d="100"/>
          <a:sy n="125" d="100"/>
        </p:scale>
        <p:origin x="30" y="-396"/>
      </p:cViewPr>
      <p:guideLst/>
    </p:cSldViewPr>
  </p:slideViewPr>
  <p:notesTextViewPr>
    <p:cViewPr>
      <p:scale>
        <a:sx n="1" d="1"/>
        <a:sy n="1" d="1"/>
      </p:scale>
      <p:origin x="0" y="0"/>
    </p:cViewPr>
  </p:notesTextViewPr>
  <p:sorterViewPr>
    <p:cViewPr>
      <p:scale>
        <a:sx n="100" d="100"/>
        <a:sy n="100" d="100"/>
      </p:scale>
      <p:origin x="0" y="-12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9216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1334278"/>
            <a:ext cx="11029615" cy="464107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s.snowflake.com/snowsq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mmunity.snowflake.com/s/article/Error-Snowflake-DSI-20032-Required-setting-PWD-is-not-present-in-the-connection-settings-20032-with-windows-ODBC-snowflake-driver" TargetMode="External"/><Relationship Id="rId2" Type="http://schemas.openxmlformats.org/officeDocument/2006/relationships/hyperlink" Target="https://docs.snowflake.com/en/developer-guide/odbc/odbc-download"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snowflake.com/en/user-guide/intro-edi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snowflake.com/en/user-guide/views-materialized#label-materialized-views-maintenance-bill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ocs.snowflake.com/en/sql-reference/data-types-vector" TargetMode="External"/><Relationship Id="rId3" Type="http://schemas.openxmlformats.org/officeDocument/2006/relationships/hyperlink" Target="https://docs.snowflake.com/en/sql-reference/data-types-text" TargetMode="External"/><Relationship Id="rId7" Type="http://schemas.openxmlformats.org/officeDocument/2006/relationships/hyperlink" Target="https://docs.snowflake.com/en/sql-reference/data-types-geospatial" TargetMode="External"/><Relationship Id="rId2" Type="http://schemas.openxmlformats.org/officeDocument/2006/relationships/hyperlink" Target="https://docs.snowflake.com/en/sql-reference/data-types-numeric" TargetMode="External"/><Relationship Id="rId1" Type="http://schemas.openxmlformats.org/officeDocument/2006/relationships/slideLayout" Target="../slideLayouts/slideLayout2.xml"/><Relationship Id="rId6" Type="http://schemas.openxmlformats.org/officeDocument/2006/relationships/hyperlink" Target="https://docs.snowflake.com/en/sql-reference/data-types-semistructured" TargetMode="External"/><Relationship Id="rId5" Type="http://schemas.openxmlformats.org/officeDocument/2006/relationships/hyperlink" Target="https://docs.snowflake.com/en/sql-reference/data-types-datetime" TargetMode="External"/><Relationship Id="rId4" Type="http://schemas.openxmlformats.org/officeDocument/2006/relationships/hyperlink" Target="https://docs.snowflake.com/en/sql-reference/data-types-logic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snowflake.com/en/release-notes/preview-features" TargetMode="External"/><Relationship Id="rId2" Type="http://schemas.openxmlformats.org/officeDocument/2006/relationships/hyperlink" Target="https://docs.snowflake.com/en/user-guide/semistructured-intro" TargetMode="External"/><Relationship Id="rId1" Type="http://schemas.openxmlformats.org/officeDocument/2006/relationships/slideLayout" Target="../slideLayouts/slideLayout2.xml"/><Relationship Id="rId4" Type="http://schemas.openxmlformats.org/officeDocument/2006/relationships/hyperlink" Target="https://docs.snowflake.com/en/user-guide/unstructured-intro"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file:///C:\data\unload"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course content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2790047"/>
          </a:xfrm>
        </p:spPr>
        <p:txBody>
          <a:bodyPr>
            <a:normAutofit/>
          </a:bodyPr>
          <a:lstStyle/>
          <a:p>
            <a:pPr algn="l"/>
            <a:r>
              <a:rPr lang="en-US" b="0" i="0" dirty="0">
                <a:solidFill>
                  <a:srgbClr val="2C2F34"/>
                </a:solidFill>
                <a:effectLst/>
                <a:highlight>
                  <a:srgbClr val="FFFFFF"/>
                </a:highlight>
                <a:latin typeface="Inter"/>
              </a:rPr>
              <a:t>Snowflake supports multiple ways of connecting to the service:</a:t>
            </a:r>
          </a:p>
          <a:p>
            <a:pPr lvl="1">
              <a:buFont typeface="Arial" panose="020B0604020202020204" pitchFamily="34" charset="0"/>
              <a:buChar char="•"/>
            </a:pPr>
            <a:r>
              <a:rPr lang="en-US" b="0" i="0" dirty="0">
                <a:solidFill>
                  <a:srgbClr val="2C2F34"/>
                </a:solidFill>
                <a:effectLst/>
                <a:highlight>
                  <a:srgbClr val="FFFFFF"/>
                </a:highlight>
                <a:latin typeface="Inter"/>
              </a:rPr>
              <a:t>A web-based user interface from which all aspects of managing and using Snowflake can be accessed.</a:t>
            </a:r>
          </a:p>
          <a:p>
            <a:pPr lvl="1">
              <a:buFont typeface="Arial" panose="020B0604020202020204" pitchFamily="34" charset="0"/>
              <a:buChar char="•"/>
            </a:pPr>
            <a:r>
              <a:rPr lang="en-US" b="0" i="0" dirty="0">
                <a:solidFill>
                  <a:srgbClr val="2C2F34"/>
                </a:solidFill>
                <a:effectLst/>
                <a:highlight>
                  <a:srgbClr val="FFFFFF"/>
                </a:highlight>
                <a:latin typeface="Inter"/>
              </a:rPr>
              <a:t>Command line clients (e.g. </a:t>
            </a:r>
            <a:r>
              <a:rPr lang="en-US" b="0" i="0" dirty="0" err="1">
                <a:solidFill>
                  <a:srgbClr val="2C2F34"/>
                </a:solidFill>
                <a:effectLst/>
                <a:highlight>
                  <a:srgbClr val="FFFFFF"/>
                </a:highlight>
                <a:latin typeface="Inter"/>
              </a:rPr>
              <a:t>SnowSQL</a:t>
            </a:r>
            <a:r>
              <a:rPr lang="en-US" b="0" i="0" dirty="0">
                <a:solidFill>
                  <a:srgbClr val="2C2F34"/>
                </a:solidFill>
                <a:effectLst/>
                <a:highlight>
                  <a:srgbClr val="FFFFFF"/>
                </a:highlight>
                <a:latin typeface="Inter"/>
              </a:rPr>
              <a:t>) which can also access all aspects of managing and using Snowflake.</a:t>
            </a:r>
          </a:p>
          <a:p>
            <a:pPr lvl="1">
              <a:buFont typeface="Arial" panose="020B0604020202020204" pitchFamily="34" charset="0"/>
              <a:buChar char="•"/>
            </a:pPr>
            <a:r>
              <a:rPr lang="en-US" b="0" i="0" dirty="0">
                <a:solidFill>
                  <a:srgbClr val="2C2F34"/>
                </a:solidFill>
                <a:effectLst/>
                <a:highlight>
                  <a:srgbClr val="FFFFFF"/>
                </a:highlight>
                <a:latin typeface="Inter"/>
              </a:rPr>
              <a:t>ODBC and JDBC drivers that can be used by other applications (e.g. Tableau) to connect to Snowflake.</a:t>
            </a:r>
          </a:p>
          <a:p>
            <a:pPr lvl="1">
              <a:buFont typeface="Arial" panose="020B0604020202020204" pitchFamily="34" charset="0"/>
              <a:buChar char="•"/>
            </a:pPr>
            <a:r>
              <a:rPr lang="en-US" b="0" i="0" dirty="0">
                <a:solidFill>
                  <a:srgbClr val="2C2F34"/>
                </a:solidFill>
                <a:effectLst/>
                <a:highlight>
                  <a:srgbClr val="FFFFFF"/>
                </a:highlight>
                <a:latin typeface="Inter"/>
              </a:rPr>
              <a:t>Native connectors (e.g. Python, Spark) that can be used to develop applications for connecting to Snowflake.</a:t>
            </a:r>
          </a:p>
          <a:p>
            <a:pPr lvl="1">
              <a:buFont typeface="Arial" panose="020B0604020202020204" pitchFamily="34" charset="0"/>
              <a:buChar char="•"/>
            </a:pPr>
            <a:r>
              <a:rPr lang="en-US" b="0" i="0" dirty="0">
                <a:solidFill>
                  <a:srgbClr val="2C2F34"/>
                </a:solidFill>
                <a:effectLst/>
                <a:highlight>
                  <a:srgbClr val="FFFFFF"/>
                </a:highlight>
                <a:latin typeface="Inter"/>
              </a:rPr>
              <a:t>Third-party connectors that can be used to connect applications such as ETL tools (e.g. Informatica) and BI tools (e.g. ThoughtSpot) to Snowflake.</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80767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Snowsight</a:t>
            </a:r>
            <a:r>
              <a:rPr lang="en-US" sz="2500" dirty="0"/>
              <a:t> - </a:t>
            </a:r>
            <a:r>
              <a:rPr lang="en-US" sz="2500" dirty="0" err="1"/>
              <a:t>webaccess</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4047347"/>
          </a:xfrm>
        </p:spPr>
        <p:txBody>
          <a:bodyPr>
            <a:normAutofit/>
          </a:bodyPr>
          <a:lstStyle/>
          <a:p>
            <a:pPr>
              <a:lnSpc>
                <a:spcPct val="120000"/>
              </a:lnSpc>
              <a:spcBef>
                <a:spcPts val="0"/>
              </a:spcBef>
              <a:spcAft>
                <a:spcPts val="0"/>
              </a:spcAft>
            </a:pPr>
            <a:endParaRPr lang="en-US" dirty="0"/>
          </a:p>
        </p:txBody>
      </p:sp>
      <p:pic>
        <p:nvPicPr>
          <p:cNvPr id="7" name="Picture 6">
            <a:extLst>
              <a:ext uri="{FF2B5EF4-FFF2-40B4-BE49-F238E27FC236}">
                <a16:creationId xmlns:a16="http://schemas.microsoft.com/office/drawing/2014/main" id="{F2C150AC-71F8-6647-6FE5-FF9FF362AB47}"/>
              </a:ext>
            </a:extLst>
          </p:cNvPr>
          <p:cNvPicPr>
            <a:picLocks noChangeAspect="1"/>
          </p:cNvPicPr>
          <p:nvPr/>
        </p:nvPicPr>
        <p:blipFill>
          <a:blip r:embed="rId2"/>
          <a:stretch>
            <a:fillRect/>
          </a:stretch>
        </p:blipFill>
        <p:spPr>
          <a:xfrm>
            <a:off x="0" y="1334278"/>
            <a:ext cx="12192000" cy="4989104"/>
          </a:xfrm>
          <a:prstGeom prst="rect">
            <a:avLst/>
          </a:prstGeom>
        </p:spPr>
      </p:pic>
    </p:spTree>
    <p:extLst>
      <p:ext uri="{BB962C8B-B14F-4D97-AF65-F5344CB8AC3E}">
        <p14:creationId xmlns:p14="http://schemas.microsoft.com/office/powerpoint/2010/main" val="333581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a:t>
            </a:r>
            <a:r>
              <a:rPr lang="en-US" sz="2500" dirty="0" err="1"/>
              <a:t>SnowsQL</a:t>
            </a:r>
            <a:endParaRPr lang="en-US" sz="2500" dirty="0"/>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215812"/>
          </a:xfrm>
        </p:spPr>
        <p:txBody>
          <a:bodyPr>
            <a:normAutofit fontScale="85000" lnSpcReduction="20000"/>
          </a:bodyPr>
          <a:lstStyle/>
          <a:p>
            <a:pPr>
              <a:lnSpc>
                <a:spcPct val="120000"/>
              </a:lnSpc>
              <a:spcBef>
                <a:spcPts val="0"/>
              </a:spcBef>
              <a:spcAft>
                <a:spcPts val="0"/>
              </a:spcAft>
            </a:pPr>
            <a:r>
              <a:rPr lang="en-US" dirty="0"/>
              <a:t>You can download SNOWSQL from </a:t>
            </a:r>
            <a:r>
              <a:rPr lang="en-US" dirty="0">
                <a:hlinkClick r:id="rId2"/>
              </a:rPr>
              <a:t>https://developers.snowflake.com/snowsql/</a:t>
            </a:r>
            <a:r>
              <a:rPr lang="en-US" dirty="0"/>
              <a:t> </a:t>
            </a:r>
          </a:p>
          <a:p>
            <a:pPr>
              <a:lnSpc>
                <a:spcPct val="120000"/>
              </a:lnSpc>
              <a:spcBef>
                <a:spcPts val="0"/>
              </a:spcBef>
              <a:spcAft>
                <a:spcPts val="0"/>
              </a:spcAft>
            </a:pPr>
            <a:r>
              <a:rPr lang="en-US" dirty="0"/>
              <a:t>Once you download you can configure </a:t>
            </a:r>
            <a:r>
              <a:rPr lang="en-US" dirty="0" err="1"/>
              <a:t>snowsql</a:t>
            </a:r>
            <a:endParaRPr lang="en-US" dirty="0"/>
          </a:p>
          <a:p>
            <a:pPr lvl="1">
              <a:lnSpc>
                <a:spcPct val="120000"/>
              </a:lnSpc>
              <a:spcBef>
                <a:spcPts val="0"/>
              </a:spcBef>
              <a:spcAft>
                <a:spcPts val="0"/>
              </a:spcAft>
            </a:pPr>
            <a:r>
              <a:rPr lang="en-US" dirty="0"/>
              <a:t>Windows - %USERPROFILE%\.</a:t>
            </a:r>
            <a:r>
              <a:rPr lang="en-US" dirty="0" err="1"/>
              <a:t>snowsql</a:t>
            </a:r>
            <a:r>
              <a:rPr lang="en-US" dirty="0"/>
              <a:t>\</a:t>
            </a:r>
          </a:p>
          <a:p>
            <a:pPr lvl="1">
              <a:lnSpc>
                <a:spcPct val="120000"/>
              </a:lnSpc>
              <a:spcBef>
                <a:spcPts val="0"/>
              </a:spcBef>
              <a:spcAft>
                <a:spcPts val="0"/>
              </a:spcAft>
            </a:pPr>
            <a:r>
              <a:rPr lang="en-US" dirty="0"/>
              <a:t>Linux - ~/.</a:t>
            </a:r>
            <a:r>
              <a:rPr lang="en-US" dirty="0" err="1"/>
              <a:t>snowsql</a:t>
            </a:r>
            <a:r>
              <a:rPr lang="en-US" dirty="0"/>
              <a:t>/</a:t>
            </a:r>
          </a:p>
          <a:p>
            <a:pPr>
              <a:lnSpc>
                <a:spcPct val="120000"/>
              </a:lnSpc>
              <a:spcBef>
                <a:spcPts val="0"/>
              </a:spcBef>
              <a:spcAft>
                <a:spcPts val="0"/>
              </a:spcAft>
            </a:pPr>
            <a:r>
              <a:rPr lang="en-US" dirty="0"/>
              <a:t>Connect using </a:t>
            </a:r>
            <a:r>
              <a:rPr lang="en-US" dirty="0" err="1"/>
              <a:t>snowsql</a:t>
            </a:r>
            <a:endParaRPr lang="en-US" dirty="0"/>
          </a:p>
          <a:p>
            <a:pPr lvl="1">
              <a:lnSpc>
                <a:spcPct val="120000"/>
              </a:lnSpc>
              <a:spcBef>
                <a:spcPts val="0"/>
              </a:spcBef>
              <a:spcAft>
                <a:spcPts val="0"/>
              </a:spcAft>
            </a:pPr>
            <a:r>
              <a:rPr lang="en-US" dirty="0"/>
              <a:t>Named connection – e.g.</a:t>
            </a:r>
          </a:p>
          <a:p>
            <a:pPr marL="630000" lvl="2" indent="0">
              <a:lnSpc>
                <a:spcPct val="120000"/>
              </a:lnSpc>
              <a:spcBef>
                <a:spcPts val="0"/>
              </a:spcBef>
              <a:spcAft>
                <a:spcPts val="0"/>
              </a:spcAft>
              <a:buNone/>
            </a:pPr>
            <a:r>
              <a:rPr lang="en-US" dirty="0"/>
              <a:t>[</a:t>
            </a:r>
            <a:r>
              <a:rPr lang="en-US" dirty="0" err="1"/>
              <a:t>connections.bwcon</a:t>
            </a:r>
            <a:r>
              <a:rPr lang="en-US" dirty="0"/>
              <a:t>]</a:t>
            </a:r>
          </a:p>
          <a:p>
            <a:pPr marL="630000" lvl="2" indent="0">
              <a:lnSpc>
                <a:spcPct val="120000"/>
              </a:lnSpc>
              <a:spcBef>
                <a:spcPts val="0"/>
              </a:spcBef>
              <a:spcAft>
                <a:spcPts val="0"/>
              </a:spcAft>
              <a:buNone/>
            </a:pPr>
            <a:r>
              <a:rPr lang="en-US" dirty="0" err="1"/>
              <a:t>accountname</a:t>
            </a:r>
            <a:r>
              <a:rPr lang="en-US" dirty="0"/>
              <a:t> = RAAGLJS-ZZA75076</a:t>
            </a:r>
          </a:p>
          <a:p>
            <a:pPr marL="630000" lvl="2" indent="0">
              <a:lnSpc>
                <a:spcPct val="120000"/>
              </a:lnSpc>
              <a:spcBef>
                <a:spcPts val="0"/>
              </a:spcBef>
              <a:spcAft>
                <a:spcPts val="0"/>
              </a:spcAft>
              <a:buNone/>
            </a:pPr>
            <a:r>
              <a:rPr lang="en-US" dirty="0"/>
              <a:t>username = AZUREBRAINWORKS2023</a:t>
            </a:r>
          </a:p>
          <a:p>
            <a:pPr marL="630000" lvl="2" indent="0">
              <a:lnSpc>
                <a:spcPct val="120000"/>
              </a:lnSpc>
              <a:spcBef>
                <a:spcPts val="0"/>
              </a:spcBef>
              <a:spcAft>
                <a:spcPts val="0"/>
              </a:spcAft>
              <a:buNone/>
            </a:pPr>
            <a:r>
              <a:rPr lang="en-US" dirty="0"/>
              <a:t>password = </a:t>
            </a:r>
            <a:r>
              <a:rPr lang="en-US" dirty="0" err="1"/>
              <a:t>xxxxxxxxxxxxxxxxxxxx</a:t>
            </a:r>
            <a:endParaRPr lang="en-US" dirty="0"/>
          </a:p>
          <a:p>
            <a:pPr marL="630000" lvl="2" indent="0">
              <a:lnSpc>
                <a:spcPct val="120000"/>
              </a:lnSpc>
              <a:spcBef>
                <a:spcPts val="0"/>
              </a:spcBef>
              <a:spcAft>
                <a:spcPts val="0"/>
              </a:spcAft>
              <a:buNone/>
            </a:pPr>
            <a:r>
              <a:rPr lang="en-US" dirty="0" err="1"/>
              <a:t>dbname</a:t>
            </a:r>
            <a:r>
              <a:rPr lang="en-US" dirty="0"/>
              <a:t> = SNOWFLAKE_SAMPLE_DATA</a:t>
            </a:r>
          </a:p>
          <a:p>
            <a:pPr marL="630000" lvl="2" indent="0">
              <a:lnSpc>
                <a:spcPct val="120000"/>
              </a:lnSpc>
              <a:spcBef>
                <a:spcPts val="0"/>
              </a:spcBef>
              <a:spcAft>
                <a:spcPts val="0"/>
              </a:spcAft>
              <a:buNone/>
            </a:pPr>
            <a:r>
              <a:rPr lang="en-US" dirty="0" err="1"/>
              <a:t>schemaname</a:t>
            </a:r>
            <a:r>
              <a:rPr lang="en-US" dirty="0"/>
              <a:t> = TPCH_SF1</a:t>
            </a:r>
          </a:p>
          <a:p>
            <a:pPr marL="630000" lvl="2" indent="0">
              <a:lnSpc>
                <a:spcPct val="120000"/>
              </a:lnSpc>
              <a:spcBef>
                <a:spcPts val="0"/>
              </a:spcBef>
              <a:spcAft>
                <a:spcPts val="0"/>
              </a:spcAft>
              <a:buNone/>
            </a:pPr>
            <a:r>
              <a:rPr lang="en-US" dirty="0" err="1"/>
              <a:t>warehousename</a:t>
            </a:r>
            <a:r>
              <a:rPr lang="en-US" dirty="0"/>
              <a:t> = COMPUTE_WH</a:t>
            </a:r>
          </a:p>
          <a:p>
            <a:pPr lvl="2">
              <a:lnSpc>
                <a:spcPct val="120000"/>
              </a:lnSpc>
              <a:spcBef>
                <a:spcPts val="0"/>
              </a:spcBef>
              <a:spcAft>
                <a:spcPts val="0"/>
              </a:spcAft>
            </a:pPr>
            <a:r>
              <a:rPr lang="en-US" dirty="0"/>
              <a:t>Run command - $ </a:t>
            </a:r>
            <a:r>
              <a:rPr lang="en-US" dirty="0" err="1"/>
              <a:t>snowsql</a:t>
            </a:r>
            <a:r>
              <a:rPr lang="en-US" dirty="0"/>
              <a:t> –c </a:t>
            </a:r>
            <a:r>
              <a:rPr lang="en-US" dirty="0" err="1"/>
              <a:t>bwcon</a:t>
            </a:r>
            <a:endParaRPr lang="en-US" dirty="0"/>
          </a:p>
          <a:p>
            <a:pPr lvl="1">
              <a:lnSpc>
                <a:spcPct val="120000"/>
              </a:lnSpc>
              <a:spcBef>
                <a:spcPts val="0"/>
              </a:spcBef>
              <a:spcAft>
                <a:spcPts val="0"/>
              </a:spcAft>
            </a:pPr>
            <a:r>
              <a:rPr lang="en-US" sz="1500" dirty="0"/>
              <a:t>Using key-pair authentication and key-pair rotation</a:t>
            </a:r>
          </a:p>
          <a:p>
            <a:pPr lvl="2">
              <a:lnSpc>
                <a:spcPct val="120000"/>
              </a:lnSpc>
              <a:spcBef>
                <a:spcPts val="0"/>
              </a:spcBef>
              <a:spcAft>
                <a:spcPts val="0"/>
              </a:spcAft>
            </a:pPr>
            <a:r>
              <a:rPr lang="en-US" sz="1400" dirty="0"/>
              <a:t>Step -1 Generate private key - </a:t>
            </a:r>
            <a:r>
              <a:rPr lang="en-US" sz="1400" dirty="0" err="1"/>
              <a:t>openssl</a:t>
            </a:r>
            <a:r>
              <a:rPr lang="en-US" sz="1400" dirty="0"/>
              <a:t> </a:t>
            </a:r>
            <a:r>
              <a:rPr lang="en-US" sz="1400" dirty="0" err="1"/>
              <a:t>genrsa</a:t>
            </a:r>
            <a:r>
              <a:rPr lang="en-US" sz="1400" dirty="0"/>
              <a:t> 2048 | </a:t>
            </a:r>
            <a:r>
              <a:rPr lang="en-US" sz="1400" dirty="0" err="1"/>
              <a:t>openssl</a:t>
            </a:r>
            <a:r>
              <a:rPr lang="en-US" sz="1400" dirty="0"/>
              <a:t> pkcs8 -topk8 -v2 des3 -inform PEM -out rsa_key.p8</a:t>
            </a:r>
          </a:p>
          <a:p>
            <a:pPr lvl="2">
              <a:lnSpc>
                <a:spcPct val="120000"/>
              </a:lnSpc>
              <a:spcBef>
                <a:spcPts val="0"/>
              </a:spcBef>
              <a:spcAft>
                <a:spcPts val="0"/>
              </a:spcAft>
            </a:pPr>
            <a:r>
              <a:rPr lang="en-US" sz="1400" dirty="0"/>
              <a:t>Step -2 Generate public key - </a:t>
            </a:r>
            <a:r>
              <a:rPr lang="en-US" sz="1400" dirty="0" err="1"/>
              <a:t>openssl</a:t>
            </a:r>
            <a:r>
              <a:rPr lang="en-US" sz="1400" dirty="0"/>
              <a:t> </a:t>
            </a:r>
            <a:r>
              <a:rPr lang="en-US" sz="1400" dirty="0" err="1"/>
              <a:t>rsa</a:t>
            </a:r>
            <a:r>
              <a:rPr lang="en-US" sz="1400" dirty="0"/>
              <a:t> -in rsa_key.p8 -</a:t>
            </a:r>
            <a:r>
              <a:rPr lang="en-US" sz="1400" dirty="0" err="1"/>
              <a:t>pubout</a:t>
            </a:r>
            <a:r>
              <a:rPr lang="en-US" sz="1400" dirty="0"/>
              <a:t> -out rsa_key.pub</a:t>
            </a:r>
          </a:p>
          <a:p>
            <a:pPr lvl="2">
              <a:lnSpc>
                <a:spcPct val="120000"/>
              </a:lnSpc>
              <a:spcBef>
                <a:spcPts val="0"/>
              </a:spcBef>
              <a:spcAft>
                <a:spcPts val="0"/>
              </a:spcAft>
            </a:pPr>
            <a:r>
              <a:rPr lang="en-US" sz="1400" dirty="0"/>
              <a:t>Step -3 Assign public key to snowflake user</a:t>
            </a:r>
          </a:p>
          <a:p>
            <a:pPr marL="1008000" lvl="3" indent="0">
              <a:lnSpc>
                <a:spcPct val="120000"/>
              </a:lnSpc>
              <a:spcBef>
                <a:spcPts val="0"/>
              </a:spcBef>
              <a:spcAft>
                <a:spcPts val="0"/>
              </a:spcAft>
              <a:buNone/>
            </a:pPr>
            <a:r>
              <a:rPr lang="en-US" sz="1200" dirty="0"/>
              <a:t>ALTER USER </a:t>
            </a:r>
            <a:r>
              <a:rPr lang="en-US" sz="1200" dirty="0" err="1"/>
              <a:t>jsmith</a:t>
            </a:r>
            <a:r>
              <a:rPr lang="en-US" sz="1200" dirty="0"/>
              <a:t> SET RSA_PUBLIC_KEY='</a:t>
            </a:r>
            <a:r>
              <a:rPr lang="en-US" sz="1200" dirty="0" err="1"/>
              <a:t>MIIBIjANBgkqh</a:t>
            </a:r>
            <a:r>
              <a:rPr lang="en-US" sz="1200" dirty="0"/>
              <a:t>...';</a:t>
            </a:r>
          </a:p>
          <a:p>
            <a:pPr lvl="2">
              <a:lnSpc>
                <a:spcPct val="120000"/>
              </a:lnSpc>
              <a:spcBef>
                <a:spcPts val="0"/>
              </a:spcBef>
              <a:spcAft>
                <a:spcPts val="0"/>
              </a:spcAft>
            </a:pPr>
            <a:r>
              <a:rPr lang="en-US" sz="1400" dirty="0"/>
              <a:t>Run command - </a:t>
            </a:r>
            <a:r>
              <a:rPr lang="en-US" sz="1400" dirty="0" err="1"/>
              <a:t>snowsql</a:t>
            </a:r>
            <a:r>
              <a:rPr lang="en-US" sz="1400" dirty="0"/>
              <a:t> -a RAAGLJS-ZZA75076 -u AZUREBRAINWORKS2023 --private-key-path &lt;path&gt;/rsa_key.p8</a:t>
            </a:r>
          </a:p>
          <a:p>
            <a:pPr lvl="1">
              <a:lnSpc>
                <a:spcPct val="120000"/>
              </a:lnSpc>
              <a:spcBef>
                <a:spcPts val="0"/>
              </a:spcBef>
              <a:spcAft>
                <a:spcPts val="0"/>
              </a:spcAft>
            </a:pPr>
            <a:r>
              <a:rPr lang="en-US" sz="1500" dirty="0"/>
              <a:t>Using Proxy server – we can use proxy server to connect to snowflake. We will have to set proxy variables.</a:t>
            </a:r>
            <a:endParaRPr lang="en-US" dirty="0"/>
          </a:p>
          <a:p>
            <a:pPr lvl="1">
              <a:lnSpc>
                <a:spcPct val="120000"/>
              </a:lnSpc>
              <a:spcBef>
                <a:spcPts val="0"/>
              </a:spcBef>
              <a:spcAft>
                <a:spcPts val="0"/>
              </a:spcAft>
            </a:pPr>
            <a:r>
              <a:rPr lang="en-US" dirty="0"/>
              <a:t>Using a SSO- </a:t>
            </a:r>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a:lnSpc>
                <a:spcPct val="120000"/>
              </a:lnSpc>
              <a:spcBef>
                <a:spcPts val="0"/>
              </a:spcBef>
              <a:spcAft>
                <a:spcPts val="0"/>
              </a:spcAft>
            </a:pPr>
            <a:r>
              <a:rPr lang="en-US" dirty="0" err="1"/>
              <a:t>Snowsql</a:t>
            </a:r>
            <a:r>
              <a:rPr lang="en-US" dirty="0"/>
              <a:t> command to connect</a:t>
            </a:r>
          </a:p>
          <a:p>
            <a:pPr lvl="1">
              <a:lnSpc>
                <a:spcPct val="120000"/>
              </a:lnSpc>
              <a:spcBef>
                <a:spcPts val="0"/>
              </a:spcBef>
              <a:spcAft>
                <a:spcPts val="0"/>
              </a:spcAft>
            </a:pPr>
            <a:r>
              <a:rPr lang="en-US" dirty="0" err="1"/>
              <a:t>snowsql</a:t>
            </a:r>
            <a:r>
              <a:rPr lang="en-US" dirty="0"/>
              <a:t> -a RAAGLJS-ZZA75076 -u AZUREBRAINWORKS2023 -d SNOWFLAKE_SAMPLE_DATA -s TPCH_SF1 -r SYSADMIN -w COMPUTE_WH</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251786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ODBC/JDBC Driver</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94318"/>
            <a:ext cx="11029615" cy="5355772"/>
          </a:xfrm>
        </p:spPr>
        <p:txBody>
          <a:bodyPr>
            <a:normAutofit/>
          </a:bodyPr>
          <a:lstStyle/>
          <a:p>
            <a:pPr>
              <a:lnSpc>
                <a:spcPct val="120000"/>
              </a:lnSpc>
              <a:spcBef>
                <a:spcPts val="0"/>
              </a:spcBef>
              <a:spcAft>
                <a:spcPts val="0"/>
              </a:spcAft>
            </a:pPr>
            <a:r>
              <a:rPr lang="en-US" dirty="0"/>
              <a:t>You can download ODBC/JDBC driver  from </a:t>
            </a:r>
            <a:r>
              <a:rPr lang="en-US" dirty="0">
                <a:hlinkClick r:id="rId2"/>
              </a:rPr>
              <a:t>https://docs.snowflake.com/en/developer-guide/odbc/odbc-download</a:t>
            </a:r>
            <a:r>
              <a:rPr lang="en-US" dirty="0"/>
              <a:t> </a:t>
            </a:r>
          </a:p>
          <a:p>
            <a:pPr>
              <a:lnSpc>
                <a:spcPct val="120000"/>
              </a:lnSpc>
              <a:spcBef>
                <a:spcPts val="0"/>
              </a:spcBef>
              <a:spcAft>
                <a:spcPts val="0"/>
              </a:spcAft>
            </a:pPr>
            <a:r>
              <a:rPr lang="en-US" dirty="0"/>
              <a:t>Install ODBC Driver</a:t>
            </a:r>
          </a:p>
          <a:p>
            <a:pPr>
              <a:lnSpc>
                <a:spcPct val="120000"/>
              </a:lnSpc>
              <a:spcBef>
                <a:spcPts val="0"/>
              </a:spcBef>
              <a:spcAft>
                <a:spcPts val="0"/>
              </a:spcAft>
            </a:pPr>
            <a:r>
              <a:rPr lang="en-US" dirty="0"/>
              <a:t>Configure ODBC driver</a:t>
            </a:r>
          </a:p>
          <a:p>
            <a:pPr lvl="1">
              <a:lnSpc>
                <a:spcPct val="120000"/>
              </a:lnSpc>
              <a:spcBef>
                <a:spcPts val="0"/>
              </a:spcBef>
              <a:spcAft>
                <a:spcPts val="0"/>
              </a:spcAft>
            </a:pPr>
            <a:r>
              <a:rPr lang="en-US" dirty="0"/>
              <a:t>Open ODBC data source administrator window</a:t>
            </a:r>
          </a:p>
          <a:p>
            <a:pPr lvl="1">
              <a:lnSpc>
                <a:spcPct val="120000"/>
              </a:lnSpc>
              <a:spcBef>
                <a:spcPts val="0"/>
              </a:spcBef>
              <a:spcAft>
                <a:spcPts val="0"/>
              </a:spcAft>
            </a:pPr>
            <a:r>
              <a:rPr lang="en-US" dirty="0"/>
              <a:t>Click add DSN(Data Source Name)</a:t>
            </a:r>
          </a:p>
          <a:p>
            <a:pPr lvl="1">
              <a:lnSpc>
                <a:spcPct val="120000"/>
              </a:lnSpc>
              <a:spcBef>
                <a:spcPts val="0"/>
              </a:spcBef>
              <a:spcAft>
                <a:spcPts val="0"/>
              </a:spcAft>
            </a:pPr>
            <a:r>
              <a:rPr lang="en-US" dirty="0"/>
              <a:t>Provide configuration details, and test connection</a:t>
            </a:r>
          </a:p>
          <a:p>
            <a:pPr lvl="1">
              <a:lnSpc>
                <a:spcPct val="120000"/>
              </a:lnSpc>
              <a:spcBef>
                <a:spcPts val="0"/>
              </a:spcBef>
              <a:spcAft>
                <a:spcPts val="0"/>
              </a:spcAft>
            </a:pPr>
            <a:r>
              <a:rPr lang="en-US" dirty="0"/>
              <a:t>Reference – to provide password in connection setting - </a:t>
            </a:r>
            <a:r>
              <a:rPr lang="en-US" dirty="0">
                <a:hlinkClick r:id="rId3"/>
              </a:rPr>
              <a:t>https://community.snowflake.com/s/article/Error-Snowflake-DSI-20032-Required-setting-PWD-is-not-present-in-the-connection-settings-20032-with-windows-ODBC-snowflake-driver</a:t>
            </a:r>
            <a:r>
              <a:rPr lang="en-US" dirty="0"/>
              <a:t> </a:t>
            </a:r>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lvl="1">
              <a:lnSpc>
                <a:spcPct val="120000"/>
              </a:lnSpc>
              <a:spcBef>
                <a:spcPts val="0"/>
              </a:spcBef>
              <a:spcAft>
                <a:spcPts val="0"/>
              </a:spcAft>
            </a:pPr>
            <a:endParaRPr lang="en-US" dirty="0"/>
          </a:p>
          <a:p>
            <a:pPr marL="324000" lvl="1" indent="0">
              <a:lnSpc>
                <a:spcPct val="120000"/>
              </a:lnSpc>
              <a:spcBef>
                <a:spcPts val="0"/>
              </a:spcBef>
              <a:spcAft>
                <a:spcPts val="0"/>
              </a:spcAft>
              <a:buNone/>
            </a:pPr>
            <a:endParaRPr lang="en-US" dirty="0"/>
          </a:p>
          <a:p>
            <a:pPr lvl="1">
              <a:lnSpc>
                <a:spcPct val="120000"/>
              </a:lnSpc>
              <a:spcBef>
                <a:spcPts val="0"/>
              </a:spcBef>
              <a:spcAft>
                <a:spcPts val="0"/>
              </a:spcAft>
            </a:pPr>
            <a:endParaRPr lang="en-US" dirty="0"/>
          </a:p>
          <a:p>
            <a:pPr lvl="1">
              <a:lnSpc>
                <a:spcPct val="120000"/>
              </a:lnSpc>
              <a:spcBef>
                <a:spcPts val="0"/>
              </a:spcBef>
              <a:spcAft>
                <a:spcPts val="0"/>
              </a:spcAft>
            </a:pPr>
            <a:endParaRPr lang="en-US" dirty="0"/>
          </a:p>
        </p:txBody>
      </p:sp>
      <p:pic>
        <p:nvPicPr>
          <p:cNvPr id="5" name="Picture 4">
            <a:extLst>
              <a:ext uri="{FF2B5EF4-FFF2-40B4-BE49-F238E27FC236}">
                <a16:creationId xmlns:a16="http://schemas.microsoft.com/office/drawing/2014/main" id="{DC709C08-988F-0C46-55BA-35455BCB9853}"/>
              </a:ext>
            </a:extLst>
          </p:cNvPr>
          <p:cNvPicPr>
            <a:picLocks noChangeAspect="1"/>
          </p:cNvPicPr>
          <p:nvPr/>
        </p:nvPicPr>
        <p:blipFill>
          <a:blip r:embed="rId4"/>
          <a:stretch>
            <a:fillRect/>
          </a:stretch>
        </p:blipFill>
        <p:spPr>
          <a:xfrm>
            <a:off x="765433" y="3429000"/>
            <a:ext cx="4529427" cy="3237528"/>
          </a:xfrm>
          <a:prstGeom prst="rect">
            <a:avLst/>
          </a:prstGeom>
        </p:spPr>
      </p:pic>
      <p:pic>
        <p:nvPicPr>
          <p:cNvPr id="7" name="Picture 6">
            <a:extLst>
              <a:ext uri="{FF2B5EF4-FFF2-40B4-BE49-F238E27FC236}">
                <a16:creationId xmlns:a16="http://schemas.microsoft.com/office/drawing/2014/main" id="{6A57499F-8453-7FE5-CC55-28034FB5545C}"/>
              </a:ext>
            </a:extLst>
          </p:cNvPr>
          <p:cNvPicPr>
            <a:picLocks noChangeAspect="1"/>
          </p:cNvPicPr>
          <p:nvPr/>
        </p:nvPicPr>
        <p:blipFill>
          <a:blip r:embed="rId5"/>
          <a:stretch>
            <a:fillRect/>
          </a:stretch>
        </p:blipFill>
        <p:spPr>
          <a:xfrm>
            <a:off x="6719859" y="3429000"/>
            <a:ext cx="2304441" cy="3237528"/>
          </a:xfrm>
          <a:prstGeom prst="rect">
            <a:avLst/>
          </a:prstGeom>
        </p:spPr>
      </p:pic>
    </p:spTree>
    <p:extLst>
      <p:ext uri="{BB962C8B-B14F-4D97-AF65-F5344CB8AC3E}">
        <p14:creationId xmlns:p14="http://schemas.microsoft.com/office/powerpoint/2010/main" val="148066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Connecting to Snowflake – Using Python</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2790047"/>
          </a:xfrm>
        </p:spPr>
        <p:txBody>
          <a:bodyPr>
            <a:normAutofit/>
          </a:bodyPr>
          <a:lstStyle/>
          <a:p>
            <a:pPr algn="l"/>
            <a:r>
              <a:rPr lang="en-US" b="0" i="0" dirty="0">
                <a:solidFill>
                  <a:srgbClr val="2C2F34"/>
                </a:solidFill>
                <a:effectLst/>
                <a:highlight>
                  <a:srgbClr val="FFFFFF"/>
                </a:highlight>
                <a:latin typeface="Inter"/>
              </a:rPr>
              <a:t>Installing python connector:</a:t>
            </a:r>
          </a:p>
          <a:p>
            <a:pPr lvl="1"/>
            <a:r>
              <a:rPr lang="en-US" b="0" i="0" dirty="0">
                <a:solidFill>
                  <a:srgbClr val="2C2F34"/>
                </a:solidFill>
                <a:effectLst/>
                <a:highlight>
                  <a:srgbClr val="FFFFFF"/>
                </a:highlight>
                <a:latin typeface="Inter"/>
              </a:rPr>
              <a:t>pip install snowflake-connector-python</a:t>
            </a:r>
          </a:p>
          <a:p>
            <a:pPr>
              <a:lnSpc>
                <a:spcPct val="120000"/>
              </a:lnSpc>
              <a:spcBef>
                <a:spcPts val="0"/>
              </a:spcBef>
              <a:spcAft>
                <a:spcPts val="0"/>
              </a:spcAft>
            </a:pPr>
            <a:r>
              <a:rPr lang="en-US" dirty="0"/>
              <a:t>Write a python program:</a:t>
            </a:r>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00886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GETTING STARTED with Snowflake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357132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Virtual Warehouse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algn="l">
              <a:lnSpc>
                <a:spcPct val="100000"/>
              </a:lnSpc>
            </a:pPr>
            <a:r>
              <a:rPr lang="en-US" b="0" i="0" dirty="0">
                <a:solidFill>
                  <a:srgbClr val="2C2F34"/>
                </a:solidFill>
                <a:effectLst/>
                <a:highlight>
                  <a:srgbClr val="FFFFFF"/>
                </a:highlight>
                <a:latin typeface="Inter"/>
              </a:rPr>
              <a:t> Virtual warehouse is a cluster of compute resources in Snowflake. A virtual warehouse is available in two types:</a:t>
            </a:r>
          </a:p>
          <a:p>
            <a:pPr lvl="1">
              <a:buFont typeface="Arial" panose="020B0604020202020204" pitchFamily="34" charset="0"/>
              <a:buChar char="•"/>
            </a:pPr>
            <a:r>
              <a:rPr lang="en-US" b="0" i="0" dirty="0">
                <a:solidFill>
                  <a:srgbClr val="2C2F34"/>
                </a:solidFill>
                <a:effectLst/>
                <a:highlight>
                  <a:srgbClr val="FFFFFF"/>
                </a:highlight>
                <a:latin typeface="Inter"/>
              </a:rPr>
              <a:t>Standard</a:t>
            </a:r>
          </a:p>
          <a:p>
            <a:pPr lvl="1">
              <a:buFont typeface="Arial" panose="020B0604020202020204" pitchFamily="34" charset="0"/>
              <a:buChar char="•"/>
            </a:pPr>
            <a:r>
              <a:rPr lang="en-US" b="0" i="0" dirty="0">
                <a:solidFill>
                  <a:srgbClr val="2C2F34"/>
                </a:solidFill>
                <a:effectLst/>
                <a:highlight>
                  <a:srgbClr val="FFFFFF"/>
                </a:highlight>
                <a:latin typeface="Inter"/>
              </a:rPr>
              <a:t>Snowpark-optimized</a:t>
            </a:r>
            <a:endParaRPr lang="en-US" dirty="0"/>
          </a:p>
          <a:p>
            <a:pPr>
              <a:lnSpc>
                <a:spcPct val="100000"/>
              </a:lnSpc>
              <a:spcBef>
                <a:spcPts val="0"/>
              </a:spcBef>
              <a:spcAft>
                <a:spcPts val="0"/>
              </a:spcAft>
            </a:pPr>
            <a:r>
              <a:rPr lang="en-US" dirty="0"/>
              <a:t>A warehouse provides the required resources, such as CPU, memory, and temporary storage, to perform the following operations in a Snowflake session:</a:t>
            </a:r>
          </a:p>
          <a:p>
            <a:pPr lvl="1">
              <a:spcBef>
                <a:spcPts val="0"/>
              </a:spcBef>
              <a:spcAft>
                <a:spcPts val="0"/>
              </a:spcAft>
            </a:pPr>
            <a:r>
              <a:rPr lang="en-US" dirty="0"/>
              <a:t>Executing SQL SELECT statements that require compute resources (e.g. retrieving rows from tables and views).</a:t>
            </a:r>
          </a:p>
          <a:p>
            <a:pPr lvl="1">
              <a:spcBef>
                <a:spcPts val="0"/>
              </a:spcBef>
              <a:spcAft>
                <a:spcPts val="0"/>
              </a:spcAft>
            </a:pPr>
            <a:r>
              <a:rPr lang="en-US" dirty="0"/>
              <a:t>Performing DML operations, such as:</a:t>
            </a:r>
          </a:p>
          <a:p>
            <a:pPr lvl="2">
              <a:spcBef>
                <a:spcPts val="0"/>
              </a:spcBef>
              <a:spcAft>
                <a:spcPts val="0"/>
              </a:spcAft>
            </a:pPr>
            <a:r>
              <a:rPr lang="en-US" dirty="0"/>
              <a:t>Updating rows in tables (DELETE , INSERT , UPDATE).</a:t>
            </a:r>
          </a:p>
          <a:p>
            <a:pPr lvl="2">
              <a:spcBef>
                <a:spcPts val="0"/>
              </a:spcBef>
              <a:spcAft>
                <a:spcPts val="0"/>
              </a:spcAft>
            </a:pPr>
            <a:r>
              <a:rPr lang="en-US" dirty="0"/>
              <a:t>Loading data into tables (COPY INTO &lt;table&gt;).</a:t>
            </a:r>
          </a:p>
          <a:p>
            <a:pPr lvl="2">
              <a:spcBef>
                <a:spcPts val="0"/>
              </a:spcBef>
              <a:spcAft>
                <a:spcPts val="0"/>
              </a:spcAft>
            </a:pPr>
            <a:r>
              <a:rPr lang="en-US" dirty="0"/>
              <a:t>Unloading data from tables (COPY INTO &lt;location&gt;).</a:t>
            </a:r>
          </a:p>
          <a:p>
            <a:pPr>
              <a:lnSpc>
                <a:spcPct val="100000"/>
              </a:lnSpc>
              <a:spcBef>
                <a:spcPts val="0"/>
              </a:spcBef>
              <a:spcAft>
                <a:spcPts val="0"/>
              </a:spcAft>
            </a:pPr>
            <a:endParaRPr lang="en-US" dirty="0"/>
          </a:p>
          <a:p>
            <a:pPr>
              <a:lnSpc>
                <a:spcPct val="100000"/>
              </a:lnSpc>
              <a:spcBef>
                <a:spcPts val="0"/>
              </a:spcBef>
              <a:spcAft>
                <a:spcPts val="0"/>
              </a:spcAft>
            </a:pPr>
            <a:r>
              <a:rPr lang="en-US" dirty="0"/>
              <a:t>Properties of virtual warehouse</a:t>
            </a:r>
          </a:p>
          <a:p>
            <a:pPr lvl="1">
              <a:spcBef>
                <a:spcPts val="0"/>
              </a:spcBef>
              <a:spcAft>
                <a:spcPts val="0"/>
              </a:spcAft>
            </a:pPr>
            <a:r>
              <a:rPr lang="en-US" dirty="0"/>
              <a:t>Multi cluster</a:t>
            </a:r>
          </a:p>
          <a:p>
            <a:pPr lvl="1">
              <a:spcBef>
                <a:spcPts val="0"/>
              </a:spcBef>
              <a:spcAft>
                <a:spcPts val="0"/>
              </a:spcAft>
            </a:pPr>
            <a:r>
              <a:rPr lang="en-US" dirty="0"/>
              <a:t>Auto-scale</a:t>
            </a:r>
          </a:p>
          <a:p>
            <a:pPr lvl="2">
              <a:spcBef>
                <a:spcPts val="0"/>
              </a:spcBef>
              <a:spcAft>
                <a:spcPts val="0"/>
              </a:spcAft>
            </a:pPr>
            <a:r>
              <a:rPr lang="en-US" dirty="0"/>
              <a:t>Scaling policy</a:t>
            </a:r>
          </a:p>
          <a:p>
            <a:pPr lvl="1">
              <a:spcBef>
                <a:spcPts val="0"/>
              </a:spcBef>
              <a:spcAft>
                <a:spcPts val="0"/>
              </a:spcAft>
            </a:pPr>
            <a:r>
              <a:rPr lang="en-US" dirty="0"/>
              <a:t>Auto Terminate and Resume</a:t>
            </a:r>
          </a:p>
          <a:p>
            <a:pPr>
              <a:lnSpc>
                <a:spcPct val="100000"/>
              </a:lnSpc>
              <a:spcBef>
                <a:spcPts val="0"/>
              </a:spcBef>
              <a:spcAft>
                <a:spcPts val="0"/>
              </a:spcAft>
            </a:pPr>
            <a:endParaRPr lang="en-US" dirty="0"/>
          </a:p>
          <a:p>
            <a:pPr>
              <a:lnSpc>
                <a:spcPct val="100000"/>
              </a:lnSpc>
              <a:spcBef>
                <a:spcPts val="0"/>
              </a:spcBef>
              <a:spcAft>
                <a:spcPts val="0"/>
              </a:spcAft>
            </a:pPr>
            <a:r>
              <a:rPr lang="en-US" dirty="0"/>
              <a:t>Monitoring Virtual warehouse</a:t>
            </a:r>
          </a:p>
        </p:txBody>
      </p:sp>
    </p:spTree>
    <p:extLst>
      <p:ext uri="{BB962C8B-B14F-4D97-AF65-F5344CB8AC3E}">
        <p14:creationId xmlns:p14="http://schemas.microsoft.com/office/powerpoint/2010/main" val="331563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Databases, Tables and Views - Overview</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algn="l">
              <a:lnSpc>
                <a:spcPct val="100000"/>
              </a:lnSpc>
            </a:pPr>
            <a:r>
              <a:rPr lang="en-US" b="0" i="0" dirty="0">
                <a:solidFill>
                  <a:srgbClr val="2C2F34"/>
                </a:solidFill>
                <a:effectLst/>
                <a:highlight>
                  <a:srgbClr val="FFFFFF"/>
                </a:highlight>
                <a:latin typeface="Inter"/>
              </a:rPr>
              <a:t>All data in Snowflake is maintained in databases. Each database consists of one or more schemas, which are logical groupings of database objects, such as tables and views. Snowflake does not place any hard limits on the number of databases, schemas (within a database), or objects (within a schema) you can create.</a:t>
            </a:r>
          </a:p>
          <a:p>
            <a:pPr algn="l"/>
            <a:r>
              <a:rPr lang="en-US" b="1" i="0" dirty="0">
                <a:effectLst/>
                <a:highlight>
                  <a:srgbClr val="FFFFFF"/>
                </a:highlight>
                <a:latin typeface="Inter"/>
              </a:rPr>
              <a:t>Micro-partitions &amp; Data Clustering</a:t>
            </a:r>
          </a:p>
          <a:p>
            <a:pPr lvl="1"/>
            <a:r>
              <a:rPr lang="en-US" b="0" i="0" dirty="0">
                <a:solidFill>
                  <a:srgbClr val="2C2F34"/>
                </a:solidFill>
                <a:effectLst/>
                <a:highlight>
                  <a:srgbClr val="FFFFFF"/>
                </a:highlight>
                <a:latin typeface="Inter"/>
              </a:rPr>
              <a:t>All data in Snowflake tables is automatically divided into micro-partitions, which are contiguous units of storage. Each micro-partition contains between 50 MB and 500 MB of uncompressed data (note that the actual size in Snowflake is smaller because data is always stored compressed). Groups of rows in tables are mapped into individual micro-partitions, organized in a columnar fashion. This size and structure allows for extremely granular pruning of very large tables, which can be comprised of millions, or even hundreds of millions, of micro-partitions.</a:t>
            </a:r>
          </a:p>
          <a:p>
            <a:pPr lvl="1"/>
            <a:r>
              <a:rPr lang="en-US" b="0" i="0" dirty="0">
                <a:solidFill>
                  <a:srgbClr val="2C2F34"/>
                </a:solidFill>
                <a:effectLst/>
                <a:highlight>
                  <a:srgbClr val="FFFFFF"/>
                </a:highlight>
                <a:latin typeface="Inter"/>
              </a:rPr>
              <a:t>Snowflake stores metadata about all rows stored in a micro-partition, including:</a:t>
            </a:r>
          </a:p>
          <a:p>
            <a:pPr lvl="1">
              <a:buFont typeface="Arial" panose="020B0604020202020204" pitchFamily="34" charset="0"/>
              <a:buChar char="•"/>
            </a:pPr>
            <a:r>
              <a:rPr lang="en-US" b="0" i="0" dirty="0">
                <a:solidFill>
                  <a:srgbClr val="2C2F34"/>
                </a:solidFill>
                <a:effectLst/>
                <a:highlight>
                  <a:srgbClr val="FFFFFF"/>
                </a:highlight>
                <a:latin typeface="Inter"/>
              </a:rPr>
              <a:t>The range of values for each of the columns in the micro-partition.</a:t>
            </a:r>
          </a:p>
          <a:p>
            <a:pPr lvl="1">
              <a:buFont typeface="Arial" panose="020B0604020202020204" pitchFamily="34" charset="0"/>
              <a:buChar char="•"/>
            </a:pPr>
            <a:r>
              <a:rPr lang="en-US" b="0" i="0" dirty="0">
                <a:solidFill>
                  <a:srgbClr val="2C2F34"/>
                </a:solidFill>
                <a:effectLst/>
                <a:highlight>
                  <a:srgbClr val="FFFFFF"/>
                </a:highlight>
                <a:latin typeface="Inter"/>
              </a:rPr>
              <a:t>The number of distinct values.</a:t>
            </a:r>
          </a:p>
          <a:p>
            <a:pPr lvl="1">
              <a:buFont typeface="Arial" panose="020B0604020202020204" pitchFamily="34" charset="0"/>
              <a:buChar char="•"/>
            </a:pPr>
            <a:r>
              <a:rPr lang="en-US" b="0" i="0" dirty="0">
                <a:solidFill>
                  <a:srgbClr val="2C2F34"/>
                </a:solidFill>
                <a:effectLst/>
                <a:highlight>
                  <a:srgbClr val="FFFFFF"/>
                </a:highlight>
                <a:latin typeface="Inter"/>
              </a:rPr>
              <a:t>Additional properties used for both optimization and efficient query processing.</a:t>
            </a:r>
          </a:p>
          <a:p>
            <a:br>
              <a:rPr lang="en-US" dirty="0"/>
            </a:br>
            <a:endParaRPr lang="en-US" dirty="0"/>
          </a:p>
        </p:txBody>
      </p:sp>
    </p:spTree>
    <p:extLst>
      <p:ext uri="{BB962C8B-B14F-4D97-AF65-F5344CB8AC3E}">
        <p14:creationId xmlns:p14="http://schemas.microsoft.com/office/powerpoint/2010/main" val="700793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Databases, Tables and Views - Overview</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119673"/>
            <a:ext cx="11029615" cy="5430417"/>
          </a:xfrm>
        </p:spPr>
        <p:txBody>
          <a:bodyPr>
            <a:normAutofit/>
          </a:bodyPr>
          <a:lstStyle/>
          <a:p>
            <a:pPr marL="0" indent="0">
              <a:buNone/>
            </a:pPr>
            <a:r>
              <a:rPr lang="en-US" dirty="0"/>
              <a:t>Benefits of Micro-partitions</a:t>
            </a:r>
          </a:p>
          <a:p>
            <a:r>
              <a:rPr lang="en-US" dirty="0"/>
              <a:t>In contrast to traditional static partitioning, Snowflake micro-partitions are derived automatically; they don’t need to be explicitly defined up-front or maintained by users.</a:t>
            </a:r>
          </a:p>
          <a:p>
            <a:r>
              <a:rPr lang="en-US" dirty="0"/>
              <a:t>As the name suggests, micro-partitions are small in size (50 to 500 MB, before compression), which enables extremely efficient DML and fine-grained pruning for faster queries.</a:t>
            </a:r>
          </a:p>
          <a:p>
            <a:r>
              <a:rPr lang="en-US" dirty="0"/>
              <a:t>Micro-partitions can overlap in their range of values, which, combined with their uniformly small size, helps prevent skew.</a:t>
            </a:r>
          </a:p>
          <a:p>
            <a:r>
              <a:rPr lang="en-US" dirty="0"/>
              <a:t>Columns are stored independently within micro-partitions, often referred to as columnar storage. This enables efficient scanning of individual columns; only the columns referenced by a query are scanned.</a:t>
            </a:r>
          </a:p>
          <a:p>
            <a:r>
              <a:rPr lang="en-US" dirty="0"/>
              <a:t>Columns are also compressed individually within micro-partitions. Snowflake automatically determines the most efficient compression algorithm for the columns in each micro-partition.</a:t>
            </a:r>
            <a:br>
              <a:rPr lang="en-US" dirty="0"/>
            </a:br>
            <a:endParaRPr lang="en-US" dirty="0"/>
          </a:p>
        </p:txBody>
      </p:sp>
    </p:spTree>
    <p:extLst>
      <p:ext uri="{BB962C8B-B14F-4D97-AF65-F5344CB8AC3E}">
        <p14:creationId xmlns:p14="http://schemas.microsoft.com/office/powerpoint/2010/main" val="3308875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Clustering Key- Overview</a:t>
            </a:r>
          </a:p>
        </p:txBody>
      </p:sp>
      <p:pic>
        <p:nvPicPr>
          <p:cNvPr id="2050" name="Picture 2" descr="Logical table structures after reclustering">
            <a:extLst>
              <a:ext uri="{FF2B5EF4-FFF2-40B4-BE49-F238E27FC236}">
                <a16:creationId xmlns:a16="http://schemas.microsoft.com/office/drawing/2014/main" id="{E8D2E9E3-7C2D-EAC0-D12F-E9BC42ED67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6011" y="1119188"/>
            <a:ext cx="5759978" cy="543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52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course content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numCol="2">
            <a:normAutofit lnSpcReduction="10000"/>
          </a:bodyPr>
          <a:lstStyle/>
          <a:p>
            <a:pPr marL="342900" indent="-342900" algn="l">
              <a:buFont typeface="+mj-lt"/>
              <a:buAutoNum type="arabicPeriod"/>
            </a:pPr>
            <a:r>
              <a:rPr lang="en-US" dirty="0"/>
              <a:t>Snowflake Overview and Architecture</a:t>
            </a:r>
          </a:p>
          <a:p>
            <a:pPr marL="666900" lvl="1" indent="-342900">
              <a:buFont typeface="+mj-lt"/>
              <a:buAutoNum type="arabicPeriod"/>
            </a:pPr>
            <a:r>
              <a:rPr lang="en-US" dirty="0"/>
              <a:t>Architecture</a:t>
            </a:r>
          </a:p>
          <a:p>
            <a:pPr marL="666900" lvl="1" indent="-342900">
              <a:buFont typeface="+mj-lt"/>
              <a:buAutoNum type="arabicPeriod"/>
            </a:pPr>
            <a:r>
              <a:rPr lang="en-US" dirty="0"/>
              <a:t>Connectivity</a:t>
            </a:r>
          </a:p>
          <a:p>
            <a:pPr marL="342900" indent="-342900" algn="l">
              <a:buFont typeface="+mj-lt"/>
              <a:buAutoNum type="arabicPeriod"/>
            </a:pPr>
            <a:r>
              <a:rPr lang="en-US" dirty="0"/>
              <a:t>Getting started with snowflake</a:t>
            </a:r>
          </a:p>
          <a:p>
            <a:pPr marL="666900" lvl="1" indent="-342900">
              <a:buFont typeface="+mj-lt"/>
              <a:buAutoNum type="arabicPeriod"/>
            </a:pPr>
            <a:r>
              <a:rPr lang="en-US" dirty="0"/>
              <a:t>Virtual warehouse</a:t>
            </a:r>
          </a:p>
          <a:p>
            <a:pPr marL="666900" lvl="1" indent="-342900">
              <a:buFont typeface="+mj-lt"/>
              <a:buAutoNum type="arabicPeriod"/>
            </a:pPr>
            <a:r>
              <a:rPr lang="en-US" dirty="0"/>
              <a:t>Databases, Tables, views, data types</a:t>
            </a:r>
          </a:p>
          <a:p>
            <a:pPr marL="342900" indent="-342900">
              <a:buFont typeface="+mj-lt"/>
              <a:buAutoNum type="arabicPeriod"/>
            </a:pPr>
            <a:r>
              <a:rPr lang="en-US" dirty="0"/>
              <a:t>Data Loading and Unloading</a:t>
            </a:r>
          </a:p>
          <a:p>
            <a:pPr marL="342900" indent="-342900">
              <a:buFont typeface="+mj-lt"/>
              <a:buAutoNum type="arabicPeriod"/>
            </a:pPr>
            <a:r>
              <a:rPr lang="en-US" dirty="0"/>
              <a:t>Snowflake Queries</a:t>
            </a:r>
          </a:p>
          <a:p>
            <a:pPr marL="342900" indent="-342900">
              <a:buFont typeface="+mj-lt"/>
              <a:buAutoNum type="arabicPeriod"/>
            </a:pPr>
            <a:r>
              <a:rPr lang="en-US" dirty="0"/>
              <a:t>Data Sharing and collaboration</a:t>
            </a:r>
          </a:p>
          <a:p>
            <a:pPr marL="342900" indent="-342900">
              <a:buFont typeface="+mj-lt"/>
              <a:buAutoNum type="arabicPeriod"/>
            </a:pPr>
            <a:r>
              <a:rPr lang="en-US" dirty="0"/>
              <a:t>Alert notifications</a:t>
            </a:r>
          </a:p>
          <a:p>
            <a:pPr marL="342900" indent="-342900">
              <a:buFont typeface="+mj-lt"/>
              <a:buAutoNum type="arabicPeriod"/>
            </a:pPr>
            <a:r>
              <a:rPr lang="en-US" dirty="0"/>
              <a:t>Snowflake Security</a:t>
            </a:r>
          </a:p>
          <a:p>
            <a:pPr marL="342900" indent="-342900">
              <a:buFont typeface="+mj-lt"/>
              <a:buAutoNum type="arabicPeriod"/>
            </a:pPr>
            <a:r>
              <a:rPr lang="en-US" dirty="0"/>
              <a:t>Data Governance</a:t>
            </a:r>
          </a:p>
          <a:p>
            <a:pPr marL="342900" indent="-342900">
              <a:buFont typeface="+mj-lt"/>
              <a:buAutoNum type="arabicPeriod"/>
            </a:pPr>
            <a:r>
              <a:rPr lang="en-US" dirty="0"/>
              <a:t>Snowflake account management</a:t>
            </a:r>
          </a:p>
          <a:p>
            <a:pPr marL="342900" indent="-342900">
              <a:buFont typeface="+mj-lt"/>
              <a:buAutoNum type="arabicPeriod"/>
            </a:pPr>
            <a:r>
              <a:rPr lang="en-US" dirty="0"/>
              <a:t>Data Recovery</a:t>
            </a:r>
          </a:p>
          <a:p>
            <a:pPr marL="342900" indent="-342900">
              <a:buFont typeface="+mj-lt"/>
              <a:buAutoNum type="arabicPeriod"/>
            </a:pPr>
            <a:r>
              <a:rPr lang="en-US" dirty="0"/>
              <a:t>Performance optimization</a:t>
            </a:r>
          </a:p>
          <a:p>
            <a:pPr marL="342900" indent="-342900">
              <a:buFont typeface="+mj-lt"/>
              <a:buAutoNum type="arabicPeriod"/>
            </a:pPr>
            <a:r>
              <a:rPr lang="en-US" dirty="0"/>
              <a:t>Cost and Billing</a:t>
            </a:r>
          </a:p>
          <a:p>
            <a:pPr marL="342900" indent="-342900" algn="l">
              <a:buFont typeface="+mj-lt"/>
              <a:buAutoNum type="arabicPeriod"/>
            </a:pPr>
            <a:endParaRPr lang="en-US" dirty="0"/>
          </a:p>
        </p:txBody>
      </p:sp>
    </p:spTree>
    <p:extLst>
      <p:ext uri="{BB962C8B-B14F-4D97-AF65-F5344CB8AC3E}">
        <p14:creationId xmlns:p14="http://schemas.microsoft.com/office/powerpoint/2010/main" val="256170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C279-476C-228D-94EE-B4F7C0DE7AAC}"/>
              </a:ext>
            </a:extLst>
          </p:cNvPr>
          <p:cNvSpPr>
            <a:spLocks noGrp="1"/>
          </p:cNvSpPr>
          <p:nvPr>
            <p:ph type="title"/>
          </p:nvPr>
        </p:nvSpPr>
        <p:spPr/>
        <p:txBody>
          <a:bodyPr>
            <a:normAutofit fontScale="90000"/>
          </a:bodyPr>
          <a:lstStyle/>
          <a:p>
            <a:r>
              <a:rPr lang="en-US" dirty="0"/>
              <a:t>Types of tables</a:t>
            </a:r>
          </a:p>
        </p:txBody>
      </p:sp>
      <p:sp>
        <p:nvSpPr>
          <p:cNvPr id="3" name="Content Placeholder 2">
            <a:extLst>
              <a:ext uri="{FF2B5EF4-FFF2-40B4-BE49-F238E27FC236}">
                <a16:creationId xmlns:a16="http://schemas.microsoft.com/office/drawing/2014/main" id="{FD32FA1F-9533-493B-5B13-2E964264EA6C}"/>
              </a:ext>
            </a:extLst>
          </p:cNvPr>
          <p:cNvSpPr>
            <a:spLocks noGrp="1"/>
          </p:cNvSpPr>
          <p:nvPr>
            <p:ph idx="1"/>
          </p:nvPr>
        </p:nvSpPr>
        <p:spPr/>
        <p:txBody>
          <a:bodyPr/>
          <a:lstStyle/>
          <a:p>
            <a:r>
              <a:rPr lang="en-US" b="1" dirty="0"/>
              <a:t>Temporary Tables:</a:t>
            </a:r>
            <a:r>
              <a:rPr lang="en-US" dirty="0"/>
              <a:t> Snowflake supports creating temporary tables for storing non-permanent, transitory data (e.g. ETL data, session-specific data). Temporary tables only exist within the session in which they were created and persist only for the remainder of the session. As such, they are not visible to other users or sessions. Once the session ends, data stored in the table is purged completely from the system and, therefore, is not recoverable, either by the user who created the table or Snowflake.</a:t>
            </a:r>
          </a:p>
          <a:p>
            <a:r>
              <a:rPr lang="en-US" dirty="0">
                <a:effectLst/>
              </a:rPr>
              <a:t>After creation, temporary tables cannot be converted to any other table type.</a:t>
            </a:r>
            <a:endParaRPr lang="en-US" dirty="0"/>
          </a:p>
          <a:p>
            <a:pPr marL="0" indent="0">
              <a:buNone/>
            </a:pPr>
            <a:r>
              <a:rPr lang="en-US" dirty="0"/>
              <a:t>           CREATE TEMPORARY TABLE </a:t>
            </a:r>
            <a:r>
              <a:rPr lang="en-US" dirty="0" err="1"/>
              <a:t>mytemptable</a:t>
            </a:r>
            <a:r>
              <a:rPr lang="en-US" dirty="0"/>
              <a:t> (id NUMBER, </a:t>
            </a:r>
            <a:r>
              <a:rPr lang="en-US" dirty="0" err="1"/>
              <a:t>creation_date</a:t>
            </a:r>
            <a:r>
              <a:rPr lang="en-US" dirty="0"/>
              <a:t> DATE);</a:t>
            </a:r>
          </a:p>
          <a:p>
            <a:pPr>
              <a:buFont typeface="Wingdings" panose="05000000000000000000" pitchFamily="2" charset="2"/>
              <a:buChar char="§"/>
            </a:pPr>
            <a:r>
              <a:rPr lang="en-US" b="1" dirty="0"/>
              <a:t>Transient Table:</a:t>
            </a:r>
            <a:r>
              <a:rPr lang="en-US" dirty="0"/>
              <a:t> Snowflake supports creating transient tables that persist until explicitly dropped and are available to all users with the appropriate privileges. Transient tables are similar to permanent tables with the key difference that they do not have a Fail-safe period. As a result, transient tables are specifically designed for transitory data that needs to be maintained beyond each session (in contrast to temporary tables), but does not need the same level of data protection and recovery provided by permanent tables.</a:t>
            </a:r>
          </a:p>
          <a:p>
            <a:pPr marL="0" indent="0">
              <a:buNone/>
            </a:pPr>
            <a:r>
              <a:rPr lang="en-US" dirty="0"/>
              <a:t>           CREATE TRANSIENT TABLE </a:t>
            </a:r>
            <a:r>
              <a:rPr lang="en-US" dirty="0" err="1"/>
              <a:t>mytranstable</a:t>
            </a:r>
            <a:r>
              <a:rPr lang="en-US" dirty="0"/>
              <a:t> (id NUMBER, </a:t>
            </a:r>
            <a:r>
              <a:rPr lang="en-US" dirty="0" err="1"/>
              <a:t>creation_date</a:t>
            </a:r>
            <a:r>
              <a:rPr lang="en-US" dirty="0"/>
              <a:t> DATE);</a:t>
            </a:r>
          </a:p>
          <a:p>
            <a:endParaRPr lang="en-US" dirty="0"/>
          </a:p>
        </p:txBody>
      </p:sp>
    </p:spTree>
    <p:extLst>
      <p:ext uri="{BB962C8B-B14F-4D97-AF65-F5344CB8AC3E}">
        <p14:creationId xmlns:p14="http://schemas.microsoft.com/office/powerpoint/2010/main" val="84517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0C64-0CDC-5100-8E71-ED6690B84967}"/>
              </a:ext>
            </a:extLst>
          </p:cNvPr>
          <p:cNvSpPr>
            <a:spLocks noGrp="1"/>
          </p:cNvSpPr>
          <p:nvPr>
            <p:ph type="title"/>
          </p:nvPr>
        </p:nvSpPr>
        <p:spPr/>
        <p:txBody>
          <a:bodyPr>
            <a:normAutofit fontScale="90000"/>
          </a:bodyPr>
          <a:lstStyle/>
          <a:p>
            <a:r>
              <a:rPr lang="en-US" dirty="0"/>
              <a:t>Snowflake table comparison</a:t>
            </a:r>
          </a:p>
        </p:txBody>
      </p:sp>
      <p:graphicFrame>
        <p:nvGraphicFramePr>
          <p:cNvPr id="4" name="Content Placeholder 3">
            <a:extLst>
              <a:ext uri="{FF2B5EF4-FFF2-40B4-BE49-F238E27FC236}">
                <a16:creationId xmlns:a16="http://schemas.microsoft.com/office/drawing/2014/main" id="{4623D531-5E73-A54A-3195-7EE4E6270AF1}"/>
              </a:ext>
            </a:extLst>
          </p:cNvPr>
          <p:cNvGraphicFramePr>
            <a:graphicFrameLocks noGrp="1"/>
          </p:cNvGraphicFramePr>
          <p:nvPr>
            <p:ph idx="1"/>
          </p:nvPr>
        </p:nvGraphicFramePr>
        <p:xfrm>
          <a:off x="1350890" y="1333500"/>
          <a:ext cx="9490220" cy="4641850"/>
        </p:xfrm>
        <a:graphic>
          <a:graphicData uri="http://schemas.openxmlformats.org/drawingml/2006/table">
            <a:tbl>
              <a:tblPr/>
              <a:tblGrid>
                <a:gridCol w="1898044">
                  <a:extLst>
                    <a:ext uri="{9D8B030D-6E8A-4147-A177-3AD203B41FA5}">
                      <a16:colId xmlns:a16="http://schemas.microsoft.com/office/drawing/2014/main" val="589321453"/>
                    </a:ext>
                  </a:extLst>
                </a:gridCol>
                <a:gridCol w="1898044">
                  <a:extLst>
                    <a:ext uri="{9D8B030D-6E8A-4147-A177-3AD203B41FA5}">
                      <a16:colId xmlns:a16="http://schemas.microsoft.com/office/drawing/2014/main" val="2848950353"/>
                    </a:ext>
                  </a:extLst>
                </a:gridCol>
                <a:gridCol w="1898044">
                  <a:extLst>
                    <a:ext uri="{9D8B030D-6E8A-4147-A177-3AD203B41FA5}">
                      <a16:colId xmlns:a16="http://schemas.microsoft.com/office/drawing/2014/main" val="2049053680"/>
                    </a:ext>
                  </a:extLst>
                </a:gridCol>
                <a:gridCol w="1898044">
                  <a:extLst>
                    <a:ext uri="{9D8B030D-6E8A-4147-A177-3AD203B41FA5}">
                      <a16:colId xmlns:a16="http://schemas.microsoft.com/office/drawing/2014/main" val="18958349"/>
                    </a:ext>
                  </a:extLst>
                </a:gridCol>
                <a:gridCol w="1898044">
                  <a:extLst>
                    <a:ext uri="{9D8B030D-6E8A-4147-A177-3AD203B41FA5}">
                      <a16:colId xmlns:a16="http://schemas.microsoft.com/office/drawing/2014/main" val="2825017850"/>
                    </a:ext>
                  </a:extLst>
                </a:gridCol>
              </a:tblGrid>
              <a:tr h="550728">
                <a:tc>
                  <a:txBody>
                    <a:bodyPr/>
                    <a:lstStyle/>
                    <a:p>
                      <a:pPr algn="l" fontAlgn="t"/>
                      <a:r>
                        <a:rPr lang="en-US" sz="1500" b="1">
                          <a:effectLst/>
                        </a:rPr>
                        <a:t>Type</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algn="l" fontAlgn="t"/>
                      <a:r>
                        <a:rPr lang="en-US" sz="1500" b="1">
                          <a:effectLst/>
                        </a:rPr>
                        <a:t>Persistence</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algn="l" fontAlgn="t"/>
                      <a:r>
                        <a:rPr lang="en-US" sz="1500" b="1">
                          <a:effectLst/>
                        </a:rPr>
                        <a:t>Cloning (source type =&gt; target type)</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tc>
                  <a:txBody>
                    <a:bodyPr/>
                    <a:lstStyle/>
                    <a:p>
                      <a:pPr algn="l" fontAlgn="t"/>
                      <a:r>
                        <a:rPr lang="en-US" sz="1500" b="1">
                          <a:effectLst/>
                        </a:rPr>
                        <a:t>Time Travel Retention Period (Days)</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6069C3"/>
                      </a:solidFill>
                      <a:prstDash val="solid"/>
                      <a:round/>
                      <a:headEnd type="none" w="med" len="med"/>
                      <a:tailEnd type="none" w="med" len="med"/>
                    </a:lnB>
                    <a:solidFill>
                      <a:srgbClr val="FFFFFF"/>
                    </a:solidFill>
                  </a:tcPr>
                </a:tc>
                <a:tc>
                  <a:txBody>
                    <a:bodyPr/>
                    <a:lstStyle/>
                    <a:p>
                      <a:pPr algn="l" fontAlgn="t"/>
                      <a:r>
                        <a:rPr lang="en-US" sz="1500" b="1">
                          <a:effectLst/>
                        </a:rPr>
                        <a:t>Fail-safe Period (Days)</a:t>
                      </a:r>
                    </a:p>
                  </a:txBody>
                  <a:tcPr marL="78675" marR="78675" marT="39338" marB="3933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extLst>
                  <a:ext uri="{0D108BD9-81ED-4DB2-BD59-A6C34878D82A}">
                    <a16:rowId xmlns:a16="http://schemas.microsoft.com/office/drawing/2014/main" val="4165429245"/>
                  </a:ext>
                </a:extLst>
              </a:tr>
              <a:tr h="786754">
                <a:tc>
                  <a:txBody>
                    <a:bodyPr/>
                    <a:lstStyle/>
                    <a:p>
                      <a:pPr fontAlgn="t"/>
                      <a:r>
                        <a:rPr lang="en-US" sz="1500">
                          <a:effectLst/>
                        </a:rPr>
                        <a:t>Temporary</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5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6069C3"/>
                      </a:solidFill>
                      <a:prstDash val="solid"/>
                      <a:round/>
                      <a:headEnd type="none" w="med" len="med"/>
                      <a:tailEnd type="none" w="med" len="med"/>
                    </a:lnB>
                    <a:solidFill>
                      <a:srgbClr val="FFFFFF"/>
                    </a:solidFill>
                  </a:tcPr>
                </a:tc>
                <a:tc>
                  <a:txBody>
                    <a:bodyPr/>
                    <a:lstStyle/>
                    <a:p>
                      <a:pPr fontAlgn="t"/>
                      <a:r>
                        <a:rPr lang="en-US" sz="1500">
                          <a:effectLst/>
                        </a:rPr>
                        <a:t>Remainder of session</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8055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Temporary =&gt; Temporary Temporary =&gt; Transient</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6069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0 or 1 (default is 1)</a:t>
                      </a:r>
                    </a:p>
                  </a:txBody>
                  <a:tcPr marL="78675" marR="78675" marT="39338" marB="39338">
                    <a:lnL w="12700" cap="flat" cmpd="sng" algn="ctr">
                      <a:solidFill>
                        <a:srgbClr val="6069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6069C3"/>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tc>
                  <a:txBody>
                    <a:bodyPr/>
                    <a:lstStyle/>
                    <a:p>
                      <a:pPr fontAlgn="t"/>
                      <a:r>
                        <a:rPr lang="en-US" sz="1500">
                          <a:effectLst/>
                        </a:rPr>
                        <a:t>0</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extLst>
                  <a:ext uri="{0D108BD9-81ED-4DB2-BD59-A6C34878D82A}">
                    <a16:rowId xmlns:a16="http://schemas.microsoft.com/office/drawing/2014/main" val="1517776718"/>
                  </a:ext>
                </a:extLst>
              </a:tr>
              <a:tr h="786754">
                <a:tc>
                  <a:txBody>
                    <a:bodyPr/>
                    <a:lstStyle/>
                    <a:p>
                      <a:pPr fontAlgn="t"/>
                      <a:r>
                        <a:rPr lang="en-US" sz="1500">
                          <a:effectLst/>
                        </a:rPr>
                        <a:t>Transient</a:t>
                      </a:r>
                    </a:p>
                  </a:txBody>
                  <a:tcPr marL="78675" marR="78675" marT="39338" marB="39338">
                    <a:lnL w="12700" cap="flat" cmpd="sng" algn="ctr">
                      <a:solidFill>
                        <a:srgbClr val="6069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6069C3"/>
                      </a:solidFill>
                      <a:prstDash val="solid"/>
                      <a:round/>
                      <a:headEnd type="none" w="med" len="med"/>
                      <a:tailEnd type="none" w="med" len="med"/>
                    </a:lnT>
                    <a:lnB w="9525" cap="flat" cmpd="sng" algn="ctr">
                      <a:solidFill>
                        <a:srgbClr val="4059C3"/>
                      </a:solidFill>
                      <a:prstDash val="solid"/>
                      <a:round/>
                      <a:headEnd type="none" w="med" len="med"/>
                      <a:tailEnd type="none" w="med" len="med"/>
                    </a:lnB>
                    <a:solidFill>
                      <a:srgbClr val="FFFFFF"/>
                    </a:solidFill>
                  </a:tcPr>
                </a:tc>
                <a:tc>
                  <a:txBody>
                    <a:bodyPr/>
                    <a:lstStyle/>
                    <a:p>
                      <a:pPr fontAlgn="t"/>
                      <a:r>
                        <a:rPr lang="en-US" sz="1500">
                          <a:effectLst/>
                        </a:rPr>
                        <a:t>Until explicitly dropped</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Transient =&gt; Temporary Transient =&gt; Transient</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4059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0 or 1 (default is 1)</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fontAlgn="t"/>
                      <a:r>
                        <a:rPr lang="en-US" sz="1500">
                          <a:effectLst/>
                        </a:rPr>
                        <a:t>0</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extLst>
                  <a:ext uri="{0D108BD9-81ED-4DB2-BD59-A6C34878D82A}">
                    <a16:rowId xmlns:a16="http://schemas.microsoft.com/office/drawing/2014/main" val="2044936789"/>
                  </a:ext>
                </a:extLst>
              </a:tr>
              <a:tr h="1258807">
                <a:tc>
                  <a:txBody>
                    <a:bodyPr/>
                    <a:lstStyle/>
                    <a:p>
                      <a:pPr fontAlgn="t"/>
                      <a:r>
                        <a:rPr lang="en-US" sz="1500">
                          <a:effectLst/>
                        </a:rPr>
                        <a:t>Permanent (</a:t>
                      </a:r>
                      <a:r>
                        <a:rPr lang="en-US" sz="1500">
                          <a:effectLst/>
                          <a:hlinkClick r:id="rId2"/>
                        </a:rPr>
                        <a:t>Standard Edition</a:t>
                      </a:r>
                      <a:r>
                        <a:rPr lang="en-US" sz="1500">
                          <a:effectLst/>
                        </a:rPr>
                        <a:t>)</a:t>
                      </a:r>
                    </a:p>
                  </a:txBody>
                  <a:tcPr marL="78675" marR="78675" marT="39338" marB="39338">
                    <a:lnL w="12700" cap="flat" cmpd="sng" algn="ctr">
                      <a:solidFill>
                        <a:srgbClr val="4059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4059C3"/>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fontAlgn="t"/>
                      <a:r>
                        <a:rPr lang="en-US" sz="1500">
                          <a:effectLst/>
                        </a:rPr>
                        <a:t>Until explicitly dropped</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8055C3"/>
                      </a:solidFill>
                      <a:prstDash val="solid"/>
                      <a:round/>
                      <a:headEnd type="none" w="med" len="med"/>
                      <a:tailEnd type="none" w="med" len="med"/>
                    </a:lnB>
                    <a:solidFill>
                      <a:srgbClr val="FFFFFF"/>
                    </a:solidFill>
                  </a:tcPr>
                </a:tc>
                <a:tc>
                  <a:txBody>
                    <a:bodyPr/>
                    <a:lstStyle/>
                    <a:p>
                      <a:pPr fontAlgn="t"/>
                      <a:r>
                        <a:rPr lang="fr-FR" sz="1500">
                          <a:effectLst/>
                        </a:rPr>
                        <a:t>Permanent =&gt; Temporary Permanent =&gt; Transient Permanent =&gt; Permanent</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5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405FC3"/>
                      </a:solidFill>
                      <a:prstDash val="solid"/>
                      <a:round/>
                      <a:headEnd type="none" w="med" len="med"/>
                      <a:tailEnd type="none" w="med" len="med"/>
                    </a:lnB>
                    <a:solidFill>
                      <a:srgbClr val="FFFFFF"/>
                    </a:solidFill>
                  </a:tcPr>
                </a:tc>
                <a:tc>
                  <a:txBody>
                    <a:bodyPr/>
                    <a:lstStyle/>
                    <a:p>
                      <a:pPr fontAlgn="t"/>
                      <a:r>
                        <a:rPr lang="en-US" sz="1500">
                          <a:effectLst/>
                        </a:rPr>
                        <a:t>0 or 1 (default is 1)</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5C3"/>
                      </a:solidFill>
                      <a:prstDash val="solid"/>
                      <a:round/>
                      <a:headEnd type="none" w="med" len="med"/>
                      <a:tailEnd type="none" w="med" len="med"/>
                    </a:lnT>
                    <a:lnB w="9525"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a:effectLst/>
                        </a:rPr>
                        <a:t>7</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805EC3"/>
                      </a:solidFill>
                      <a:prstDash val="solid"/>
                      <a:round/>
                      <a:headEnd type="none" w="med" len="med"/>
                      <a:tailEnd type="none" w="med" len="med"/>
                    </a:lnT>
                    <a:lnB w="9525" cap="flat" cmpd="sng" algn="ctr">
                      <a:solidFill>
                        <a:srgbClr val="4056C3"/>
                      </a:solidFill>
                      <a:prstDash val="solid"/>
                      <a:round/>
                      <a:headEnd type="none" w="med" len="med"/>
                      <a:tailEnd type="none" w="med" len="med"/>
                    </a:lnB>
                    <a:solidFill>
                      <a:srgbClr val="FFFFFF"/>
                    </a:solidFill>
                  </a:tcPr>
                </a:tc>
                <a:extLst>
                  <a:ext uri="{0D108BD9-81ED-4DB2-BD59-A6C34878D82A}">
                    <a16:rowId xmlns:a16="http://schemas.microsoft.com/office/drawing/2014/main" val="3232594172"/>
                  </a:ext>
                </a:extLst>
              </a:tr>
              <a:tr h="1258807">
                <a:tc>
                  <a:txBody>
                    <a:bodyPr/>
                    <a:lstStyle/>
                    <a:p>
                      <a:pPr fontAlgn="t"/>
                      <a:r>
                        <a:rPr lang="en-US" sz="1500">
                          <a:effectLst/>
                        </a:rPr>
                        <a:t>Permanent (</a:t>
                      </a:r>
                      <a:r>
                        <a:rPr lang="en-US" sz="1500">
                          <a:effectLst/>
                          <a:hlinkClick r:id="rId2"/>
                        </a:rPr>
                        <a:t>Enterprise Edition and higher</a:t>
                      </a:r>
                      <a:r>
                        <a:rPr lang="en-US" sz="1500">
                          <a:effectLst/>
                        </a:rPr>
                        <a:t>)</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8055C3"/>
                      </a:solidFill>
                      <a:prstDash val="solid"/>
                      <a:round/>
                      <a:headEnd type="none" w="med" len="med"/>
                      <a:tailEnd type="none" w="med" len="med"/>
                    </a:lnR>
                    <a:lnT w="9525" cap="flat" cmpd="sng" algn="ctr">
                      <a:solidFill>
                        <a:srgbClr val="8055C3"/>
                      </a:solidFill>
                      <a:prstDash val="solid"/>
                      <a:round/>
                      <a:headEnd type="none" w="med" len="med"/>
                      <a:tailEnd type="none" w="med" len="med"/>
                    </a:lnT>
                    <a:lnB w="12700" cap="flat" cmpd="sng" algn="ctr">
                      <a:solidFill>
                        <a:srgbClr val="8055C3"/>
                      </a:solidFill>
                      <a:prstDash val="solid"/>
                      <a:round/>
                      <a:headEnd type="none" w="med" len="med"/>
                      <a:tailEnd type="none" w="med" len="med"/>
                    </a:lnB>
                    <a:solidFill>
                      <a:srgbClr val="FFFFFF"/>
                    </a:solidFill>
                  </a:tcPr>
                </a:tc>
                <a:tc>
                  <a:txBody>
                    <a:bodyPr/>
                    <a:lstStyle/>
                    <a:p>
                      <a:pPr fontAlgn="t"/>
                      <a:r>
                        <a:rPr lang="en-US" sz="1500">
                          <a:effectLst/>
                        </a:rPr>
                        <a:t>Until explicitly dropped</a:t>
                      </a:r>
                    </a:p>
                  </a:txBody>
                  <a:tcPr marL="78675" marR="78675" marT="39338" marB="39338">
                    <a:lnL w="12700" cap="flat" cmpd="sng" algn="ctr">
                      <a:solidFill>
                        <a:srgbClr val="8055C3"/>
                      </a:solidFill>
                      <a:prstDash val="solid"/>
                      <a:round/>
                      <a:headEnd type="none" w="med" len="med"/>
                      <a:tailEnd type="none" w="med" len="med"/>
                    </a:lnL>
                    <a:lnR w="12700" cap="flat" cmpd="sng" algn="ctr">
                      <a:solidFill>
                        <a:srgbClr val="405FC3"/>
                      </a:solidFill>
                      <a:prstDash val="solid"/>
                      <a:round/>
                      <a:headEnd type="none" w="med" len="med"/>
                      <a:tailEnd type="none" w="med" len="med"/>
                    </a:lnR>
                    <a:lnT w="9525" cap="flat" cmpd="sng" algn="ctr">
                      <a:solidFill>
                        <a:srgbClr val="8055C3"/>
                      </a:solidFill>
                      <a:prstDash val="solid"/>
                      <a:round/>
                      <a:headEnd type="none" w="med" len="med"/>
                      <a:tailEnd type="none" w="med" len="med"/>
                    </a:lnT>
                    <a:lnB w="12700" cap="flat" cmpd="sng" algn="ctr">
                      <a:solidFill>
                        <a:srgbClr val="8055C3"/>
                      </a:solidFill>
                      <a:prstDash val="solid"/>
                      <a:round/>
                      <a:headEnd type="none" w="med" len="med"/>
                      <a:tailEnd type="none" w="med" len="med"/>
                    </a:lnB>
                    <a:solidFill>
                      <a:srgbClr val="FFFFFF"/>
                    </a:solidFill>
                  </a:tcPr>
                </a:tc>
                <a:tc>
                  <a:txBody>
                    <a:bodyPr/>
                    <a:lstStyle/>
                    <a:p>
                      <a:pPr fontAlgn="t"/>
                      <a:r>
                        <a:rPr lang="fr-FR" sz="1500">
                          <a:effectLst/>
                        </a:rPr>
                        <a:t>Permanent =&gt; Temporary Permanent =&gt; Transient Permanent =&gt; Permanent</a:t>
                      </a:r>
                    </a:p>
                  </a:txBody>
                  <a:tcPr marL="78675" marR="78675" marT="39338" marB="39338">
                    <a:lnL w="12700" cap="flat" cmpd="sng" algn="ctr">
                      <a:solidFill>
                        <a:srgbClr val="405FC3"/>
                      </a:solidFill>
                      <a:prstDash val="solid"/>
                      <a:round/>
                      <a:headEnd type="none" w="med" len="med"/>
                      <a:tailEnd type="none" w="med" len="med"/>
                    </a:lnL>
                    <a:lnR w="12700" cap="flat" cmpd="sng" algn="ctr">
                      <a:solidFill>
                        <a:srgbClr val="805EC3"/>
                      </a:solidFill>
                      <a:prstDash val="solid"/>
                      <a:round/>
                      <a:headEnd type="none" w="med" len="med"/>
                      <a:tailEnd type="none" w="med" len="med"/>
                    </a:lnR>
                    <a:lnT w="9525" cap="flat" cmpd="sng" algn="ctr">
                      <a:solidFill>
                        <a:srgbClr val="405FC3"/>
                      </a:solidFill>
                      <a:prstDash val="solid"/>
                      <a:round/>
                      <a:headEnd type="none" w="med" len="med"/>
                      <a:tailEnd type="none" w="med" len="med"/>
                    </a:lnT>
                    <a:lnB w="12700" cap="flat" cmpd="sng" algn="ctr">
                      <a:solidFill>
                        <a:srgbClr val="405FC3"/>
                      </a:solidFill>
                      <a:prstDash val="solid"/>
                      <a:round/>
                      <a:headEnd type="none" w="med" len="med"/>
                      <a:tailEnd type="none" w="med" len="med"/>
                    </a:lnB>
                    <a:solidFill>
                      <a:srgbClr val="FFFFFF"/>
                    </a:solidFill>
                  </a:tcPr>
                </a:tc>
                <a:tc>
                  <a:txBody>
                    <a:bodyPr/>
                    <a:lstStyle/>
                    <a:p>
                      <a:pPr fontAlgn="t"/>
                      <a:r>
                        <a:rPr lang="en-US" sz="1500">
                          <a:effectLst/>
                        </a:rPr>
                        <a:t>0 to 90 (default is configurable)</a:t>
                      </a:r>
                    </a:p>
                  </a:txBody>
                  <a:tcPr marL="78675" marR="78675" marT="39338" marB="39338">
                    <a:lnL w="12700" cap="flat" cmpd="sng" algn="ctr">
                      <a:solidFill>
                        <a:srgbClr val="805EC3"/>
                      </a:solidFill>
                      <a:prstDash val="solid"/>
                      <a:round/>
                      <a:headEnd type="none" w="med" len="med"/>
                      <a:tailEnd type="none" w="med" len="med"/>
                    </a:lnL>
                    <a:lnR w="12700" cap="flat" cmpd="sng" algn="ctr">
                      <a:solidFill>
                        <a:srgbClr val="4056C3"/>
                      </a:solidFill>
                      <a:prstDash val="solid"/>
                      <a:round/>
                      <a:headEnd type="none" w="med" len="med"/>
                      <a:tailEnd type="none" w="med" len="med"/>
                    </a:lnR>
                    <a:lnT w="9525" cap="flat" cmpd="sng" algn="ctr">
                      <a:solidFill>
                        <a:srgbClr val="805EC3"/>
                      </a:solidFill>
                      <a:prstDash val="solid"/>
                      <a:round/>
                      <a:headEnd type="none" w="med" len="med"/>
                      <a:tailEnd type="none" w="med" len="med"/>
                    </a:lnT>
                    <a:lnB w="12700" cap="flat" cmpd="sng" algn="ctr">
                      <a:solidFill>
                        <a:srgbClr val="805EC3"/>
                      </a:solidFill>
                      <a:prstDash val="solid"/>
                      <a:round/>
                      <a:headEnd type="none" w="med" len="med"/>
                      <a:tailEnd type="none" w="med" len="med"/>
                    </a:lnB>
                    <a:solidFill>
                      <a:srgbClr val="FFFFFF"/>
                    </a:solidFill>
                  </a:tcPr>
                </a:tc>
                <a:tc>
                  <a:txBody>
                    <a:bodyPr/>
                    <a:lstStyle/>
                    <a:p>
                      <a:pPr fontAlgn="t"/>
                      <a:r>
                        <a:rPr lang="en-US" sz="1500" dirty="0">
                          <a:effectLst/>
                        </a:rPr>
                        <a:t>7</a:t>
                      </a:r>
                    </a:p>
                  </a:txBody>
                  <a:tcPr marL="78675" marR="78675" marT="39338" marB="39338">
                    <a:lnL w="12700" cap="flat" cmpd="sng" algn="ctr">
                      <a:solidFill>
                        <a:srgbClr val="4056C3"/>
                      </a:solidFill>
                      <a:prstDash val="solid"/>
                      <a:round/>
                      <a:headEnd type="none" w="med" len="med"/>
                      <a:tailEnd type="none" w="med" len="med"/>
                    </a:lnL>
                    <a:lnR w="12700" cap="flat" cmpd="sng" algn="ctr">
                      <a:solidFill>
                        <a:srgbClr val="4056C3"/>
                      </a:solidFill>
                      <a:prstDash val="solid"/>
                      <a:round/>
                      <a:headEnd type="none" w="med" len="med"/>
                      <a:tailEnd type="none" w="med" len="med"/>
                    </a:lnR>
                    <a:lnT w="9525" cap="flat" cmpd="sng" algn="ctr">
                      <a:solidFill>
                        <a:srgbClr val="4056C3"/>
                      </a:solidFill>
                      <a:prstDash val="solid"/>
                      <a:round/>
                      <a:headEnd type="none" w="med" len="med"/>
                      <a:tailEnd type="none" w="med" len="med"/>
                    </a:lnT>
                    <a:lnB w="12700" cap="flat" cmpd="sng" algn="ctr">
                      <a:solidFill>
                        <a:srgbClr val="4056C3"/>
                      </a:solidFill>
                      <a:prstDash val="solid"/>
                      <a:round/>
                      <a:headEnd type="none" w="med" len="med"/>
                      <a:tailEnd type="none" w="med" len="med"/>
                    </a:lnB>
                    <a:solidFill>
                      <a:srgbClr val="FFFFFF"/>
                    </a:solidFill>
                  </a:tcPr>
                </a:tc>
                <a:extLst>
                  <a:ext uri="{0D108BD9-81ED-4DB2-BD59-A6C34878D82A}">
                    <a16:rowId xmlns:a16="http://schemas.microsoft.com/office/drawing/2014/main" val="1567185938"/>
                  </a:ext>
                </a:extLst>
              </a:tr>
            </a:tbl>
          </a:graphicData>
        </a:graphic>
      </p:graphicFrame>
    </p:spTree>
    <p:extLst>
      <p:ext uri="{BB962C8B-B14F-4D97-AF65-F5344CB8AC3E}">
        <p14:creationId xmlns:p14="http://schemas.microsoft.com/office/powerpoint/2010/main" val="220534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2595-EB51-BD98-01CD-CDA196E7BD82}"/>
              </a:ext>
            </a:extLst>
          </p:cNvPr>
          <p:cNvSpPr>
            <a:spLocks noGrp="1"/>
          </p:cNvSpPr>
          <p:nvPr>
            <p:ph type="title"/>
          </p:nvPr>
        </p:nvSpPr>
        <p:spPr/>
        <p:txBody>
          <a:bodyPr>
            <a:normAutofit fontScale="90000"/>
          </a:bodyPr>
          <a:lstStyle/>
          <a:p>
            <a:r>
              <a:rPr lang="en-US" dirty="0"/>
              <a:t>Snowflake View</a:t>
            </a:r>
          </a:p>
        </p:txBody>
      </p:sp>
      <p:sp>
        <p:nvSpPr>
          <p:cNvPr id="3" name="Content Placeholder 2">
            <a:extLst>
              <a:ext uri="{FF2B5EF4-FFF2-40B4-BE49-F238E27FC236}">
                <a16:creationId xmlns:a16="http://schemas.microsoft.com/office/drawing/2014/main" id="{F9B17D40-E27A-DEAC-55FF-CE6CF2775BC4}"/>
              </a:ext>
            </a:extLst>
          </p:cNvPr>
          <p:cNvSpPr>
            <a:spLocks noGrp="1"/>
          </p:cNvSpPr>
          <p:nvPr>
            <p:ph idx="1"/>
          </p:nvPr>
        </p:nvSpPr>
        <p:spPr>
          <a:xfrm>
            <a:off x="581192" y="1334278"/>
            <a:ext cx="11029615" cy="5142722"/>
          </a:xfrm>
        </p:spPr>
        <p:txBody>
          <a:bodyPr/>
          <a:lstStyle/>
          <a:p>
            <a:pPr algn="l"/>
            <a:r>
              <a:rPr lang="en-US" b="1" i="0" dirty="0">
                <a:solidFill>
                  <a:srgbClr val="2C2F34"/>
                </a:solidFill>
                <a:effectLst/>
                <a:highlight>
                  <a:srgbClr val="FFFFFF"/>
                </a:highlight>
                <a:latin typeface="Inter"/>
              </a:rPr>
              <a:t>Types of Views</a:t>
            </a:r>
          </a:p>
          <a:p>
            <a:pPr lvl="1">
              <a:buFont typeface="Arial" panose="020B0604020202020204" pitchFamily="34" charset="0"/>
              <a:buChar char="•"/>
            </a:pPr>
            <a:r>
              <a:rPr lang="en-US" b="0" i="0" dirty="0">
                <a:solidFill>
                  <a:srgbClr val="2C2F34"/>
                </a:solidFill>
                <a:effectLst/>
                <a:highlight>
                  <a:srgbClr val="FFFFFF"/>
                </a:highlight>
                <a:latin typeface="Inter"/>
              </a:rPr>
              <a:t>Non-materialized views (usually simply referred to as “views”)</a:t>
            </a:r>
          </a:p>
          <a:p>
            <a:pPr lvl="1">
              <a:buFont typeface="Arial" panose="020B0604020202020204" pitchFamily="34" charset="0"/>
              <a:buChar char="•"/>
            </a:pPr>
            <a:r>
              <a:rPr lang="en-US" b="0" i="0" dirty="0">
                <a:solidFill>
                  <a:srgbClr val="2C2F34"/>
                </a:solidFill>
                <a:effectLst/>
                <a:highlight>
                  <a:srgbClr val="FFFFFF"/>
                </a:highlight>
                <a:latin typeface="Inter"/>
              </a:rPr>
              <a:t>Materialized views.</a:t>
            </a:r>
          </a:p>
          <a:p>
            <a:r>
              <a:rPr lang="en-US" dirty="0"/>
              <a:t>Non-materialized Views</a:t>
            </a:r>
          </a:p>
          <a:p>
            <a:pPr lvl="1"/>
            <a:r>
              <a:rPr lang="en-US" dirty="0"/>
              <a:t>Any query expression that returns a valid result can be used to create a non-materialized view, such as:</a:t>
            </a:r>
          </a:p>
          <a:p>
            <a:pPr lvl="2"/>
            <a:r>
              <a:rPr lang="en-US" dirty="0"/>
              <a:t>Selecting some (or all) columns in a table.</a:t>
            </a:r>
          </a:p>
          <a:p>
            <a:pPr lvl="2"/>
            <a:r>
              <a:rPr lang="en-US" dirty="0"/>
              <a:t>Selecting a specific range of data in table columns.</a:t>
            </a:r>
          </a:p>
          <a:p>
            <a:pPr lvl="2"/>
            <a:r>
              <a:rPr lang="en-US" dirty="0"/>
              <a:t>Joining data from two or more tables.</a:t>
            </a:r>
          </a:p>
          <a:p>
            <a:r>
              <a:rPr lang="en-US" i="0" dirty="0">
                <a:solidFill>
                  <a:srgbClr val="2C2F34"/>
                </a:solidFill>
                <a:effectLst/>
                <a:highlight>
                  <a:srgbClr val="FFFFFF"/>
                </a:highlight>
                <a:latin typeface="Inter"/>
              </a:rPr>
              <a:t>Materialized Views</a:t>
            </a:r>
          </a:p>
          <a:p>
            <a:pPr lvl="1"/>
            <a:r>
              <a:rPr lang="en-US" dirty="0"/>
              <a:t>A materialized view’s results are stored, almost as though the results were a table. This allows faster access, but requires storage space and active maintenance, both of which incur additional costs.</a:t>
            </a:r>
          </a:p>
          <a:p>
            <a:r>
              <a:rPr lang="en-US" b="1" i="0" dirty="0">
                <a:solidFill>
                  <a:srgbClr val="2C2F34"/>
                </a:solidFill>
                <a:effectLst/>
                <a:highlight>
                  <a:srgbClr val="FFFFFF"/>
                </a:highlight>
                <a:latin typeface="Inter"/>
              </a:rPr>
              <a:t>Secure Views</a:t>
            </a:r>
          </a:p>
          <a:p>
            <a:pPr lvl="1"/>
            <a:r>
              <a:rPr lang="en-US" dirty="0"/>
              <a:t>Secure views have advantages over standard views, including improved data privacy and data sharing; however, they also have some performance impacts to take into consideration.</a:t>
            </a:r>
          </a:p>
        </p:txBody>
      </p:sp>
    </p:spTree>
    <p:extLst>
      <p:ext uri="{BB962C8B-B14F-4D97-AF65-F5344CB8AC3E}">
        <p14:creationId xmlns:p14="http://schemas.microsoft.com/office/powerpoint/2010/main" val="156151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F331-D1FB-74CC-9664-EECC70771150}"/>
              </a:ext>
            </a:extLst>
          </p:cNvPr>
          <p:cNvSpPr>
            <a:spLocks noGrp="1"/>
          </p:cNvSpPr>
          <p:nvPr>
            <p:ph type="title"/>
          </p:nvPr>
        </p:nvSpPr>
        <p:spPr/>
        <p:txBody>
          <a:bodyPr>
            <a:normAutofit fontScale="90000"/>
          </a:bodyPr>
          <a:lstStyle/>
          <a:p>
            <a:r>
              <a:rPr lang="en-US"/>
              <a:t>Views – Materialized views</a:t>
            </a:r>
          </a:p>
        </p:txBody>
      </p:sp>
      <p:sp>
        <p:nvSpPr>
          <p:cNvPr id="3" name="Content Placeholder 2">
            <a:extLst>
              <a:ext uri="{FF2B5EF4-FFF2-40B4-BE49-F238E27FC236}">
                <a16:creationId xmlns:a16="http://schemas.microsoft.com/office/drawing/2014/main" id="{7069402D-8FC7-5F58-7576-3A246EB555AD}"/>
              </a:ext>
            </a:extLst>
          </p:cNvPr>
          <p:cNvSpPr>
            <a:spLocks noGrp="1"/>
          </p:cNvSpPr>
          <p:nvPr>
            <p:ph idx="1"/>
          </p:nvPr>
        </p:nvSpPr>
        <p:spPr>
          <a:xfrm>
            <a:off x="581192" y="1334278"/>
            <a:ext cx="11029615" cy="5150498"/>
          </a:xfrm>
        </p:spPr>
        <p:txBody>
          <a:bodyPr>
            <a:normAutofit/>
          </a:bodyPr>
          <a:lstStyle/>
          <a:p>
            <a:r>
              <a:rPr lang="en-US" dirty="0"/>
              <a:t>Materialized views require Enterprise Edition.</a:t>
            </a:r>
          </a:p>
          <a:p>
            <a:r>
              <a:rPr lang="en-US" dirty="0"/>
              <a:t>A materialized view is a pre-computed data set derived from a query specification (the SELECT in the view definition) and stored for later use. Because the data is pre-computed, querying a materialized view is faster than executing a query against the base table of the view. </a:t>
            </a:r>
          </a:p>
          <a:p>
            <a:r>
              <a:rPr lang="en-US" dirty="0"/>
              <a:t>This performance difference can be significant when a query is run frequently or is sufficiently complex. As a result, materialized views can speed up expensive aggregation, projection, and selection operations, especially those that run frequently and that run on large data sets.</a:t>
            </a:r>
          </a:p>
          <a:p>
            <a:r>
              <a:rPr lang="en-US" dirty="0"/>
              <a:t>Materialized views are particularly useful when:</a:t>
            </a:r>
          </a:p>
          <a:p>
            <a:pPr lvl="1"/>
            <a:r>
              <a:rPr lang="en-US" dirty="0"/>
              <a:t>Query results contain a small number of rows and/or columns relative to the base table (the table on which the view is defined).</a:t>
            </a:r>
          </a:p>
          <a:p>
            <a:pPr lvl="1"/>
            <a:r>
              <a:rPr lang="en-US" dirty="0"/>
              <a:t>Query results contain results that require significant processing, including:</a:t>
            </a:r>
          </a:p>
          <a:p>
            <a:pPr lvl="2"/>
            <a:r>
              <a:rPr lang="en-US" dirty="0"/>
              <a:t>Analysis of semi-structured data.</a:t>
            </a:r>
          </a:p>
          <a:p>
            <a:pPr lvl="2"/>
            <a:r>
              <a:rPr lang="en-US" dirty="0"/>
              <a:t>Aggregates that take a long time to calculate.</a:t>
            </a:r>
          </a:p>
          <a:p>
            <a:pPr lvl="1"/>
            <a:r>
              <a:rPr lang="en-US" dirty="0"/>
              <a:t>The query is on an external table (i.e. data sets stored in files in an external stage), which might have slower performance compared to querying native database tables.</a:t>
            </a:r>
          </a:p>
          <a:p>
            <a:pPr lvl="1"/>
            <a:r>
              <a:rPr lang="en-US" dirty="0"/>
              <a:t>The view’s base table does not change frequently.</a:t>
            </a:r>
          </a:p>
        </p:txBody>
      </p:sp>
    </p:spTree>
    <p:extLst>
      <p:ext uri="{BB962C8B-B14F-4D97-AF65-F5344CB8AC3E}">
        <p14:creationId xmlns:p14="http://schemas.microsoft.com/office/powerpoint/2010/main" val="35436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D5C9-D79A-0015-1E62-E8280269CB5D}"/>
              </a:ext>
            </a:extLst>
          </p:cNvPr>
          <p:cNvSpPr>
            <a:spLocks noGrp="1"/>
          </p:cNvSpPr>
          <p:nvPr>
            <p:ph type="title"/>
          </p:nvPr>
        </p:nvSpPr>
        <p:spPr/>
        <p:txBody>
          <a:bodyPr>
            <a:normAutofit fontScale="90000"/>
          </a:bodyPr>
          <a:lstStyle/>
          <a:p>
            <a:r>
              <a:rPr lang="en-US" dirty="0"/>
              <a:t>Performance comparison of view</a:t>
            </a:r>
          </a:p>
        </p:txBody>
      </p:sp>
      <p:graphicFrame>
        <p:nvGraphicFramePr>
          <p:cNvPr id="4" name="Content Placeholder 3">
            <a:extLst>
              <a:ext uri="{FF2B5EF4-FFF2-40B4-BE49-F238E27FC236}">
                <a16:creationId xmlns:a16="http://schemas.microsoft.com/office/drawing/2014/main" id="{D39D5AD7-AD21-2537-60CE-030CB7C45B05}"/>
              </a:ext>
            </a:extLst>
          </p:cNvPr>
          <p:cNvGraphicFramePr>
            <a:graphicFrameLocks noGrp="1"/>
          </p:cNvGraphicFramePr>
          <p:nvPr>
            <p:ph idx="1"/>
            <p:extLst>
              <p:ext uri="{D42A27DB-BD31-4B8C-83A1-F6EECF244321}">
                <p14:modId xmlns:p14="http://schemas.microsoft.com/office/powerpoint/2010/main" val="4214614571"/>
              </p:ext>
            </p:extLst>
          </p:nvPr>
        </p:nvGraphicFramePr>
        <p:xfrm>
          <a:off x="401216" y="1194318"/>
          <a:ext cx="11209590" cy="4127868"/>
        </p:xfrm>
        <a:graphic>
          <a:graphicData uri="http://schemas.openxmlformats.org/drawingml/2006/table">
            <a:tbl>
              <a:tblPr/>
              <a:tblGrid>
                <a:gridCol w="1401199">
                  <a:extLst>
                    <a:ext uri="{9D8B030D-6E8A-4147-A177-3AD203B41FA5}">
                      <a16:colId xmlns:a16="http://schemas.microsoft.com/office/drawing/2014/main" val="2883474944"/>
                    </a:ext>
                  </a:extLst>
                </a:gridCol>
                <a:gridCol w="914493">
                  <a:extLst>
                    <a:ext uri="{9D8B030D-6E8A-4147-A177-3AD203B41FA5}">
                      <a16:colId xmlns:a16="http://schemas.microsoft.com/office/drawing/2014/main" val="2723679442"/>
                    </a:ext>
                  </a:extLst>
                </a:gridCol>
                <a:gridCol w="1034889">
                  <a:extLst>
                    <a:ext uri="{9D8B030D-6E8A-4147-A177-3AD203B41FA5}">
                      <a16:colId xmlns:a16="http://schemas.microsoft.com/office/drawing/2014/main" val="3172537288"/>
                    </a:ext>
                  </a:extLst>
                </a:gridCol>
                <a:gridCol w="1178340">
                  <a:extLst>
                    <a:ext uri="{9D8B030D-6E8A-4147-A177-3AD203B41FA5}">
                      <a16:colId xmlns:a16="http://schemas.microsoft.com/office/drawing/2014/main" val="414651505"/>
                    </a:ext>
                  </a:extLst>
                </a:gridCol>
                <a:gridCol w="1270557">
                  <a:extLst>
                    <a:ext uri="{9D8B030D-6E8A-4147-A177-3AD203B41FA5}">
                      <a16:colId xmlns:a16="http://schemas.microsoft.com/office/drawing/2014/main" val="1579775475"/>
                    </a:ext>
                  </a:extLst>
                </a:gridCol>
                <a:gridCol w="952918">
                  <a:extLst>
                    <a:ext uri="{9D8B030D-6E8A-4147-A177-3AD203B41FA5}">
                      <a16:colId xmlns:a16="http://schemas.microsoft.com/office/drawing/2014/main" val="1773148757"/>
                    </a:ext>
                  </a:extLst>
                </a:gridCol>
                <a:gridCol w="1321789">
                  <a:extLst>
                    <a:ext uri="{9D8B030D-6E8A-4147-A177-3AD203B41FA5}">
                      <a16:colId xmlns:a16="http://schemas.microsoft.com/office/drawing/2014/main" val="1992728852"/>
                    </a:ext>
                  </a:extLst>
                </a:gridCol>
                <a:gridCol w="3135405">
                  <a:extLst>
                    <a:ext uri="{9D8B030D-6E8A-4147-A177-3AD203B41FA5}">
                      <a16:colId xmlns:a16="http://schemas.microsoft.com/office/drawing/2014/main" val="2947230008"/>
                    </a:ext>
                  </a:extLst>
                </a:gridCol>
              </a:tblGrid>
              <a:tr h="673575">
                <a:tc>
                  <a:txBody>
                    <a:bodyPr/>
                    <a:lstStyle/>
                    <a:p>
                      <a:pPr algn="l" fontAlgn="t"/>
                      <a:endParaRPr lang="en-US" sz="1600" b="1" dirty="0">
                        <a:effectLst/>
                      </a:endParaRP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EB02"/>
                      </a:solidFill>
                      <a:prstDash val="solid"/>
                      <a:round/>
                      <a:headEnd type="none" w="med" len="med"/>
                      <a:tailEnd type="none" w="med" len="med"/>
                    </a:lnB>
                    <a:solidFill>
                      <a:srgbClr val="FFFFFF"/>
                    </a:solidFill>
                  </a:tcPr>
                </a:tc>
                <a:tc>
                  <a:txBody>
                    <a:bodyPr/>
                    <a:lstStyle/>
                    <a:p>
                      <a:pPr algn="l" fontAlgn="t"/>
                      <a:r>
                        <a:rPr lang="en-US" sz="1600" b="1" dirty="0">
                          <a:effectLst/>
                        </a:rPr>
                        <a:t>Performance Benefits</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00ED02"/>
                      </a:solidFill>
                      <a:prstDash val="solid"/>
                      <a:round/>
                      <a:headEnd type="none" w="med" len="med"/>
                      <a:tailEnd type="none" w="med" len="med"/>
                    </a:lnB>
                    <a:solidFill>
                      <a:srgbClr val="FFFFFF"/>
                    </a:solidFill>
                  </a:tcPr>
                </a:tc>
                <a:tc>
                  <a:txBody>
                    <a:bodyPr/>
                    <a:lstStyle/>
                    <a:p>
                      <a:pPr algn="l" fontAlgn="t"/>
                      <a:r>
                        <a:rPr lang="en-US" sz="1600" b="1" dirty="0">
                          <a:effectLst/>
                        </a:rPr>
                        <a:t>Security Benefits</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A0F202"/>
                      </a:solidFill>
                      <a:prstDash val="solid"/>
                      <a:round/>
                      <a:headEnd type="none" w="med" len="med"/>
                      <a:tailEnd type="none" w="med" len="med"/>
                    </a:lnB>
                    <a:solidFill>
                      <a:srgbClr val="FFFFFF"/>
                    </a:solidFill>
                  </a:tcPr>
                </a:tc>
                <a:tc>
                  <a:txBody>
                    <a:bodyPr/>
                    <a:lstStyle/>
                    <a:p>
                      <a:pPr algn="l" fontAlgn="t"/>
                      <a:r>
                        <a:rPr lang="en-US" sz="1600" b="1" dirty="0">
                          <a:effectLst/>
                        </a:rPr>
                        <a:t>Simplifies Query Logic</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20F402"/>
                      </a:solidFill>
                      <a:prstDash val="solid"/>
                      <a:round/>
                      <a:headEnd type="none" w="med" len="med"/>
                      <a:tailEnd type="none" w="med" len="med"/>
                    </a:lnB>
                    <a:solidFill>
                      <a:srgbClr val="FFFFFF"/>
                    </a:solidFill>
                  </a:tcPr>
                </a:tc>
                <a:tc>
                  <a:txBody>
                    <a:bodyPr/>
                    <a:lstStyle/>
                    <a:p>
                      <a:pPr algn="l" fontAlgn="t"/>
                      <a:r>
                        <a:rPr lang="en-US" sz="1600" b="1" dirty="0">
                          <a:effectLst/>
                        </a:rPr>
                        <a:t>Supports Clustering</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60EA02"/>
                      </a:solidFill>
                      <a:prstDash val="solid"/>
                      <a:round/>
                      <a:headEnd type="none" w="med" len="med"/>
                      <a:tailEnd type="none" w="med" len="med"/>
                    </a:lnB>
                    <a:solidFill>
                      <a:srgbClr val="FFFFFF"/>
                    </a:solidFill>
                  </a:tcPr>
                </a:tc>
                <a:tc>
                  <a:txBody>
                    <a:bodyPr/>
                    <a:lstStyle/>
                    <a:p>
                      <a:pPr algn="l" fontAlgn="t"/>
                      <a:r>
                        <a:rPr lang="en-US" sz="1600" b="1" dirty="0">
                          <a:effectLst/>
                        </a:rPr>
                        <a:t>Uses Storage</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20EE02"/>
                      </a:solidFill>
                      <a:prstDash val="solid"/>
                      <a:round/>
                      <a:headEnd type="none" w="med" len="med"/>
                      <a:tailEnd type="none" w="med" len="med"/>
                    </a:lnB>
                    <a:solidFill>
                      <a:srgbClr val="FFFFFF"/>
                    </a:solidFill>
                  </a:tcPr>
                </a:tc>
                <a:tc>
                  <a:txBody>
                    <a:bodyPr/>
                    <a:lstStyle/>
                    <a:p>
                      <a:pPr algn="l" fontAlgn="t"/>
                      <a:r>
                        <a:rPr lang="en-US" sz="1600" b="1" dirty="0">
                          <a:effectLst/>
                        </a:rPr>
                        <a:t>Uses Credits for Maintenance</a:t>
                      </a:r>
                    </a:p>
                  </a:txBody>
                  <a:tcPr marL="37739" marR="37739" marT="18869" marB="18869">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9525" cap="flat" cmpd="sng" algn="ctr">
                      <a:solidFill>
                        <a:srgbClr val="80E802"/>
                      </a:solidFill>
                      <a:prstDash val="solid"/>
                      <a:round/>
                      <a:headEnd type="none" w="med" len="med"/>
                      <a:tailEnd type="none" w="med" len="med"/>
                    </a:lnB>
                    <a:solidFill>
                      <a:srgbClr val="FFFFFF"/>
                    </a:solidFill>
                  </a:tcPr>
                </a:tc>
                <a:tc>
                  <a:txBody>
                    <a:bodyPr/>
                    <a:lstStyle/>
                    <a:p>
                      <a:pPr algn="l" fontAlgn="t"/>
                      <a:r>
                        <a:rPr lang="en-US" sz="1600" b="1" dirty="0">
                          <a:effectLst/>
                        </a:rPr>
                        <a:t>Notes</a:t>
                      </a:r>
                    </a:p>
                  </a:txBody>
                  <a:tcPr marL="37739" marR="37739" marT="18869" marB="18869">
                    <a:lnL w="12700" cap="flat" cmpd="sng" algn="ctr">
                      <a:solidFill>
                        <a:srgbClr val="E5E7EB"/>
                      </a:solidFill>
                      <a:prstDash val="solid"/>
                      <a:round/>
                      <a:headEnd type="none" w="med" len="med"/>
                      <a:tailEnd type="none" w="med" len="med"/>
                    </a:lnL>
                    <a:lnB w="9525" cap="flat" cmpd="sng" algn="ctr">
                      <a:solidFill>
                        <a:srgbClr val="40F202"/>
                      </a:solidFill>
                      <a:prstDash val="solid"/>
                      <a:round/>
                      <a:headEnd type="none" w="med" len="med"/>
                      <a:tailEnd type="none" w="med" len="med"/>
                    </a:lnB>
                  </a:tcPr>
                </a:tc>
                <a:extLst>
                  <a:ext uri="{0D108BD9-81ED-4DB2-BD59-A6C34878D82A}">
                    <a16:rowId xmlns:a16="http://schemas.microsoft.com/office/drawing/2014/main" val="2564215992"/>
                  </a:ext>
                </a:extLst>
              </a:tr>
              <a:tr h="246554">
                <a:tc>
                  <a:txBody>
                    <a:bodyPr/>
                    <a:lstStyle/>
                    <a:p>
                      <a:pPr fontAlgn="t"/>
                      <a:r>
                        <a:rPr lang="en-US" sz="1600" dirty="0">
                          <a:effectLst/>
                        </a:rPr>
                        <a:t>Regular table</a:t>
                      </a:r>
                    </a:p>
                  </a:txBody>
                  <a:tcPr marL="37739" marR="37739" marT="18869" marB="18869">
                    <a:lnL w="12700" cap="flat" cmpd="sng" algn="ctr">
                      <a:solidFill>
                        <a:srgbClr val="80EB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80EB02"/>
                      </a:solidFill>
                      <a:prstDash val="solid"/>
                      <a:round/>
                      <a:headEnd type="none" w="med" len="med"/>
                      <a:tailEnd type="none" w="med" len="med"/>
                    </a:lnT>
                    <a:lnB w="9525" cap="flat" cmpd="sng" algn="ctr">
                      <a:solidFill>
                        <a:srgbClr val="60EA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ED02"/>
                      </a:solidFill>
                      <a:prstDash val="solid"/>
                      <a:round/>
                      <a:headEnd type="none" w="med" len="med"/>
                      <a:tailEnd type="none" w="med" len="med"/>
                    </a:lnL>
                    <a:lnR w="12700" cap="flat" cmpd="sng" algn="ctr">
                      <a:solidFill>
                        <a:srgbClr val="A0F202"/>
                      </a:solidFill>
                      <a:prstDash val="solid"/>
                      <a:round/>
                      <a:headEnd type="none" w="med" len="med"/>
                      <a:tailEnd type="none" w="med" len="med"/>
                    </a:lnR>
                    <a:lnT w="9525" cap="flat" cmpd="sng" algn="ctr">
                      <a:solidFill>
                        <a:srgbClr val="00ED02"/>
                      </a:solidFill>
                      <a:prstDash val="solid"/>
                      <a:round/>
                      <a:headEnd type="none" w="med" len="med"/>
                      <a:tailEnd type="none" w="med" len="med"/>
                    </a:lnT>
                    <a:lnB w="9525" cap="flat" cmpd="sng" algn="ctr">
                      <a:solidFill>
                        <a:srgbClr val="00E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A0F202"/>
                      </a:solidFill>
                      <a:prstDash val="solid"/>
                      <a:round/>
                      <a:headEnd type="none" w="med" len="med"/>
                      <a:tailEnd type="none" w="med" len="med"/>
                    </a:lnL>
                    <a:lnR w="12700" cap="flat" cmpd="sng" algn="ctr">
                      <a:solidFill>
                        <a:srgbClr val="20F402"/>
                      </a:solidFill>
                      <a:prstDash val="solid"/>
                      <a:round/>
                      <a:headEnd type="none" w="med" len="med"/>
                      <a:tailEnd type="none" w="med" len="med"/>
                    </a:lnR>
                    <a:lnT w="9525" cap="flat" cmpd="sng" algn="ctr">
                      <a:solidFill>
                        <a:srgbClr val="A0F202"/>
                      </a:solidFill>
                      <a:prstDash val="solid"/>
                      <a:round/>
                      <a:headEnd type="none" w="med" len="med"/>
                      <a:tailEnd type="none" w="med" len="med"/>
                    </a:lnT>
                    <a:lnB w="9525" cap="flat" cmpd="sng" algn="ctr">
                      <a:solidFill>
                        <a:srgbClr val="40F8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20F402"/>
                      </a:solidFill>
                      <a:prstDash val="solid"/>
                      <a:round/>
                      <a:headEnd type="none" w="med" len="med"/>
                      <a:tailEnd type="none" w="med" len="med"/>
                    </a:lnL>
                    <a:lnR w="12700" cap="flat" cmpd="sng" algn="ctr">
                      <a:solidFill>
                        <a:srgbClr val="60EA02"/>
                      </a:solidFill>
                      <a:prstDash val="solid"/>
                      <a:round/>
                      <a:headEnd type="none" w="med" len="med"/>
                      <a:tailEnd type="none" w="med" len="med"/>
                    </a:lnR>
                    <a:lnT w="9525" cap="flat" cmpd="sng" algn="ctr">
                      <a:solidFill>
                        <a:srgbClr val="20F402"/>
                      </a:solidFill>
                      <a:prstDash val="solid"/>
                      <a:round/>
                      <a:headEnd type="none" w="med" len="med"/>
                      <a:tailEnd type="none" w="med" len="med"/>
                    </a:lnT>
                    <a:lnB w="9525" cap="flat" cmpd="sng" algn="ctr">
                      <a:solidFill>
                        <a:srgbClr val="40EC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60EA02"/>
                      </a:solidFill>
                      <a:prstDash val="solid"/>
                      <a:round/>
                      <a:headEnd type="none" w="med" len="med"/>
                      <a:tailEnd type="none" w="med" len="med"/>
                    </a:lnL>
                    <a:lnR w="12700" cap="flat" cmpd="sng" algn="ctr">
                      <a:solidFill>
                        <a:srgbClr val="20EE02"/>
                      </a:solidFill>
                      <a:prstDash val="solid"/>
                      <a:round/>
                      <a:headEnd type="none" w="med" len="med"/>
                      <a:tailEnd type="none" w="med" len="med"/>
                    </a:lnR>
                    <a:lnT w="9525" cap="flat" cmpd="sng" algn="ctr">
                      <a:solidFill>
                        <a:srgbClr val="60EA02"/>
                      </a:solidFill>
                      <a:prstDash val="solid"/>
                      <a:round/>
                      <a:headEnd type="none" w="med" len="med"/>
                      <a:tailEnd type="none" w="med" len="med"/>
                    </a:lnT>
                    <a:lnB w="9525" cap="flat" cmpd="sng" algn="ctr">
                      <a:solidFill>
                        <a:srgbClr val="40F5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20EE02"/>
                      </a:solidFill>
                      <a:prstDash val="solid"/>
                      <a:round/>
                      <a:headEnd type="none" w="med" len="med"/>
                      <a:tailEnd type="none" w="med" len="med"/>
                    </a:lnL>
                    <a:lnR w="12700" cap="flat" cmpd="sng" algn="ctr">
                      <a:solidFill>
                        <a:srgbClr val="80E802"/>
                      </a:solidFill>
                      <a:prstDash val="solid"/>
                      <a:round/>
                      <a:headEnd type="none" w="med" len="med"/>
                      <a:tailEnd type="none" w="med" len="med"/>
                    </a:lnR>
                    <a:lnT w="9525" cap="flat" cmpd="sng" algn="ctr">
                      <a:solidFill>
                        <a:srgbClr val="20EE02"/>
                      </a:solidFill>
                      <a:prstDash val="solid"/>
                      <a:round/>
                      <a:headEnd type="none" w="med" len="med"/>
                      <a:tailEnd type="none" w="med" len="med"/>
                    </a:lnT>
                    <a:lnB w="9525" cap="flat" cmpd="sng" algn="ctr">
                      <a:solidFill>
                        <a:srgbClr val="C0ED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80E802"/>
                      </a:solidFill>
                      <a:prstDash val="solid"/>
                      <a:round/>
                      <a:headEnd type="none" w="med" len="med"/>
                      <a:tailEnd type="none" w="med" len="med"/>
                    </a:lnL>
                    <a:lnR w="12700" cap="flat" cmpd="sng" algn="ctr">
                      <a:solidFill>
                        <a:srgbClr val="40F202"/>
                      </a:solidFill>
                      <a:prstDash val="solid"/>
                      <a:round/>
                      <a:headEnd type="none" w="med" len="med"/>
                      <a:tailEnd type="none" w="med" len="med"/>
                    </a:lnR>
                    <a:lnT w="9525" cap="flat" cmpd="sng" algn="ctr">
                      <a:solidFill>
                        <a:srgbClr val="80E802"/>
                      </a:solidFill>
                      <a:prstDash val="solid"/>
                      <a:round/>
                      <a:headEnd type="none" w="med" len="med"/>
                      <a:tailEnd type="none" w="med" len="med"/>
                    </a:lnT>
                    <a:lnB w="9525" cap="flat" cmpd="sng" algn="ctr">
                      <a:solidFill>
                        <a:srgbClr val="E0F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40F202"/>
                      </a:solidFill>
                      <a:prstDash val="solid"/>
                      <a:round/>
                      <a:headEnd type="none" w="med" len="med"/>
                      <a:tailEnd type="none" w="med" len="med"/>
                    </a:lnL>
                    <a:lnR w="12700" cap="flat" cmpd="sng" algn="ctr">
                      <a:solidFill>
                        <a:srgbClr val="40F202"/>
                      </a:solidFill>
                      <a:prstDash val="solid"/>
                      <a:round/>
                      <a:headEnd type="none" w="med" len="med"/>
                      <a:tailEnd type="none" w="med" len="med"/>
                    </a:lnR>
                    <a:lnT w="9525" cap="flat" cmpd="sng" algn="ctr">
                      <a:solidFill>
                        <a:srgbClr val="40F202"/>
                      </a:solidFill>
                      <a:prstDash val="solid"/>
                      <a:round/>
                      <a:headEnd type="none" w="med" len="med"/>
                      <a:tailEnd type="none" w="med" len="med"/>
                    </a:lnT>
                    <a:lnB w="9525" cap="flat" cmpd="sng" algn="ctr">
                      <a:solidFill>
                        <a:srgbClr val="E0E802"/>
                      </a:solidFill>
                      <a:prstDash val="solid"/>
                      <a:round/>
                      <a:headEnd type="none" w="med" len="med"/>
                      <a:tailEnd type="none" w="med" len="med"/>
                    </a:lnB>
                    <a:solidFill>
                      <a:srgbClr val="FFFFFF"/>
                    </a:solidFill>
                  </a:tcPr>
                </a:tc>
                <a:extLst>
                  <a:ext uri="{0D108BD9-81ED-4DB2-BD59-A6C34878D82A}">
                    <a16:rowId xmlns:a16="http://schemas.microsoft.com/office/drawing/2014/main" val="1033653957"/>
                  </a:ext>
                </a:extLst>
              </a:tr>
              <a:tr h="246554">
                <a:tc>
                  <a:txBody>
                    <a:bodyPr/>
                    <a:lstStyle/>
                    <a:p>
                      <a:pPr fontAlgn="t"/>
                      <a:r>
                        <a:rPr lang="en-US" sz="1600" dirty="0">
                          <a:effectLst/>
                        </a:rPr>
                        <a:t>Regular view</a:t>
                      </a:r>
                    </a:p>
                  </a:txBody>
                  <a:tcPr marL="37739" marR="37739" marT="18869" marB="18869">
                    <a:lnL w="12700" cap="flat" cmpd="sng" algn="ctr">
                      <a:solidFill>
                        <a:srgbClr val="60EA02"/>
                      </a:solidFill>
                      <a:prstDash val="solid"/>
                      <a:round/>
                      <a:headEnd type="none" w="med" len="med"/>
                      <a:tailEnd type="none" w="med" len="med"/>
                    </a:lnL>
                    <a:lnR w="12700" cap="flat" cmpd="sng" algn="ctr">
                      <a:solidFill>
                        <a:srgbClr val="00E402"/>
                      </a:solidFill>
                      <a:prstDash val="solid"/>
                      <a:round/>
                      <a:headEnd type="none" w="med" len="med"/>
                      <a:tailEnd type="none" w="med" len="med"/>
                    </a:lnR>
                    <a:lnT w="9525" cap="flat" cmpd="sng" algn="ctr">
                      <a:solidFill>
                        <a:srgbClr val="60EA02"/>
                      </a:solidFill>
                      <a:prstDash val="solid"/>
                      <a:round/>
                      <a:headEnd type="none" w="med" len="med"/>
                      <a:tailEnd type="none" w="med" len="med"/>
                    </a:lnT>
                    <a:lnB w="9525" cap="flat" cmpd="sng" algn="ctr">
                      <a:solidFill>
                        <a:srgbClr val="E0F1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E402"/>
                      </a:solidFill>
                      <a:prstDash val="solid"/>
                      <a:round/>
                      <a:headEnd type="none" w="med" len="med"/>
                      <a:tailEnd type="none" w="med" len="med"/>
                    </a:lnL>
                    <a:lnR w="12700" cap="flat" cmpd="sng" algn="ctr">
                      <a:solidFill>
                        <a:srgbClr val="40F802"/>
                      </a:solidFill>
                      <a:prstDash val="solid"/>
                      <a:round/>
                      <a:headEnd type="none" w="med" len="med"/>
                      <a:tailEnd type="none" w="med" len="med"/>
                    </a:lnR>
                    <a:lnT w="9525" cap="flat" cmpd="sng" algn="ctr">
                      <a:solidFill>
                        <a:srgbClr val="00E402"/>
                      </a:solidFill>
                      <a:prstDash val="solid"/>
                      <a:round/>
                      <a:headEnd type="none" w="med" len="med"/>
                      <a:tailEnd type="none" w="med" len="med"/>
                    </a:lnT>
                    <a:lnB w="9525" cap="flat" cmpd="sng" algn="ctr">
                      <a:solidFill>
                        <a:srgbClr val="80EB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40F802"/>
                      </a:solidFill>
                      <a:prstDash val="solid"/>
                      <a:round/>
                      <a:headEnd type="none" w="med" len="med"/>
                      <a:tailEnd type="none" w="med" len="med"/>
                    </a:lnL>
                    <a:lnR w="12700" cap="flat" cmpd="sng" algn="ctr">
                      <a:solidFill>
                        <a:srgbClr val="40EC02"/>
                      </a:solidFill>
                      <a:prstDash val="solid"/>
                      <a:round/>
                      <a:headEnd type="none" w="med" len="med"/>
                      <a:tailEnd type="none" w="med" len="med"/>
                    </a:lnR>
                    <a:lnT w="9525" cap="flat" cmpd="sng" algn="ctr">
                      <a:solidFill>
                        <a:srgbClr val="40F802"/>
                      </a:solidFill>
                      <a:prstDash val="solid"/>
                      <a:round/>
                      <a:headEnd type="none" w="med" len="med"/>
                      <a:tailEnd type="none" w="med" len="med"/>
                    </a:lnT>
                    <a:lnB w="9525" cap="flat" cmpd="sng" algn="ctr">
                      <a:solidFill>
                        <a:srgbClr val="60F6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40EC02"/>
                      </a:solidFill>
                      <a:prstDash val="solid"/>
                      <a:round/>
                      <a:headEnd type="none" w="med" len="med"/>
                      <a:tailEnd type="none" w="med" len="med"/>
                    </a:lnL>
                    <a:lnR w="12700" cap="flat" cmpd="sng" algn="ctr">
                      <a:solidFill>
                        <a:srgbClr val="40F502"/>
                      </a:solidFill>
                      <a:prstDash val="solid"/>
                      <a:round/>
                      <a:headEnd type="none" w="med" len="med"/>
                      <a:tailEnd type="none" w="med" len="med"/>
                    </a:lnR>
                    <a:lnT w="9525" cap="flat" cmpd="sng" algn="ctr">
                      <a:solidFill>
                        <a:srgbClr val="40EC02"/>
                      </a:solidFill>
                      <a:prstDash val="solid"/>
                      <a:round/>
                      <a:headEnd type="none" w="med" len="med"/>
                      <a:tailEnd type="none" w="med" len="med"/>
                    </a:lnT>
                    <a:lnB w="9525" cap="flat" cmpd="sng" algn="ctr">
                      <a:solidFill>
                        <a:srgbClr val="C0E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40F502"/>
                      </a:solidFill>
                      <a:prstDash val="solid"/>
                      <a:round/>
                      <a:headEnd type="none" w="med" len="med"/>
                      <a:tailEnd type="none" w="med" len="med"/>
                    </a:lnL>
                    <a:lnR w="12700" cap="flat" cmpd="sng" algn="ctr">
                      <a:solidFill>
                        <a:srgbClr val="C0ED02"/>
                      </a:solidFill>
                      <a:prstDash val="solid"/>
                      <a:round/>
                      <a:headEnd type="none" w="med" len="med"/>
                      <a:tailEnd type="none" w="med" len="med"/>
                    </a:lnR>
                    <a:lnT w="9525" cap="flat" cmpd="sng" algn="ctr">
                      <a:solidFill>
                        <a:srgbClr val="40F502"/>
                      </a:solidFill>
                      <a:prstDash val="solid"/>
                      <a:round/>
                      <a:headEnd type="none" w="med" len="med"/>
                      <a:tailEnd type="none" w="med" len="med"/>
                    </a:lnT>
                    <a:lnB w="9525" cap="flat" cmpd="sng" algn="ctr">
                      <a:solidFill>
                        <a:srgbClr val="00E4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C0ED02"/>
                      </a:solidFill>
                      <a:prstDash val="solid"/>
                      <a:round/>
                      <a:headEnd type="none" w="med" len="med"/>
                      <a:tailEnd type="none" w="med" len="med"/>
                    </a:lnL>
                    <a:lnR w="12700" cap="flat" cmpd="sng" algn="ctr">
                      <a:solidFill>
                        <a:srgbClr val="E0F402"/>
                      </a:solidFill>
                      <a:prstDash val="solid"/>
                      <a:round/>
                      <a:headEnd type="none" w="med" len="med"/>
                      <a:tailEnd type="none" w="med" len="med"/>
                    </a:lnR>
                    <a:lnT w="9525" cap="flat" cmpd="sng" algn="ctr">
                      <a:solidFill>
                        <a:srgbClr val="C0ED02"/>
                      </a:solidFill>
                      <a:prstDash val="solid"/>
                      <a:round/>
                      <a:headEnd type="none" w="med" len="med"/>
                      <a:tailEnd type="none" w="med" len="med"/>
                    </a:lnT>
                    <a:lnB w="9525" cap="flat" cmpd="sng" algn="ctr">
                      <a:solidFill>
                        <a:srgbClr val="60ED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E0F402"/>
                      </a:solidFill>
                      <a:prstDash val="solid"/>
                      <a:round/>
                      <a:headEnd type="none" w="med" len="med"/>
                      <a:tailEnd type="none" w="med" len="med"/>
                    </a:lnL>
                    <a:lnR w="12700" cap="flat" cmpd="sng" algn="ctr">
                      <a:solidFill>
                        <a:srgbClr val="E0E802"/>
                      </a:solidFill>
                      <a:prstDash val="solid"/>
                      <a:round/>
                      <a:headEnd type="none" w="med" len="med"/>
                      <a:tailEnd type="none" w="med" len="med"/>
                    </a:lnR>
                    <a:lnT w="9525" cap="flat" cmpd="sng" algn="ctr">
                      <a:solidFill>
                        <a:srgbClr val="E0F402"/>
                      </a:solidFill>
                      <a:prstDash val="solid"/>
                      <a:round/>
                      <a:headEnd type="none" w="med" len="med"/>
                      <a:tailEnd type="none" w="med" len="med"/>
                    </a:lnT>
                    <a:lnB w="9525" cap="flat" cmpd="sng" algn="ctr">
                      <a:solidFill>
                        <a:srgbClr val="00F0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E0E802"/>
                      </a:solidFill>
                      <a:prstDash val="solid"/>
                      <a:round/>
                      <a:headEnd type="none" w="med" len="med"/>
                      <a:tailEnd type="none" w="med" len="med"/>
                    </a:lnL>
                    <a:lnR w="12700" cap="flat" cmpd="sng" algn="ctr">
                      <a:solidFill>
                        <a:srgbClr val="E0E802"/>
                      </a:solidFill>
                      <a:prstDash val="solid"/>
                      <a:round/>
                      <a:headEnd type="none" w="med" len="med"/>
                      <a:tailEnd type="none" w="med" len="med"/>
                    </a:lnR>
                    <a:lnT w="9525" cap="flat" cmpd="sng" algn="ctr">
                      <a:solidFill>
                        <a:srgbClr val="E0E802"/>
                      </a:solidFill>
                      <a:prstDash val="solid"/>
                      <a:round/>
                      <a:headEnd type="none" w="med" len="med"/>
                      <a:tailEnd type="none" w="med" len="med"/>
                    </a:lnT>
                    <a:lnB w="9525" cap="flat" cmpd="sng" algn="ctr">
                      <a:solidFill>
                        <a:srgbClr val="60F302"/>
                      </a:solidFill>
                      <a:prstDash val="solid"/>
                      <a:round/>
                      <a:headEnd type="none" w="med" len="med"/>
                      <a:tailEnd type="none" w="med" len="med"/>
                    </a:lnB>
                    <a:solidFill>
                      <a:srgbClr val="FFFFFF"/>
                    </a:solidFill>
                  </a:tcPr>
                </a:tc>
                <a:extLst>
                  <a:ext uri="{0D108BD9-81ED-4DB2-BD59-A6C34878D82A}">
                    <a16:rowId xmlns:a16="http://schemas.microsoft.com/office/drawing/2014/main" val="990144891"/>
                  </a:ext>
                </a:extLst>
              </a:tr>
              <a:tr h="887085">
                <a:tc>
                  <a:txBody>
                    <a:bodyPr/>
                    <a:lstStyle/>
                    <a:p>
                      <a:pPr fontAlgn="t"/>
                      <a:r>
                        <a:rPr lang="en-US" sz="1600" dirty="0">
                          <a:effectLst/>
                        </a:rPr>
                        <a:t>Cached query result</a:t>
                      </a:r>
                    </a:p>
                  </a:txBody>
                  <a:tcPr marL="37739" marR="37739" marT="18869" marB="18869">
                    <a:lnL w="12700" cap="flat" cmpd="sng" algn="ctr">
                      <a:solidFill>
                        <a:srgbClr val="E0F102"/>
                      </a:solidFill>
                      <a:prstDash val="solid"/>
                      <a:round/>
                      <a:headEnd type="none" w="med" len="med"/>
                      <a:tailEnd type="none" w="med" len="med"/>
                    </a:lnL>
                    <a:lnR w="12700" cap="flat" cmpd="sng" algn="ctr">
                      <a:solidFill>
                        <a:srgbClr val="80EB02"/>
                      </a:solidFill>
                      <a:prstDash val="solid"/>
                      <a:round/>
                      <a:headEnd type="none" w="med" len="med"/>
                      <a:tailEnd type="none" w="med" len="med"/>
                    </a:lnR>
                    <a:lnT w="9525" cap="flat" cmpd="sng" algn="ctr">
                      <a:solidFill>
                        <a:srgbClr val="E0F102"/>
                      </a:solidFill>
                      <a:prstDash val="solid"/>
                      <a:round/>
                      <a:headEnd type="none" w="med" len="med"/>
                      <a:tailEnd type="none" w="med" len="med"/>
                    </a:lnT>
                    <a:lnB w="9525" cap="flat" cmpd="sng" algn="ctr">
                      <a:solidFill>
                        <a:srgbClr val="80EB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80EB02"/>
                      </a:solidFill>
                      <a:prstDash val="solid"/>
                      <a:round/>
                      <a:headEnd type="none" w="med" len="med"/>
                      <a:tailEnd type="none" w="med" len="med"/>
                    </a:lnL>
                    <a:lnR w="12700" cap="flat" cmpd="sng" algn="ctr">
                      <a:solidFill>
                        <a:srgbClr val="60F602"/>
                      </a:solidFill>
                      <a:prstDash val="solid"/>
                      <a:round/>
                      <a:headEnd type="none" w="med" len="med"/>
                      <a:tailEnd type="none" w="med" len="med"/>
                    </a:lnR>
                    <a:lnT w="9525" cap="flat" cmpd="sng" algn="ctr">
                      <a:solidFill>
                        <a:srgbClr val="80EB02"/>
                      </a:solidFill>
                      <a:prstDash val="solid"/>
                      <a:round/>
                      <a:headEnd type="none" w="med" len="med"/>
                      <a:tailEnd type="none" w="med" len="med"/>
                    </a:lnT>
                    <a:lnB w="9525" cap="flat" cmpd="sng" algn="ctr">
                      <a:solidFill>
                        <a:srgbClr val="20F4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602"/>
                      </a:solidFill>
                      <a:prstDash val="solid"/>
                      <a:round/>
                      <a:headEnd type="none" w="med" len="med"/>
                      <a:tailEnd type="none" w="med" len="med"/>
                    </a:lnL>
                    <a:lnR w="12700" cap="flat" cmpd="sng" algn="ctr">
                      <a:solidFill>
                        <a:srgbClr val="C0E402"/>
                      </a:solidFill>
                      <a:prstDash val="solid"/>
                      <a:round/>
                      <a:headEnd type="none" w="med" len="med"/>
                      <a:tailEnd type="none" w="med" len="med"/>
                    </a:lnR>
                    <a:lnT w="9525" cap="flat" cmpd="sng" algn="ctr">
                      <a:solidFill>
                        <a:srgbClr val="60F602"/>
                      </a:solidFill>
                      <a:prstDash val="solid"/>
                      <a:round/>
                      <a:headEnd type="none" w="med" len="med"/>
                      <a:tailEnd type="none" w="med" len="med"/>
                    </a:lnT>
                    <a:lnB w="9525" cap="flat" cmpd="sng" algn="ctr">
                      <a:solidFill>
                        <a:srgbClr val="00F0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C0E402"/>
                      </a:solidFill>
                      <a:prstDash val="solid"/>
                      <a:round/>
                      <a:headEnd type="none" w="med" len="med"/>
                      <a:tailEnd type="none" w="med" len="med"/>
                    </a:lnL>
                    <a:lnR w="12700" cap="flat" cmpd="sng" algn="ctr">
                      <a:solidFill>
                        <a:srgbClr val="00E402"/>
                      </a:solidFill>
                      <a:prstDash val="solid"/>
                      <a:round/>
                      <a:headEnd type="none" w="med" len="med"/>
                      <a:tailEnd type="none" w="med" len="med"/>
                    </a:lnR>
                    <a:lnT w="9525" cap="flat" cmpd="sng" algn="ctr">
                      <a:solidFill>
                        <a:srgbClr val="C0E402"/>
                      </a:solidFill>
                      <a:prstDash val="solid"/>
                      <a:round/>
                      <a:headEnd type="none" w="med" len="med"/>
                      <a:tailEnd type="none" w="med" len="med"/>
                    </a:lnT>
                    <a:lnB w="9525" cap="flat" cmpd="sng" algn="ctr">
                      <a:solidFill>
                        <a:srgbClr val="60F6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E402"/>
                      </a:solidFill>
                      <a:prstDash val="solid"/>
                      <a:round/>
                      <a:headEnd type="none" w="med" len="med"/>
                      <a:tailEnd type="none" w="med" len="med"/>
                    </a:lnL>
                    <a:lnR w="12700" cap="flat" cmpd="sng" algn="ctr">
                      <a:solidFill>
                        <a:srgbClr val="60ED02"/>
                      </a:solidFill>
                      <a:prstDash val="solid"/>
                      <a:round/>
                      <a:headEnd type="none" w="med" len="med"/>
                      <a:tailEnd type="none" w="med" len="med"/>
                    </a:lnR>
                    <a:lnT w="9525" cap="flat" cmpd="sng" algn="ctr">
                      <a:solidFill>
                        <a:srgbClr val="00E402"/>
                      </a:solidFill>
                      <a:prstDash val="solid"/>
                      <a:round/>
                      <a:headEnd type="none" w="med" len="med"/>
                      <a:tailEnd type="none" w="med" len="med"/>
                    </a:lnT>
                    <a:lnB w="9525" cap="flat" cmpd="sng" algn="ctr">
                      <a:solidFill>
                        <a:srgbClr val="00EA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60ED02"/>
                      </a:solidFill>
                      <a:prstDash val="solid"/>
                      <a:round/>
                      <a:headEnd type="none" w="med" len="med"/>
                      <a:tailEnd type="none" w="med" len="med"/>
                    </a:lnL>
                    <a:lnR w="12700" cap="flat" cmpd="sng" algn="ctr">
                      <a:solidFill>
                        <a:srgbClr val="00F002"/>
                      </a:solidFill>
                      <a:prstDash val="solid"/>
                      <a:round/>
                      <a:headEnd type="none" w="med" len="med"/>
                      <a:tailEnd type="none" w="med" len="med"/>
                    </a:lnR>
                    <a:lnT w="9525" cap="flat" cmpd="sng" algn="ctr">
                      <a:solidFill>
                        <a:srgbClr val="60ED02"/>
                      </a:solidFill>
                      <a:prstDash val="solid"/>
                      <a:round/>
                      <a:headEnd type="none" w="med" len="med"/>
                      <a:tailEnd type="none" w="med" len="med"/>
                    </a:lnT>
                    <a:lnB w="9525" cap="flat" cmpd="sng" algn="ctr">
                      <a:solidFill>
                        <a:srgbClr val="A0F502"/>
                      </a:solidFill>
                      <a:prstDash val="solid"/>
                      <a:round/>
                      <a:headEnd type="none" w="med" len="med"/>
                      <a:tailEnd type="none" w="med" len="med"/>
                    </a:lnB>
                    <a:solidFill>
                      <a:srgbClr val="FFFFFF"/>
                    </a:solidFill>
                  </a:tcPr>
                </a:tc>
                <a:tc>
                  <a:txBody>
                    <a:bodyPr/>
                    <a:lstStyle/>
                    <a:p>
                      <a:pPr fontAlgn="t"/>
                      <a:endParaRPr lang="en-US" sz="1600">
                        <a:effectLst/>
                      </a:endParaRPr>
                    </a:p>
                  </a:txBody>
                  <a:tcPr marL="37739" marR="37739" marT="18869" marB="18869">
                    <a:lnL w="12700" cap="flat" cmpd="sng" algn="ctr">
                      <a:solidFill>
                        <a:srgbClr val="00F002"/>
                      </a:solidFill>
                      <a:prstDash val="solid"/>
                      <a:round/>
                      <a:headEnd type="none" w="med" len="med"/>
                      <a:tailEnd type="none" w="med" len="med"/>
                    </a:lnL>
                    <a:lnR w="12700" cap="flat" cmpd="sng" algn="ctr">
                      <a:solidFill>
                        <a:srgbClr val="60F302"/>
                      </a:solidFill>
                      <a:prstDash val="solid"/>
                      <a:round/>
                      <a:headEnd type="none" w="med" len="med"/>
                      <a:tailEnd type="none" w="med" len="med"/>
                    </a:lnR>
                    <a:lnT w="9525" cap="flat" cmpd="sng" algn="ctr">
                      <a:solidFill>
                        <a:srgbClr val="00F002"/>
                      </a:solidFill>
                      <a:prstDash val="solid"/>
                      <a:round/>
                      <a:headEnd type="none" w="med" len="med"/>
                      <a:tailEnd type="none" w="med" len="med"/>
                    </a:lnT>
                    <a:lnB w="9525" cap="flat" cmpd="sng" algn="ctr">
                      <a:solidFill>
                        <a:srgbClr val="C0F002"/>
                      </a:solidFill>
                      <a:prstDash val="solid"/>
                      <a:round/>
                      <a:headEnd type="none" w="med" len="med"/>
                      <a:tailEnd type="none" w="med" len="med"/>
                    </a:lnB>
                    <a:solidFill>
                      <a:srgbClr val="FFFFFF"/>
                    </a:solidFill>
                  </a:tcPr>
                </a:tc>
                <a:tc>
                  <a:txBody>
                    <a:bodyPr/>
                    <a:lstStyle/>
                    <a:p>
                      <a:pPr fontAlgn="t"/>
                      <a:r>
                        <a:rPr lang="en-US" sz="1600">
                          <a:effectLst/>
                        </a:rPr>
                        <a:t>Used only if data has not changed and if query only uses deterministic functions (e.g. not CURRENT_DATE).</a:t>
                      </a:r>
                    </a:p>
                  </a:txBody>
                  <a:tcPr marL="37739" marR="37739" marT="18869" marB="18869">
                    <a:lnL w="12700" cap="flat" cmpd="sng" algn="ctr">
                      <a:solidFill>
                        <a:srgbClr val="60F302"/>
                      </a:solidFill>
                      <a:prstDash val="solid"/>
                      <a:round/>
                      <a:headEnd type="none" w="med" len="med"/>
                      <a:tailEnd type="none" w="med" len="med"/>
                    </a:lnL>
                    <a:lnR w="12700" cap="flat" cmpd="sng" algn="ctr">
                      <a:solidFill>
                        <a:srgbClr val="60F302"/>
                      </a:solidFill>
                      <a:prstDash val="solid"/>
                      <a:round/>
                      <a:headEnd type="none" w="med" len="med"/>
                      <a:tailEnd type="none" w="med" len="med"/>
                    </a:lnR>
                    <a:lnT w="9525" cap="flat" cmpd="sng" algn="ctr">
                      <a:solidFill>
                        <a:srgbClr val="60F302"/>
                      </a:solidFill>
                      <a:prstDash val="solid"/>
                      <a:round/>
                      <a:headEnd type="none" w="med" len="med"/>
                      <a:tailEnd type="none" w="med" len="med"/>
                    </a:lnT>
                    <a:lnB w="9525" cap="flat" cmpd="sng" algn="ctr">
                      <a:solidFill>
                        <a:srgbClr val="00ED02"/>
                      </a:solidFill>
                      <a:prstDash val="solid"/>
                      <a:round/>
                      <a:headEnd type="none" w="med" len="med"/>
                      <a:tailEnd type="none" w="med" len="med"/>
                    </a:lnB>
                    <a:solidFill>
                      <a:srgbClr val="FFFFFF"/>
                    </a:solidFill>
                  </a:tcPr>
                </a:tc>
                <a:extLst>
                  <a:ext uri="{0D108BD9-81ED-4DB2-BD59-A6C34878D82A}">
                    <a16:rowId xmlns:a16="http://schemas.microsoft.com/office/drawing/2014/main" val="1718623020"/>
                  </a:ext>
                </a:extLst>
              </a:tr>
              <a:tr h="673575">
                <a:tc>
                  <a:txBody>
                    <a:bodyPr/>
                    <a:lstStyle/>
                    <a:p>
                      <a:pPr fontAlgn="t"/>
                      <a:r>
                        <a:rPr lang="en-US" sz="1600" dirty="0">
                          <a:effectLst/>
                        </a:rPr>
                        <a:t>Materialized view</a:t>
                      </a:r>
                    </a:p>
                  </a:txBody>
                  <a:tcPr marL="37739" marR="37739" marT="18869" marB="18869">
                    <a:lnL w="12700" cap="flat" cmpd="sng" algn="ctr">
                      <a:solidFill>
                        <a:srgbClr val="80EB02"/>
                      </a:solidFill>
                      <a:prstDash val="solid"/>
                      <a:round/>
                      <a:headEnd type="none" w="med" len="med"/>
                      <a:tailEnd type="none" w="med" len="med"/>
                    </a:lnL>
                    <a:lnR w="12700" cap="flat" cmpd="sng" algn="ctr">
                      <a:solidFill>
                        <a:srgbClr val="20F402"/>
                      </a:solidFill>
                      <a:prstDash val="solid"/>
                      <a:round/>
                      <a:headEnd type="none" w="med" len="med"/>
                      <a:tailEnd type="none" w="med" len="med"/>
                    </a:lnR>
                    <a:lnT w="9525" cap="flat" cmpd="sng" algn="ctr">
                      <a:solidFill>
                        <a:srgbClr val="80EB02"/>
                      </a:solidFill>
                      <a:prstDash val="solid"/>
                      <a:round/>
                      <a:headEnd type="none" w="med" len="med"/>
                      <a:tailEnd type="none" w="med" len="med"/>
                    </a:lnT>
                    <a:lnB w="9525" cap="flat" cmpd="sng" algn="ctr">
                      <a:solidFill>
                        <a:srgbClr val="80F1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20F402"/>
                      </a:solidFill>
                      <a:prstDash val="solid"/>
                      <a:round/>
                      <a:headEnd type="none" w="med" len="med"/>
                      <a:tailEnd type="none" w="med" len="med"/>
                    </a:lnL>
                    <a:lnR w="12700" cap="flat" cmpd="sng" algn="ctr">
                      <a:solidFill>
                        <a:srgbClr val="00F002"/>
                      </a:solidFill>
                      <a:prstDash val="solid"/>
                      <a:round/>
                      <a:headEnd type="none" w="med" len="med"/>
                      <a:tailEnd type="none" w="med" len="med"/>
                    </a:lnR>
                    <a:lnT w="9525" cap="flat" cmpd="sng" algn="ctr">
                      <a:solidFill>
                        <a:srgbClr val="20F402"/>
                      </a:solidFill>
                      <a:prstDash val="solid"/>
                      <a:round/>
                      <a:headEnd type="none" w="med" len="med"/>
                      <a:tailEnd type="none" w="med" len="med"/>
                    </a:lnT>
                    <a:lnB w="9525" cap="flat" cmpd="sng" algn="ctr">
                      <a:solidFill>
                        <a:srgbClr val="40F2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00F002"/>
                      </a:solidFill>
                      <a:prstDash val="solid"/>
                      <a:round/>
                      <a:headEnd type="none" w="med" len="med"/>
                      <a:tailEnd type="none" w="med" len="med"/>
                    </a:lnL>
                    <a:lnR w="12700" cap="flat" cmpd="sng" algn="ctr">
                      <a:solidFill>
                        <a:srgbClr val="60F602"/>
                      </a:solidFill>
                      <a:prstDash val="solid"/>
                      <a:round/>
                      <a:headEnd type="none" w="med" len="med"/>
                      <a:tailEnd type="none" w="med" len="med"/>
                    </a:lnR>
                    <a:lnT w="9525" cap="flat" cmpd="sng" algn="ctr">
                      <a:solidFill>
                        <a:srgbClr val="00F002"/>
                      </a:solidFill>
                      <a:prstDash val="solid"/>
                      <a:round/>
                      <a:headEnd type="none" w="med" len="med"/>
                      <a:tailEnd type="none" w="med" len="med"/>
                    </a:lnT>
                    <a:lnB w="9525" cap="flat" cmpd="sng" algn="ctr">
                      <a:solidFill>
                        <a:srgbClr val="60F9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60F602"/>
                      </a:solidFill>
                      <a:prstDash val="solid"/>
                      <a:round/>
                      <a:headEnd type="none" w="med" len="med"/>
                      <a:tailEnd type="none" w="med" len="med"/>
                    </a:lnL>
                    <a:lnR w="12700" cap="flat" cmpd="sng" algn="ctr">
                      <a:solidFill>
                        <a:srgbClr val="00EA02"/>
                      </a:solidFill>
                      <a:prstDash val="solid"/>
                      <a:round/>
                      <a:headEnd type="none" w="med" len="med"/>
                      <a:tailEnd type="none" w="med" len="med"/>
                    </a:lnR>
                    <a:lnT w="9525" cap="flat" cmpd="sng" algn="ctr">
                      <a:solidFill>
                        <a:srgbClr val="60F602"/>
                      </a:solidFill>
                      <a:prstDash val="solid"/>
                      <a:round/>
                      <a:headEnd type="none" w="med" len="med"/>
                      <a:tailEnd type="none" w="med" len="med"/>
                    </a:lnT>
                    <a:lnB w="9525" cap="flat" cmpd="sng" algn="ctr">
                      <a:solidFill>
                        <a:srgbClr val="60F3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00EA02"/>
                      </a:solidFill>
                      <a:prstDash val="solid"/>
                      <a:round/>
                      <a:headEnd type="none" w="med" len="med"/>
                      <a:tailEnd type="none" w="med" len="med"/>
                    </a:lnL>
                    <a:lnR w="12700" cap="flat" cmpd="sng" algn="ctr">
                      <a:solidFill>
                        <a:srgbClr val="A0F502"/>
                      </a:solidFill>
                      <a:prstDash val="solid"/>
                      <a:round/>
                      <a:headEnd type="none" w="med" len="med"/>
                      <a:tailEnd type="none" w="med" len="med"/>
                    </a:lnR>
                    <a:lnT w="9525" cap="flat" cmpd="sng" algn="ctr">
                      <a:solidFill>
                        <a:srgbClr val="00EA02"/>
                      </a:solidFill>
                      <a:prstDash val="solid"/>
                      <a:round/>
                      <a:headEnd type="none" w="med" len="med"/>
                      <a:tailEnd type="none" w="med" len="med"/>
                    </a:lnT>
                    <a:lnB w="9525" cap="flat" cmpd="sng" algn="ctr">
                      <a:solidFill>
                        <a:srgbClr val="60F9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A0F502"/>
                      </a:solidFill>
                      <a:prstDash val="solid"/>
                      <a:round/>
                      <a:headEnd type="none" w="med" len="med"/>
                      <a:tailEnd type="none" w="med" len="med"/>
                    </a:lnL>
                    <a:lnR w="12700" cap="flat" cmpd="sng" algn="ctr">
                      <a:solidFill>
                        <a:srgbClr val="C0F002"/>
                      </a:solidFill>
                      <a:prstDash val="solid"/>
                      <a:round/>
                      <a:headEnd type="none" w="med" len="med"/>
                      <a:tailEnd type="none" w="med" len="med"/>
                    </a:lnR>
                    <a:lnT w="9525" cap="flat" cmpd="sng" algn="ctr">
                      <a:solidFill>
                        <a:srgbClr val="A0F502"/>
                      </a:solidFill>
                      <a:prstDash val="solid"/>
                      <a:round/>
                      <a:headEnd type="none" w="med" len="med"/>
                      <a:tailEnd type="none" w="med" len="med"/>
                    </a:lnT>
                    <a:lnB w="9525" cap="flat" cmpd="sng" algn="ctr">
                      <a:solidFill>
                        <a:srgbClr val="40E602"/>
                      </a:solidFill>
                      <a:prstDash val="solid"/>
                      <a:round/>
                      <a:headEnd type="none" w="med" len="med"/>
                      <a:tailEnd type="none" w="med" len="med"/>
                    </a:lnB>
                    <a:solidFill>
                      <a:srgbClr val="FFFFFF"/>
                    </a:solidFill>
                  </a:tcPr>
                </a:tc>
                <a:tc>
                  <a:txBody>
                    <a:bodyPr/>
                    <a:lstStyle/>
                    <a:p>
                      <a:pPr fontAlgn="t"/>
                      <a:r>
                        <a:rPr lang="en-US" sz="1600">
                          <a:effectLst/>
                        </a:rPr>
                        <a:t>✔</a:t>
                      </a:r>
                    </a:p>
                  </a:txBody>
                  <a:tcPr marL="37739" marR="37739" marT="18869" marB="18869">
                    <a:lnL w="12700" cap="flat" cmpd="sng" algn="ctr">
                      <a:solidFill>
                        <a:srgbClr val="C0F0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C0F002"/>
                      </a:solidFill>
                      <a:prstDash val="solid"/>
                      <a:round/>
                      <a:headEnd type="none" w="med" len="med"/>
                      <a:tailEnd type="none" w="med" len="med"/>
                    </a:lnT>
                    <a:lnB w="9525" cap="flat" cmpd="sng" algn="ctr">
                      <a:solidFill>
                        <a:srgbClr val="00ED02"/>
                      </a:solidFill>
                      <a:prstDash val="solid"/>
                      <a:round/>
                      <a:headEnd type="none" w="med" len="med"/>
                      <a:tailEnd type="none" w="med" len="med"/>
                    </a:lnB>
                    <a:solidFill>
                      <a:srgbClr val="FFFFFF"/>
                    </a:solidFill>
                  </a:tcPr>
                </a:tc>
                <a:tc>
                  <a:txBody>
                    <a:bodyPr/>
                    <a:lstStyle/>
                    <a:p>
                      <a:pPr fontAlgn="t"/>
                      <a:r>
                        <a:rPr lang="en-US" sz="1600">
                          <a:effectLst/>
                        </a:rPr>
                        <a:t>Storage and maintenance requirements typically result in </a:t>
                      </a:r>
                      <a:r>
                        <a:rPr lang="en-US" sz="1600">
                          <a:effectLst/>
                          <a:hlinkClick r:id="rId2"/>
                        </a:rPr>
                        <a:t>increased costs</a:t>
                      </a:r>
                      <a:r>
                        <a:rPr lang="en-US" sz="1600">
                          <a:effectLst/>
                        </a:rPr>
                        <a:t>.</a:t>
                      </a:r>
                    </a:p>
                  </a:txBody>
                  <a:tcPr marL="37739" marR="37739" marT="18869" marB="18869">
                    <a:lnL w="12700" cap="flat" cmpd="sng" algn="ctr">
                      <a:solidFill>
                        <a:srgbClr val="00ED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00ED02"/>
                      </a:solidFill>
                      <a:prstDash val="solid"/>
                      <a:round/>
                      <a:headEnd type="none" w="med" len="med"/>
                      <a:tailEnd type="none" w="med" len="med"/>
                    </a:lnT>
                    <a:lnB w="9525" cap="flat" cmpd="sng" algn="ctr">
                      <a:solidFill>
                        <a:srgbClr val="40F502"/>
                      </a:solidFill>
                      <a:prstDash val="solid"/>
                      <a:round/>
                      <a:headEnd type="none" w="med" len="med"/>
                      <a:tailEnd type="none" w="med" len="med"/>
                    </a:lnB>
                    <a:solidFill>
                      <a:srgbClr val="FFFFFF"/>
                    </a:solidFill>
                  </a:tcPr>
                </a:tc>
                <a:extLst>
                  <a:ext uri="{0D108BD9-81ED-4DB2-BD59-A6C34878D82A}">
                    <a16:rowId xmlns:a16="http://schemas.microsoft.com/office/drawing/2014/main" val="3896033158"/>
                  </a:ext>
                </a:extLst>
              </a:tr>
              <a:tr h="887085">
                <a:tc>
                  <a:txBody>
                    <a:bodyPr/>
                    <a:lstStyle/>
                    <a:p>
                      <a:pPr fontAlgn="t"/>
                      <a:r>
                        <a:rPr lang="en-US" sz="1600" dirty="0">
                          <a:effectLst/>
                        </a:rPr>
                        <a:t>External table</a:t>
                      </a:r>
                    </a:p>
                  </a:txBody>
                  <a:tcPr marL="37739" marR="37739" marT="18869" marB="18869">
                    <a:lnL w="12700" cap="flat" cmpd="sng" algn="ctr">
                      <a:solidFill>
                        <a:srgbClr val="80F102"/>
                      </a:solidFill>
                      <a:prstDash val="solid"/>
                      <a:round/>
                      <a:headEnd type="none" w="med" len="med"/>
                      <a:tailEnd type="none" w="med" len="med"/>
                    </a:lnL>
                    <a:lnR w="12700" cap="flat" cmpd="sng" algn="ctr">
                      <a:solidFill>
                        <a:srgbClr val="40F202"/>
                      </a:solidFill>
                      <a:prstDash val="solid"/>
                      <a:round/>
                      <a:headEnd type="none" w="med" len="med"/>
                      <a:tailEnd type="none" w="med" len="med"/>
                    </a:lnR>
                    <a:lnT w="9525" cap="flat" cmpd="sng" algn="ctr">
                      <a:solidFill>
                        <a:srgbClr val="80F102"/>
                      </a:solidFill>
                      <a:prstDash val="solid"/>
                      <a:round/>
                      <a:headEnd type="none" w="med" len="med"/>
                      <a:tailEnd type="none" w="med" len="med"/>
                    </a:lnT>
                    <a:lnB w="12700" cap="flat" cmpd="sng" algn="ctr">
                      <a:solidFill>
                        <a:srgbClr val="80F1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40F202"/>
                      </a:solidFill>
                      <a:prstDash val="solid"/>
                      <a:round/>
                      <a:headEnd type="none" w="med" len="med"/>
                      <a:tailEnd type="none" w="med" len="med"/>
                    </a:lnL>
                    <a:lnR w="12700" cap="flat" cmpd="sng" algn="ctr">
                      <a:solidFill>
                        <a:srgbClr val="60F902"/>
                      </a:solidFill>
                      <a:prstDash val="solid"/>
                      <a:round/>
                      <a:headEnd type="none" w="med" len="med"/>
                      <a:tailEnd type="none" w="med" len="med"/>
                    </a:lnR>
                    <a:lnT w="9525" cap="flat" cmpd="sng" algn="ctr">
                      <a:solidFill>
                        <a:srgbClr val="40F202"/>
                      </a:solidFill>
                      <a:prstDash val="solid"/>
                      <a:round/>
                      <a:headEnd type="none" w="med" len="med"/>
                      <a:tailEnd type="none" w="med" len="med"/>
                    </a:lnT>
                    <a:lnB w="12700" cap="flat" cmpd="sng" algn="ctr">
                      <a:solidFill>
                        <a:srgbClr val="40F2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902"/>
                      </a:solidFill>
                      <a:prstDash val="solid"/>
                      <a:round/>
                      <a:headEnd type="none" w="med" len="med"/>
                      <a:tailEnd type="none" w="med" len="med"/>
                    </a:lnL>
                    <a:lnR w="12700" cap="flat" cmpd="sng" algn="ctr">
                      <a:solidFill>
                        <a:srgbClr val="60F302"/>
                      </a:solidFill>
                      <a:prstDash val="solid"/>
                      <a:round/>
                      <a:headEnd type="none" w="med" len="med"/>
                      <a:tailEnd type="none" w="med" len="med"/>
                    </a:lnR>
                    <a:lnT w="9525" cap="flat" cmpd="sng" algn="ctr">
                      <a:solidFill>
                        <a:srgbClr val="60F902"/>
                      </a:solidFill>
                      <a:prstDash val="solid"/>
                      <a:round/>
                      <a:headEnd type="none" w="med" len="med"/>
                      <a:tailEnd type="none" w="med" len="med"/>
                    </a:lnT>
                    <a:lnB w="12700" cap="flat" cmpd="sng" algn="ctr">
                      <a:solidFill>
                        <a:srgbClr val="60F9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302"/>
                      </a:solidFill>
                      <a:prstDash val="solid"/>
                      <a:round/>
                      <a:headEnd type="none" w="med" len="med"/>
                      <a:tailEnd type="none" w="med" len="med"/>
                    </a:lnL>
                    <a:lnR w="12700" cap="flat" cmpd="sng" algn="ctr">
                      <a:solidFill>
                        <a:srgbClr val="60F902"/>
                      </a:solidFill>
                      <a:prstDash val="solid"/>
                      <a:round/>
                      <a:headEnd type="none" w="med" len="med"/>
                      <a:tailEnd type="none" w="med" len="med"/>
                    </a:lnR>
                    <a:lnT w="9525" cap="flat" cmpd="sng" algn="ctr">
                      <a:solidFill>
                        <a:srgbClr val="60F302"/>
                      </a:solidFill>
                      <a:prstDash val="solid"/>
                      <a:round/>
                      <a:headEnd type="none" w="med" len="med"/>
                      <a:tailEnd type="none" w="med" len="med"/>
                    </a:lnT>
                    <a:lnB w="12700" cap="flat" cmpd="sng" algn="ctr">
                      <a:solidFill>
                        <a:srgbClr val="60F3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60F902"/>
                      </a:solidFill>
                      <a:prstDash val="solid"/>
                      <a:round/>
                      <a:headEnd type="none" w="med" len="med"/>
                      <a:tailEnd type="none" w="med" len="med"/>
                    </a:lnL>
                    <a:lnR w="12700" cap="flat" cmpd="sng" algn="ctr">
                      <a:solidFill>
                        <a:srgbClr val="40E602"/>
                      </a:solidFill>
                      <a:prstDash val="solid"/>
                      <a:round/>
                      <a:headEnd type="none" w="med" len="med"/>
                      <a:tailEnd type="none" w="med" len="med"/>
                    </a:lnR>
                    <a:lnT w="9525" cap="flat" cmpd="sng" algn="ctr">
                      <a:solidFill>
                        <a:srgbClr val="60F902"/>
                      </a:solidFill>
                      <a:prstDash val="solid"/>
                      <a:round/>
                      <a:headEnd type="none" w="med" len="med"/>
                      <a:tailEnd type="none" w="med" len="med"/>
                    </a:lnT>
                    <a:lnB w="12700" cap="flat" cmpd="sng" algn="ctr">
                      <a:solidFill>
                        <a:srgbClr val="60F9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40E602"/>
                      </a:solidFill>
                      <a:prstDash val="solid"/>
                      <a:round/>
                      <a:headEnd type="none" w="med" len="med"/>
                      <a:tailEnd type="none" w="med" len="med"/>
                    </a:lnL>
                    <a:lnR w="12700" cap="flat" cmpd="sng" algn="ctr">
                      <a:solidFill>
                        <a:srgbClr val="00ED02"/>
                      </a:solidFill>
                      <a:prstDash val="solid"/>
                      <a:round/>
                      <a:headEnd type="none" w="med" len="med"/>
                      <a:tailEnd type="none" w="med" len="med"/>
                    </a:lnR>
                    <a:lnT w="9525" cap="flat" cmpd="sng" algn="ctr">
                      <a:solidFill>
                        <a:srgbClr val="40E602"/>
                      </a:solidFill>
                      <a:prstDash val="solid"/>
                      <a:round/>
                      <a:headEnd type="none" w="med" len="med"/>
                      <a:tailEnd type="none" w="med" len="med"/>
                    </a:lnT>
                    <a:lnB w="12700" cap="flat" cmpd="sng" algn="ctr">
                      <a:solidFill>
                        <a:srgbClr val="40E602"/>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37739" marR="37739" marT="18869" marB="18869">
                    <a:lnL w="12700" cap="flat" cmpd="sng" algn="ctr">
                      <a:solidFill>
                        <a:srgbClr val="00ED02"/>
                      </a:solidFill>
                      <a:prstDash val="solid"/>
                      <a:round/>
                      <a:headEnd type="none" w="med" len="med"/>
                      <a:tailEnd type="none" w="med" len="med"/>
                    </a:lnL>
                    <a:lnR w="12700" cap="flat" cmpd="sng" algn="ctr">
                      <a:solidFill>
                        <a:srgbClr val="40F502"/>
                      </a:solidFill>
                      <a:prstDash val="solid"/>
                      <a:round/>
                      <a:headEnd type="none" w="med" len="med"/>
                      <a:tailEnd type="none" w="med" len="med"/>
                    </a:lnR>
                    <a:lnT w="9525" cap="flat" cmpd="sng" algn="ctr">
                      <a:solidFill>
                        <a:srgbClr val="00ED02"/>
                      </a:solidFill>
                      <a:prstDash val="solid"/>
                      <a:round/>
                      <a:headEnd type="none" w="med" len="med"/>
                      <a:tailEnd type="none" w="med" len="med"/>
                    </a:lnT>
                    <a:lnB w="12700" cap="flat" cmpd="sng" algn="ctr">
                      <a:solidFill>
                        <a:srgbClr val="00ED02"/>
                      </a:solidFill>
                      <a:prstDash val="solid"/>
                      <a:round/>
                      <a:headEnd type="none" w="med" len="med"/>
                      <a:tailEnd type="none" w="med" len="med"/>
                    </a:lnB>
                    <a:solidFill>
                      <a:srgbClr val="FFFFFF"/>
                    </a:solidFill>
                  </a:tcPr>
                </a:tc>
                <a:tc>
                  <a:txBody>
                    <a:bodyPr/>
                    <a:lstStyle/>
                    <a:p>
                      <a:pPr fontAlgn="t"/>
                      <a:r>
                        <a:rPr lang="en-US" sz="1600" dirty="0">
                          <a:effectLst/>
                        </a:rPr>
                        <a:t>Data is maintained outside Snowflake and, therefore, does not incur any storage charges within Snowflake.</a:t>
                      </a:r>
                    </a:p>
                  </a:txBody>
                  <a:tcPr marL="37739" marR="37739" marT="18869" marB="18869">
                    <a:lnL w="12700" cap="flat" cmpd="sng" algn="ctr">
                      <a:solidFill>
                        <a:srgbClr val="40F502"/>
                      </a:solidFill>
                      <a:prstDash val="solid"/>
                      <a:round/>
                      <a:headEnd type="none" w="med" len="med"/>
                      <a:tailEnd type="none" w="med" len="med"/>
                    </a:lnL>
                    <a:lnR w="12700" cap="flat" cmpd="sng" algn="ctr">
                      <a:solidFill>
                        <a:srgbClr val="40F502"/>
                      </a:solidFill>
                      <a:prstDash val="solid"/>
                      <a:round/>
                      <a:headEnd type="none" w="med" len="med"/>
                      <a:tailEnd type="none" w="med" len="med"/>
                    </a:lnR>
                    <a:lnT w="9525" cap="flat" cmpd="sng" algn="ctr">
                      <a:solidFill>
                        <a:srgbClr val="40F502"/>
                      </a:solidFill>
                      <a:prstDash val="solid"/>
                      <a:round/>
                      <a:headEnd type="none" w="med" len="med"/>
                      <a:tailEnd type="none" w="med" len="med"/>
                    </a:lnT>
                    <a:lnB w="12700" cap="flat" cmpd="sng" algn="ctr">
                      <a:solidFill>
                        <a:srgbClr val="40F502"/>
                      </a:solidFill>
                      <a:prstDash val="solid"/>
                      <a:round/>
                      <a:headEnd type="none" w="med" len="med"/>
                      <a:tailEnd type="none" w="med" len="med"/>
                    </a:lnB>
                    <a:solidFill>
                      <a:srgbClr val="FFFFFF"/>
                    </a:solidFill>
                  </a:tcPr>
                </a:tc>
                <a:extLst>
                  <a:ext uri="{0D108BD9-81ED-4DB2-BD59-A6C34878D82A}">
                    <a16:rowId xmlns:a16="http://schemas.microsoft.com/office/drawing/2014/main" val="381985290"/>
                  </a:ext>
                </a:extLst>
              </a:tr>
            </a:tbl>
          </a:graphicData>
        </a:graphic>
      </p:graphicFrame>
      <p:sp>
        <p:nvSpPr>
          <p:cNvPr id="6" name="TextBox 5">
            <a:extLst>
              <a:ext uri="{FF2B5EF4-FFF2-40B4-BE49-F238E27FC236}">
                <a16:creationId xmlns:a16="http://schemas.microsoft.com/office/drawing/2014/main" id="{AADE734D-F457-8749-75D3-8794962D9E4D}"/>
              </a:ext>
            </a:extLst>
          </p:cNvPr>
          <p:cNvSpPr txBox="1"/>
          <p:nvPr/>
        </p:nvSpPr>
        <p:spPr>
          <a:xfrm>
            <a:off x="401216" y="5533253"/>
            <a:ext cx="9535886" cy="646331"/>
          </a:xfrm>
          <a:prstGeom prst="rect">
            <a:avLst/>
          </a:prstGeom>
          <a:noFill/>
        </p:spPr>
        <p:txBody>
          <a:bodyPr wrap="square">
            <a:spAutoFit/>
          </a:bodyPr>
          <a:lstStyle/>
          <a:p>
            <a:r>
              <a:rPr lang="en-US" dirty="0"/>
              <a:t>create materialized view mv4 as</a:t>
            </a:r>
          </a:p>
          <a:p>
            <a:r>
              <a:rPr lang="en-US" dirty="0"/>
              <a:t>  select column_1, column_2, sum(column_3) from table1 group by column_1, column_2;</a:t>
            </a:r>
          </a:p>
        </p:txBody>
      </p:sp>
    </p:spTree>
    <p:extLst>
      <p:ext uri="{BB962C8B-B14F-4D97-AF65-F5344CB8AC3E}">
        <p14:creationId xmlns:p14="http://schemas.microsoft.com/office/powerpoint/2010/main" val="145852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391E-528F-2E69-1B98-7140B9799D60}"/>
              </a:ext>
            </a:extLst>
          </p:cNvPr>
          <p:cNvSpPr>
            <a:spLocks noGrp="1"/>
          </p:cNvSpPr>
          <p:nvPr>
            <p:ph type="title"/>
          </p:nvPr>
        </p:nvSpPr>
        <p:spPr/>
        <p:txBody>
          <a:bodyPr>
            <a:normAutofit fontScale="90000"/>
          </a:bodyPr>
          <a:lstStyle/>
          <a:p>
            <a:r>
              <a:rPr lang="en-US" dirty="0"/>
              <a:t>Secure view</a:t>
            </a:r>
          </a:p>
        </p:txBody>
      </p:sp>
      <p:sp>
        <p:nvSpPr>
          <p:cNvPr id="3" name="Content Placeholder 2">
            <a:extLst>
              <a:ext uri="{FF2B5EF4-FFF2-40B4-BE49-F238E27FC236}">
                <a16:creationId xmlns:a16="http://schemas.microsoft.com/office/drawing/2014/main" id="{E34080F5-062D-A5A2-69A2-BE51510DB6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0846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View types</a:t>
            </a:r>
          </a:p>
        </p:txBody>
      </p:sp>
      <p:pic>
        <p:nvPicPr>
          <p:cNvPr id="1026" name="Picture 2" descr="No alt text provided for this image">
            <a:extLst>
              <a:ext uri="{FF2B5EF4-FFF2-40B4-BE49-F238E27FC236}">
                <a16:creationId xmlns:a16="http://schemas.microsoft.com/office/drawing/2014/main" id="{C46A6536-D641-8297-D8EE-F248F76EAF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7900" y="1111227"/>
            <a:ext cx="6906840" cy="543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960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65BF-4E75-C79C-A507-AA5A7AB0983D}"/>
              </a:ext>
            </a:extLst>
          </p:cNvPr>
          <p:cNvSpPr>
            <a:spLocks noGrp="1"/>
          </p:cNvSpPr>
          <p:nvPr>
            <p:ph type="title"/>
          </p:nvPr>
        </p:nvSpPr>
        <p:spPr/>
        <p:txBody>
          <a:bodyPr>
            <a:normAutofit fontScale="90000"/>
          </a:bodyPr>
          <a:lstStyle/>
          <a:p>
            <a:r>
              <a:rPr lang="en-US" dirty="0"/>
              <a:t>Secured View – Row level security</a:t>
            </a:r>
          </a:p>
        </p:txBody>
      </p:sp>
      <p:pic>
        <p:nvPicPr>
          <p:cNvPr id="2050" name="Picture 2">
            <a:extLst>
              <a:ext uri="{FF2B5EF4-FFF2-40B4-BE49-F238E27FC236}">
                <a16:creationId xmlns:a16="http://schemas.microsoft.com/office/drawing/2014/main" id="{60942BB4-9B2D-5AE9-C542-BE54A33D78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5593" y="1333500"/>
            <a:ext cx="10360814"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566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530E-9B0B-5C86-3C68-E303E639153D}"/>
              </a:ext>
            </a:extLst>
          </p:cNvPr>
          <p:cNvSpPr>
            <a:spLocks noGrp="1"/>
          </p:cNvSpPr>
          <p:nvPr>
            <p:ph type="title"/>
          </p:nvPr>
        </p:nvSpPr>
        <p:spPr/>
        <p:txBody>
          <a:bodyPr>
            <a:normAutofit fontScale="90000"/>
          </a:bodyPr>
          <a:lstStyle/>
          <a:p>
            <a:r>
              <a:rPr lang="en-US" dirty="0"/>
              <a:t>Example of secure view</a:t>
            </a:r>
          </a:p>
        </p:txBody>
      </p:sp>
      <p:sp>
        <p:nvSpPr>
          <p:cNvPr id="3" name="Content Placeholder 2">
            <a:extLst>
              <a:ext uri="{FF2B5EF4-FFF2-40B4-BE49-F238E27FC236}">
                <a16:creationId xmlns:a16="http://schemas.microsoft.com/office/drawing/2014/main" id="{012F03B6-54DD-11F6-7408-88F7C8BD7797}"/>
              </a:ext>
            </a:extLst>
          </p:cNvPr>
          <p:cNvSpPr>
            <a:spLocks noGrp="1"/>
          </p:cNvSpPr>
          <p:nvPr>
            <p:ph idx="1"/>
          </p:nvPr>
        </p:nvSpPr>
        <p:spPr/>
        <p:txBody>
          <a:bodyPr/>
          <a:lstStyle/>
          <a:p>
            <a:r>
              <a:rPr lang="en-US" dirty="0"/>
              <a:t>create table </a:t>
            </a:r>
            <a:r>
              <a:rPr lang="en-US" dirty="0" err="1"/>
              <a:t>fact_payroll</a:t>
            </a:r>
            <a:r>
              <a:rPr lang="en-US" dirty="0"/>
              <a:t>(employee varchar(100),</a:t>
            </a:r>
            <a:r>
              <a:rPr lang="en-US" dirty="0" err="1"/>
              <a:t>team_manager</a:t>
            </a:r>
            <a:r>
              <a:rPr lang="en-US" dirty="0"/>
              <a:t> varchar(100),salary number)insert into </a:t>
            </a:r>
            <a:r>
              <a:rPr lang="en-US" dirty="0" err="1"/>
              <a:t>fact_payroll</a:t>
            </a:r>
            <a:r>
              <a:rPr lang="en-US" dirty="0"/>
              <a:t>(employee, </a:t>
            </a:r>
            <a:r>
              <a:rPr lang="en-US" dirty="0" err="1"/>
              <a:t>team_manager</a:t>
            </a:r>
            <a:r>
              <a:rPr lang="en-US" dirty="0"/>
              <a:t>, salary)values('Yvonne','Monique',5000), ('Mickey','Mickey',9000)('Monique','Monique',8500)('Krista','Monique',560)('Balke','Mickey',7000)</a:t>
            </a:r>
          </a:p>
          <a:p>
            <a:endParaRPr lang="en-US" dirty="0"/>
          </a:p>
          <a:p>
            <a:r>
              <a:rPr lang="en-US" dirty="0"/>
              <a:t>create or replace secure view </a:t>
            </a:r>
            <a:r>
              <a:rPr lang="en-US" dirty="0" err="1"/>
              <a:t>my_team</a:t>
            </a:r>
            <a:r>
              <a:rPr lang="en-US" dirty="0"/>
              <a:t> </a:t>
            </a:r>
            <a:r>
              <a:rPr lang="en-US" dirty="0" err="1"/>
              <a:t>asselect</a:t>
            </a:r>
            <a:r>
              <a:rPr lang="en-US" dirty="0"/>
              <a:t> * from </a:t>
            </a:r>
            <a:r>
              <a:rPr lang="en-US" dirty="0" err="1"/>
              <a:t>BWDATABASE.BWSCHEMA.FACT_PAYROLLwhere</a:t>
            </a:r>
            <a:r>
              <a:rPr lang="en-US" dirty="0"/>
              <a:t> upper(employee) = </a:t>
            </a:r>
            <a:r>
              <a:rPr lang="en-US" dirty="0" err="1"/>
              <a:t>current_user</a:t>
            </a:r>
            <a:r>
              <a:rPr lang="en-US" dirty="0"/>
              <a:t>() or upper(</a:t>
            </a:r>
            <a:r>
              <a:rPr lang="en-US" dirty="0" err="1"/>
              <a:t>team_manager</a:t>
            </a:r>
            <a:r>
              <a:rPr lang="en-US" dirty="0"/>
              <a:t>)= </a:t>
            </a:r>
            <a:r>
              <a:rPr lang="en-US" dirty="0" err="1"/>
              <a:t>current_user</a:t>
            </a:r>
            <a:r>
              <a:rPr lang="en-US" dirty="0"/>
              <a:t>()</a:t>
            </a:r>
          </a:p>
          <a:p>
            <a:endParaRPr lang="en-US" dirty="0"/>
          </a:p>
          <a:p>
            <a:endParaRPr lang="en-US" dirty="0"/>
          </a:p>
        </p:txBody>
      </p:sp>
    </p:spTree>
    <p:extLst>
      <p:ext uri="{BB962C8B-B14F-4D97-AF65-F5344CB8AC3E}">
        <p14:creationId xmlns:p14="http://schemas.microsoft.com/office/powerpoint/2010/main" val="162785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5DF8-6A1F-783B-CD35-5745E0630874}"/>
              </a:ext>
            </a:extLst>
          </p:cNvPr>
          <p:cNvSpPr>
            <a:spLocks noGrp="1"/>
          </p:cNvSpPr>
          <p:nvPr>
            <p:ph type="title"/>
          </p:nvPr>
        </p:nvSpPr>
        <p:spPr>
          <a:xfrm>
            <a:off x="525208" y="758140"/>
            <a:ext cx="11029616" cy="492162"/>
          </a:xfrm>
        </p:spPr>
        <p:txBody>
          <a:bodyPr>
            <a:normAutofit fontScale="90000"/>
          </a:bodyPr>
          <a:lstStyle/>
          <a:p>
            <a:r>
              <a:rPr lang="en-US" dirty="0"/>
              <a:t>Data Types</a:t>
            </a:r>
          </a:p>
        </p:txBody>
      </p:sp>
      <p:graphicFrame>
        <p:nvGraphicFramePr>
          <p:cNvPr id="6" name="Content Placeholder 5">
            <a:extLst>
              <a:ext uri="{FF2B5EF4-FFF2-40B4-BE49-F238E27FC236}">
                <a16:creationId xmlns:a16="http://schemas.microsoft.com/office/drawing/2014/main" id="{CC9ED4FA-AC96-5F2C-AB80-EB38DE27879E}"/>
              </a:ext>
            </a:extLst>
          </p:cNvPr>
          <p:cNvGraphicFramePr>
            <a:graphicFrameLocks noGrp="1"/>
          </p:cNvGraphicFramePr>
          <p:nvPr>
            <p:ph idx="1"/>
            <p:extLst>
              <p:ext uri="{D42A27DB-BD31-4B8C-83A1-F6EECF244321}">
                <p14:modId xmlns:p14="http://schemas.microsoft.com/office/powerpoint/2010/main" val="2554541832"/>
              </p:ext>
            </p:extLst>
          </p:nvPr>
        </p:nvGraphicFramePr>
        <p:xfrm>
          <a:off x="459891" y="1250302"/>
          <a:ext cx="11029616" cy="5202732"/>
        </p:xfrm>
        <a:graphic>
          <a:graphicData uri="http://schemas.openxmlformats.org/drawingml/2006/table">
            <a:tbl>
              <a:tblPr firstRow="1">
                <a:tableStyleId>{69012ECD-51FC-41F1-AA8D-1B2483CD663E}</a:tableStyleId>
              </a:tblPr>
              <a:tblGrid>
                <a:gridCol w="2067459">
                  <a:extLst>
                    <a:ext uri="{9D8B030D-6E8A-4147-A177-3AD203B41FA5}">
                      <a16:colId xmlns:a16="http://schemas.microsoft.com/office/drawing/2014/main" val="993486755"/>
                    </a:ext>
                  </a:extLst>
                </a:gridCol>
                <a:gridCol w="3096733">
                  <a:extLst>
                    <a:ext uri="{9D8B030D-6E8A-4147-A177-3AD203B41FA5}">
                      <a16:colId xmlns:a16="http://schemas.microsoft.com/office/drawing/2014/main" val="3614724464"/>
                    </a:ext>
                  </a:extLst>
                </a:gridCol>
                <a:gridCol w="5865424">
                  <a:extLst>
                    <a:ext uri="{9D8B030D-6E8A-4147-A177-3AD203B41FA5}">
                      <a16:colId xmlns:a16="http://schemas.microsoft.com/office/drawing/2014/main" val="1444795324"/>
                    </a:ext>
                  </a:extLst>
                </a:gridCol>
              </a:tblGrid>
              <a:tr h="176330">
                <a:tc rowSpan="5">
                  <a:txBody>
                    <a:bodyPr/>
                    <a:lstStyle/>
                    <a:p>
                      <a:pPr algn="l" fontAlgn="t"/>
                      <a:r>
                        <a:rPr lang="en-US" sz="900" b="1" dirty="0">
                          <a:effectLst/>
                        </a:rPr>
                        <a:t>Category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900" b="1">
                          <a:effectLst/>
                        </a:rPr>
                        <a:t>Type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900" b="1" dirty="0">
                          <a:effectLst/>
                        </a:rPr>
                        <a:t>Notes</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533802"/>
                  </a:ext>
                </a:extLst>
              </a:tr>
              <a:tr h="176330">
                <a:tc vMerge="1">
                  <a:txBody>
                    <a:bodyPr/>
                    <a:lstStyle/>
                    <a:p>
                      <a:endParaRPr lang="en-US"/>
                    </a:p>
                  </a:txBody>
                  <a:tcPr/>
                </a:tc>
                <a:tc>
                  <a:txBody>
                    <a:bodyPr/>
                    <a:lstStyle/>
                    <a:p>
                      <a:pPr fontAlgn="t"/>
                      <a:r>
                        <a:rPr lang="en-US" sz="900">
                          <a:effectLst/>
                          <a:hlinkClick r:id="rId2"/>
                        </a:rPr>
                        <a:t>Numeric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NUMBER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9455602"/>
                  </a:ext>
                </a:extLst>
              </a:tr>
              <a:tr h="176330">
                <a:tc vMerge="1">
                  <a:txBody>
                    <a:bodyPr/>
                    <a:lstStyle/>
                    <a:p>
                      <a:endParaRPr lang="en-US"/>
                    </a:p>
                  </a:txBody>
                  <a:tcPr/>
                </a:tc>
                <a:tc>
                  <a:txBody>
                    <a:bodyPr/>
                    <a:lstStyle/>
                    <a:p>
                      <a:pPr fontAlgn="t"/>
                      <a:r>
                        <a:rPr lang="en-US" sz="900">
                          <a:effectLst/>
                        </a:rPr>
                        <a:t>DECIMAL, NUMERIC</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NUMBER.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754809"/>
                  </a:ext>
                </a:extLst>
              </a:tr>
              <a:tr h="330868">
                <a:tc vMerge="1">
                  <a:txBody>
                    <a:bodyPr/>
                    <a:lstStyle/>
                    <a:p>
                      <a:endParaRPr lang="en-US"/>
                    </a:p>
                  </a:txBody>
                  <a:tcPr/>
                </a:tc>
                <a:tc>
                  <a:txBody>
                    <a:bodyPr/>
                    <a:lstStyle/>
                    <a:p>
                      <a:pPr fontAlgn="t"/>
                      <a:r>
                        <a:rPr lang="en-US" sz="900" dirty="0">
                          <a:effectLst/>
                        </a:rPr>
                        <a:t>INT, INTEGER, BIGINT, SMALLINT, TINYINT, BYTEINT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NUMBER except precision and scale cannot be specified.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2413702"/>
                  </a:ext>
                </a:extLst>
              </a:tr>
              <a:tr h="176330">
                <a:tc vMerge="1">
                  <a:txBody>
                    <a:bodyPr/>
                    <a:lstStyle/>
                    <a:p>
                      <a:endParaRPr lang="en-US"/>
                    </a:p>
                  </a:txBody>
                  <a:tcPr/>
                </a:tc>
                <a:tc>
                  <a:txBody>
                    <a:bodyPr/>
                    <a:lstStyle/>
                    <a:p>
                      <a:pPr fontAlgn="t"/>
                      <a:r>
                        <a:rPr lang="en-US" sz="900" dirty="0">
                          <a:effectLst/>
                        </a:rPr>
                        <a:t>FLOAT, FLOAT4, FLOAT8</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baseline="30000" dirty="0">
                          <a:effectLst/>
                        </a:rPr>
                        <a:t>[1]</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000830"/>
                  </a:ext>
                </a:extLst>
              </a:tr>
              <a:tr h="176330">
                <a:tc rowSpan="6">
                  <a:txBody>
                    <a:bodyPr/>
                    <a:lstStyle/>
                    <a:p>
                      <a:pPr fontAlgn="t"/>
                      <a:r>
                        <a:rPr lang="en-US" sz="900" dirty="0">
                          <a:effectLst/>
                        </a:rPr>
                        <a:t>DOUBLE, DOUBLE PRECISION, REAL</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FLOAT. </a:t>
                      </a:r>
                      <a:r>
                        <a:rPr lang="en-US" sz="900" baseline="30000" dirty="0">
                          <a:effectLst/>
                        </a:rPr>
                        <a:t>[1]</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69614"/>
                  </a:ext>
                </a:extLst>
              </a:tr>
              <a:tr h="176330">
                <a:tc vMerge="1">
                  <a:txBody>
                    <a:bodyPr/>
                    <a:lstStyle/>
                    <a:p>
                      <a:endParaRPr lang="en-US"/>
                    </a:p>
                  </a:txBody>
                  <a:tcPr/>
                </a:tc>
                <a:tc>
                  <a:txBody>
                    <a:bodyPr/>
                    <a:lstStyle/>
                    <a:p>
                      <a:pPr fontAlgn="t"/>
                      <a:r>
                        <a:rPr lang="en-US" sz="900" dirty="0">
                          <a:effectLst/>
                          <a:hlinkClick r:id="rId3"/>
                        </a:rPr>
                        <a:t>String &amp; Binary Data Types</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557625"/>
                  </a:ext>
                </a:extLst>
              </a:tr>
              <a:tr h="176330">
                <a:tc vMerge="1">
                  <a:txBody>
                    <a:bodyPr/>
                    <a:lstStyle/>
                    <a:p>
                      <a:endParaRPr lang="en-US"/>
                    </a:p>
                  </a:txBody>
                  <a:tcPr/>
                </a:tc>
                <a:tc>
                  <a:txBody>
                    <a:bodyPr/>
                    <a:lstStyle/>
                    <a:p>
                      <a:pPr fontAlgn="t"/>
                      <a:r>
                        <a:rPr lang="en-US" sz="900" dirty="0">
                          <a:effectLst/>
                        </a:rPr>
                        <a:t>CHAR, CHARACTER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 except default length is VARCHAR(1).</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75944"/>
                  </a:ext>
                </a:extLst>
              </a:tr>
              <a:tr h="176330">
                <a:tc vMerge="1">
                  <a:txBody>
                    <a:bodyPr/>
                    <a:lstStyle/>
                    <a:p>
                      <a:endParaRPr lang="en-US"/>
                    </a:p>
                  </a:txBody>
                  <a:tcPr/>
                </a:tc>
                <a:tc>
                  <a:txBody>
                    <a:bodyPr/>
                    <a:lstStyle/>
                    <a:p>
                      <a:pPr fontAlgn="t"/>
                      <a:r>
                        <a:rPr lang="en-US" sz="900" dirty="0">
                          <a:effectLst/>
                        </a:rPr>
                        <a:t>STRING</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2772779"/>
                  </a:ext>
                </a:extLst>
              </a:tr>
              <a:tr h="176330">
                <a:tc vMerge="1">
                  <a:txBody>
                    <a:bodyPr/>
                    <a:lstStyle/>
                    <a:p>
                      <a:endParaRPr lang="en-US"/>
                    </a:p>
                  </a:txBody>
                  <a:tcPr/>
                </a:tc>
                <a:tc>
                  <a:txBody>
                    <a:bodyPr/>
                    <a:lstStyle/>
                    <a:p>
                      <a:pPr fontAlgn="t"/>
                      <a:r>
                        <a:rPr lang="en-US" sz="900">
                          <a:effectLst/>
                        </a:rPr>
                        <a:t>TEXT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VARCHAR.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178974"/>
                  </a:ext>
                </a:extLst>
              </a:tr>
              <a:tr h="176330">
                <a:tc vMerge="1">
                  <a:txBody>
                    <a:bodyPr/>
                    <a:lstStyle/>
                    <a:p>
                      <a:endParaRPr lang="en-US"/>
                    </a:p>
                  </a:txBody>
                  <a:tcPr/>
                </a:tc>
                <a:tc>
                  <a:txBody>
                    <a:bodyPr/>
                    <a:lstStyle/>
                    <a:p>
                      <a:pPr fontAlgn="t"/>
                      <a:r>
                        <a:rPr lang="en-US" sz="900" dirty="0">
                          <a:effectLst/>
                        </a:rPr>
                        <a:t>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6233463"/>
                  </a:ext>
                </a:extLst>
              </a:tr>
              <a:tr h="176330">
                <a:tc>
                  <a:txBody>
                    <a:bodyPr/>
                    <a:lstStyle/>
                    <a:p>
                      <a:pPr fontAlgn="t"/>
                      <a:r>
                        <a:rPr lang="en-US" sz="900">
                          <a:effectLst/>
                        </a:rPr>
                        <a:t>VARBINARY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Synonymous with BINARY.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8547097"/>
                  </a:ext>
                </a:extLst>
              </a:tr>
              <a:tr h="330868">
                <a:tc rowSpan="7">
                  <a:txBody>
                    <a:bodyPr/>
                    <a:lstStyle/>
                    <a:p>
                      <a:pPr fontAlgn="t"/>
                      <a:r>
                        <a:rPr lang="en-US" sz="900" dirty="0">
                          <a:effectLst/>
                          <a:hlinkClick r:id="rId4"/>
                        </a:rPr>
                        <a:t>Logical Data Types</a:t>
                      </a:r>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BOOLEAN</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Currently only supported for accounts provisioned after January 25, 2016.</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003337"/>
                  </a:ext>
                </a:extLst>
              </a:tr>
              <a:tr h="176330">
                <a:tc vMerge="1">
                  <a:txBody>
                    <a:bodyPr/>
                    <a:lstStyle/>
                    <a:p>
                      <a:endParaRPr lang="en-US"/>
                    </a:p>
                  </a:txBody>
                  <a:tcPr/>
                </a:tc>
                <a:tc>
                  <a:txBody>
                    <a:bodyPr/>
                    <a:lstStyle/>
                    <a:p>
                      <a:pPr fontAlgn="t"/>
                      <a:r>
                        <a:rPr lang="en-US" sz="900">
                          <a:effectLst/>
                          <a:hlinkClick r:id="rId5"/>
                        </a:rPr>
                        <a:t>Date &amp; Time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DATE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789453"/>
                  </a:ext>
                </a:extLst>
              </a:tr>
              <a:tr h="176330">
                <a:tc vMerge="1">
                  <a:txBody>
                    <a:bodyPr/>
                    <a:lstStyle/>
                    <a:p>
                      <a:endParaRPr lang="en-US"/>
                    </a:p>
                  </a:txBody>
                  <a:tcPr/>
                </a:tc>
                <a:tc>
                  <a:txBody>
                    <a:bodyPr/>
                    <a:lstStyle/>
                    <a:p>
                      <a:pPr fontAlgn="t"/>
                      <a:r>
                        <a:rPr lang="en-US" sz="900">
                          <a:effectLst/>
                        </a:rPr>
                        <a:t>DATETIME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Alias for TIMESTAMP_NTZ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05665"/>
                  </a:ext>
                </a:extLst>
              </a:tr>
              <a:tr h="176330">
                <a:tc vMerge="1">
                  <a:txBody>
                    <a:bodyPr/>
                    <a:lstStyle/>
                    <a:p>
                      <a:endParaRPr lang="en-US"/>
                    </a:p>
                  </a:txBody>
                  <a:tcPr/>
                </a:tc>
                <a:tc>
                  <a:txBody>
                    <a:bodyPr/>
                    <a:lstStyle/>
                    <a:p>
                      <a:pPr fontAlgn="t"/>
                      <a:r>
                        <a:rPr lang="en-US" sz="900">
                          <a:effectLst/>
                        </a:rPr>
                        <a:t>TIME</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dirty="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69665"/>
                  </a:ext>
                </a:extLst>
              </a:tr>
              <a:tr h="330868">
                <a:tc vMerge="1">
                  <a:txBody>
                    <a:bodyPr/>
                    <a:lstStyle/>
                    <a:p>
                      <a:endParaRPr lang="en-US"/>
                    </a:p>
                  </a:txBody>
                  <a:tcPr/>
                </a:tc>
                <a:tc>
                  <a:txBody>
                    <a:bodyPr/>
                    <a:lstStyle/>
                    <a:p>
                      <a:pPr fontAlgn="t"/>
                      <a:r>
                        <a:rPr lang="en-US" sz="900">
                          <a:effectLst/>
                        </a:rPr>
                        <a:t>TIMESTAMP</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Alias for one of the TIMESTAMP variations (TIMESTAMP_NTZ by default).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8006962"/>
                  </a:ext>
                </a:extLst>
              </a:tr>
              <a:tr h="330868">
                <a:tc vMerge="1">
                  <a:txBody>
                    <a:bodyPr/>
                    <a:lstStyle/>
                    <a:p>
                      <a:endParaRPr lang="en-US"/>
                    </a:p>
                  </a:txBody>
                  <a:tcPr/>
                </a:tc>
                <a:tc>
                  <a:txBody>
                    <a:bodyPr/>
                    <a:lstStyle/>
                    <a:p>
                      <a:pPr fontAlgn="t"/>
                      <a:r>
                        <a:rPr lang="en-US" sz="900" dirty="0">
                          <a:effectLst/>
                        </a:rPr>
                        <a:t>TIMESTAMP_LTZ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TIMESTAMP with local time zone; time zone, if provided, is not stored.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0202207"/>
                  </a:ext>
                </a:extLst>
              </a:tr>
              <a:tr h="176330">
                <a:tc vMerge="1">
                  <a:txBody>
                    <a:bodyPr/>
                    <a:lstStyle/>
                    <a:p>
                      <a:endParaRPr lang="en-US"/>
                    </a:p>
                  </a:txBody>
                  <a:tcPr/>
                </a:tc>
                <a:tc>
                  <a:txBody>
                    <a:bodyPr/>
                    <a:lstStyle/>
                    <a:p>
                      <a:pPr fontAlgn="t"/>
                      <a:r>
                        <a:rPr lang="en-US" sz="900">
                          <a:effectLst/>
                        </a:rPr>
                        <a:t>TIMESTAMP_NTZ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TIMESTAMP with no time zone; time zone, if provided, is not stored.</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983985"/>
                  </a:ext>
                </a:extLst>
              </a:tr>
              <a:tr h="176330">
                <a:tc rowSpan="3">
                  <a:txBody>
                    <a:bodyPr/>
                    <a:lstStyle/>
                    <a:p>
                      <a:pPr fontAlgn="t"/>
                      <a:r>
                        <a:rPr lang="en-US" sz="900" dirty="0">
                          <a:effectLst/>
                        </a:rPr>
                        <a:t>TIMESTAMP_TZ</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TIMESTAMP with time zone.</a:t>
                      </a:r>
                    </a:p>
                  </a:txBody>
                  <a:tcPr marL="34384" marR="34384" marT="17192" marB="17192">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69561"/>
                  </a:ext>
                </a:extLst>
              </a:tr>
              <a:tr h="176330">
                <a:tc vMerge="1">
                  <a:txBody>
                    <a:bodyPr/>
                    <a:lstStyle/>
                    <a:p>
                      <a:endParaRPr lang="en-US"/>
                    </a:p>
                  </a:txBody>
                  <a:tcPr/>
                </a:tc>
                <a:tc>
                  <a:txBody>
                    <a:bodyPr/>
                    <a:lstStyle/>
                    <a:p>
                      <a:pPr fontAlgn="t"/>
                      <a:r>
                        <a:rPr lang="en-US" sz="900">
                          <a:effectLst/>
                          <a:hlinkClick r:id="rId6"/>
                        </a:rPr>
                        <a:t>Semi-structured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dirty="0">
                          <a:effectLst/>
                        </a:rPr>
                        <a:t>VARIANT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6327392"/>
                  </a:ext>
                </a:extLst>
              </a:tr>
              <a:tr h="176330">
                <a:tc vMerge="1">
                  <a:txBody>
                    <a:bodyPr/>
                    <a:lstStyle/>
                    <a:p>
                      <a:endParaRPr lang="en-US"/>
                    </a:p>
                  </a:txBody>
                  <a:tcPr/>
                </a:tc>
                <a:tc>
                  <a:txBody>
                    <a:bodyPr/>
                    <a:lstStyle/>
                    <a:p>
                      <a:pPr fontAlgn="t"/>
                      <a:r>
                        <a:rPr lang="en-US" sz="900">
                          <a:effectLst/>
                        </a:rPr>
                        <a:t>OBJECT</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052785"/>
                  </a:ext>
                </a:extLst>
              </a:tr>
              <a:tr h="176330">
                <a:tc rowSpan="2">
                  <a:txBody>
                    <a:bodyPr/>
                    <a:lstStyle/>
                    <a:p>
                      <a:pPr fontAlgn="t"/>
                      <a:r>
                        <a:rPr lang="en-US" sz="900" dirty="0">
                          <a:effectLst/>
                        </a:rPr>
                        <a:t>ARRAY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725785"/>
                  </a:ext>
                </a:extLst>
              </a:tr>
              <a:tr h="176330">
                <a:tc vMerge="1">
                  <a:txBody>
                    <a:bodyPr/>
                    <a:lstStyle/>
                    <a:p>
                      <a:endParaRPr lang="en-US"/>
                    </a:p>
                  </a:txBody>
                  <a:tcPr/>
                </a:tc>
                <a:tc>
                  <a:txBody>
                    <a:bodyPr/>
                    <a:lstStyle/>
                    <a:p>
                      <a:pPr fontAlgn="t"/>
                      <a:r>
                        <a:rPr lang="en-US" sz="900">
                          <a:effectLst/>
                          <a:hlinkClick r:id="rId7"/>
                        </a:rPr>
                        <a:t>Geospatial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GEOGRAPHY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891049"/>
                  </a:ext>
                </a:extLst>
              </a:tr>
              <a:tr h="176330">
                <a:tc>
                  <a:txBody>
                    <a:bodyPr/>
                    <a:lstStyle/>
                    <a:p>
                      <a:pPr fontAlgn="t"/>
                      <a:r>
                        <a:rPr lang="en-US" sz="900">
                          <a:effectLst/>
                        </a:rPr>
                        <a:t>GEOMETRY</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135085"/>
                  </a:ext>
                </a:extLst>
              </a:tr>
              <a:tr h="176330">
                <a:tc>
                  <a:txBody>
                    <a:bodyPr/>
                    <a:lstStyle/>
                    <a:p>
                      <a:pPr fontAlgn="t"/>
                      <a:r>
                        <a:rPr lang="en-US" sz="900">
                          <a:effectLst/>
                          <a:hlinkClick r:id="rId8"/>
                        </a:rPr>
                        <a:t>Vector Data Types</a:t>
                      </a:r>
                      <a:endParaRPr lang="en-US" sz="900">
                        <a:effectLst/>
                      </a:endParaRP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900">
                          <a:effectLst/>
                        </a:rPr>
                        <a:t>VECTOR</a:t>
                      </a:r>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900" dirty="0"/>
                    </a:p>
                  </a:txBody>
                  <a:tcPr marL="34384" marR="34384" marT="17192" marB="17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617955"/>
                  </a:ext>
                </a:extLst>
              </a:tr>
            </a:tbl>
          </a:graphicData>
        </a:graphic>
      </p:graphicFrame>
      <p:sp>
        <p:nvSpPr>
          <p:cNvPr id="7" name="Rectangle 2">
            <a:extLst>
              <a:ext uri="{FF2B5EF4-FFF2-40B4-BE49-F238E27FC236}">
                <a16:creationId xmlns:a16="http://schemas.microsoft.com/office/drawing/2014/main" id="{0A212C2B-90AC-C73F-424C-696B8B63AC17}"/>
              </a:ext>
            </a:extLst>
          </p:cNvPr>
          <p:cNvSpPr>
            <a:spLocks noChangeArrowheads="1"/>
          </p:cNvSpPr>
          <p:nvPr/>
        </p:nvSpPr>
        <p:spPr bwMode="auto">
          <a:xfrm>
            <a:off x="-55984" y="559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340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Overview and Architecture</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1867607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26CC-D2F6-9D8A-F817-3473DA33A64F}"/>
              </a:ext>
            </a:extLst>
          </p:cNvPr>
          <p:cNvSpPr>
            <a:spLocks noGrp="1"/>
          </p:cNvSpPr>
          <p:nvPr>
            <p:ph type="title"/>
          </p:nvPr>
        </p:nvSpPr>
        <p:spPr>
          <a:xfrm>
            <a:off x="581192" y="587856"/>
            <a:ext cx="11029616" cy="492162"/>
          </a:xfrm>
        </p:spPr>
        <p:txBody>
          <a:bodyPr>
            <a:normAutofit fontScale="90000"/>
          </a:bodyPr>
          <a:lstStyle/>
          <a:p>
            <a:r>
              <a:rPr lang="en-US" dirty="0"/>
              <a:t>Snowflake Datatypes</a:t>
            </a:r>
          </a:p>
        </p:txBody>
      </p:sp>
      <p:graphicFrame>
        <p:nvGraphicFramePr>
          <p:cNvPr id="4" name="Content Placeholder 3">
            <a:extLst>
              <a:ext uri="{FF2B5EF4-FFF2-40B4-BE49-F238E27FC236}">
                <a16:creationId xmlns:a16="http://schemas.microsoft.com/office/drawing/2014/main" id="{2F498A3A-D91D-969B-C748-5F9929735FA8}"/>
              </a:ext>
            </a:extLst>
          </p:cNvPr>
          <p:cNvGraphicFramePr>
            <a:graphicFrameLocks noGrp="1"/>
          </p:cNvGraphicFramePr>
          <p:nvPr>
            <p:ph idx="1"/>
            <p:extLst>
              <p:ext uri="{D42A27DB-BD31-4B8C-83A1-F6EECF244321}">
                <p14:modId xmlns:p14="http://schemas.microsoft.com/office/powerpoint/2010/main" val="2064411373"/>
              </p:ext>
            </p:extLst>
          </p:nvPr>
        </p:nvGraphicFramePr>
        <p:xfrm>
          <a:off x="333376" y="1124625"/>
          <a:ext cx="5591173" cy="5561926"/>
        </p:xfrm>
        <a:graphic>
          <a:graphicData uri="http://schemas.openxmlformats.org/drawingml/2006/table">
            <a:tbl>
              <a:tblPr/>
              <a:tblGrid>
                <a:gridCol w="1397793">
                  <a:extLst>
                    <a:ext uri="{9D8B030D-6E8A-4147-A177-3AD203B41FA5}">
                      <a16:colId xmlns:a16="http://schemas.microsoft.com/office/drawing/2014/main" val="1122007034"/>
                    </a:ext>
                  </a:extLst>
                </a:gridCol>
                <a:gridCol w="1171410">
                  <a:extLst>
                    <a:ext uri="{9D8B030D-6E8A-4147-A177-3AD203B41FA5}">
                      <a16:colId xmlns:a16="http://schemas.microsoft.com/office/drawing/2014/main" val="310844824"/>
                    </a:ext>
                  </a:extLst>
                </a:gridCol>
                <a:gridCol w="1342994">
                  <a:extLst>
                    <a:ext uri="{9D8B030D-6E8A-4147-A177-3AD203B41FA5}">
                      <a16:colId xmlns:a16="http://schemas.microsoft.com/office/drawing/2014/main" val="439080585"/>
                    </a:ext>
                  </a:extLst>
                </a:gridCol>
                <a:gridCol w="1678976">
                  <a:extLst>
                    <a:ext uri="{9D8B030D-6E8A-4147-A177-3AD203B41FA5}">
                      <a16:colId xmlns:a16="http://schemas.microsoft.com/office/drawing/2014/main" val="3858148447"/>
                    </a:ext>
                  </a:extLst>
                </a:gridCol>
              </a:tblGrid>
              <a:tr h="188773">
                <a:tc>
                  <a:txBody>
                    <a:bodyPr/>
                    <a:lstStyle/>
                    <a:p>
                      <a:pPr fontAlgn="b"/>
                      <a:r>
                        <a:rPr lang="en-US" sz="1100" b="1" dirty="0">
                          <a:effectLst/>
                        </a:rPr>
                        <a:t>Data Type Category</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Data Type</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Description</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dirty="0">
                          <a:effectLst/>
                        </a:rPr>
                        <a:t>Example</a:t>
                      </a:r>
                    </a:p>
                  </a:txBody>
                  <a:tcPr marL="15735" marR="15735"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7778262"/>
                  </a:ext>
                </a:extLst>
              </a:tr>
              <a:tr h="361346">
                <a:tc>
                  <a:txBody>
                    <a:bodyPr/>
                    <a:lstStyle/>
                    <a:p>
                      <a:pPr fontAlgn="base"/>
                      <a:r>
                        <a:rPr lang="en-US" sz="1100" b="1" dirty="0">
                          <a:effectLst/>
                        </a:rPr>
                        <a:t>Numeric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NUMBER (NUMERIC)</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Variable precision numeric values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NUMBER(10, 2) for values like 12345.67</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84106083"/>
                  </a:ext>
                </a:extLst>
              </a:tr>
              <a:tr h="355437">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INTEGER</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Whole numbers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INTEGER for values like 42</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55524542"/>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FLOAT (DOUBLE)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Floating-point numbers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FLOAT for values like 3.14159</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8500442"/>
                  </a:ext>
                </a:extLst>
              </a:tr>
              <a:tr h="361346">
                <a:tc>
                  <a:txBody>
                    <a:bodyPr/>
                    <a:lstStyle/>
                    <a:p>
                      <a:pPr fontAlgn="base"/>
                      <a:r>
                        <a:rPr lang="en-US" sz="1100" b="1" dirty="0">
                          <a:effectLst/>
                        </a:rPr>
                        <a:t>String &amp; Binary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STRING (VARCHAR)</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Variable-length character strings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VARCHAR(255) for values like 'Hello, World!'</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6155402"/>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CHAR (CHARACTER)</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Fixed-length character strings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CHAR(10) for values like 'ABCDEFGHIJ'</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8142217"/>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BINARY</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Variable-length binary strings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BINARY(100) for binary data up to 100 bytes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9355353"/>
                  </a:ext>
                </a:extLst>
              </a:tr>
              <a:tr h="361346">
                <a:tc>
                  <a:txBody>
                    <a:bodyPr/>
                    <a:lstStyle/>
                    <a:p>
                      <a:pPr fontAlgn="base"/>
                      <a:r>
                        <a:rPr lang="en-US" sz="1100" b="1" dirty="0">
                          <a:effectLst/>
                        </a:rPr>
                        <a:t>Logical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BOOLEAN</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True/False values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BOOLEAN for values like TRUE or FALSE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33154066"/>
                  </a:ext>
                </a:extLst>
              </a:tr>
              <a:tr h="361346">
                <a:tc>
                  <a:txBody>
                    <a:bodyPr/>
                    <a:lstStyle/>
                    <a:p>
                      <a:pPr fontAlgn="base"/>
                      <a:r>
                        <a:rPr lang="en-US" sz="1100" b="1" dirty="0">
                          <a:effectLst/>
                        </a:rPr>
                        <a:t>Date &amp; Time Data Types</a:t>
                      </a:r>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DATE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Calendar dates</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DATE for values like '2023-05-18'</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08087229"/>
                  </a:ext>
                </a:extLst>
              </a:tr>
              <a:tr h="361346">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 of day</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 for values like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37000877"/>
                  </a:ext>
                </a:extLst>
              </a:tr>
              <a:tr h="525188">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Date and time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 for values like '2023-05-18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48321707"/>
                  </a:ext>
                </a:extLst>
              </a:tr>
              <a:tr h="533920">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TIMESTAMP_LTZ</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 with local time zone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TIMESTAMP_LTZ for values like '2023-05-18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7287241"/>
                  </a:ext>
                </a:extLst>
              </a:tr>
              <a:tr h="533920">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TIMESTAMP_NTZ</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 without time zone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TIMESTAMP_NTZ for values like '2023-05-18 13:45:30'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44118262"/>
                  </a:ext>
                </a:extLst>
              </a:tr>
              <a:tr h="533920">
                <a:tc>
                  <a:txBody>
                    <a:bodyPr/>
                    <a:lstStyle/>
                    <a:p>
                      <a:pPr fontAlgn="base"/>
                      <a:endParaRPr lang="en-US" sz="1100" dirty="0">
                        <a:effectLst/>
                      </a:endParaRP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TIMESTAMP_TZ</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Timestamp with specified time zone</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TIMESTAMP_TZ for values like '2023-05-18 13:45:30+01:00'</a:t>
                      </a:r>
                    </a:p>
                  </a:txBody>
                  <a:tcPr marL="15735" marR="15735"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40224739"/>
                  </a:ext>
                </a:extLst>
              </a:tr>
            </a:tbl>
          </a:graphicData>
        </a:graphic>
      </p:graphicFrame>
      <p:sp>
        <p:nvSpPr>
          <p:cNvPr id="5" name="Rectangle 1">
            <a:extLst>
              <a:ext uri="{FF2B5EF4-FFF2-40B4-BE49-F238E27FC236}">
                <a16:creationId xmlns:a16="http://schemas.microsoft.com/office/drawing/2014/main" id="{3D0F9A55-1D97-0953-62FA-3601B0B9BC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Content Placeholder 3">
            <a:extLst>
              <a:ext uri="{FF2B5EF4-FFF2-40B4-BE49-F238E27FC236}">
                <a16:creationId xmlns:a16="http://schemas.microsoft.com/office/drawing/2014/main" id="{1472CCAF-1CBA-C99A-79C8-03F4ACD1427A}"/>
              </a:ext>
            </a:extLst>
          </p:cNvPr>
          <p:cNvGraphicFramePr>
            <a:graphicFrameLocks/>
          </p:cNvGraphicFramePr>
          <p:nvPr>
            <p:extLst>
              <p:ext uri="{D42A27DB-BD31-4B8C-83A1-F6EECF244321}">
                <p14:modId xmlns:p14="http://schemas.microsoft.com/office/powerpoint/2010/main" val="2225896705"/>
              </p:ext>
            </p:extLst>
          </p:nvPr>
        </p:nvGraphicFramePr>
        <p:xfrm>
          <a:off x="6000750" y="1124625"/>
          <a:ext cx="5857873" cy="5561926"/>
        </p:xfrm>
        <a:graphic>
          <a:graphicData uri="http://schemas.openxmlformats.org/drawingml/2006/table">
            <a:tbl>
              <a:tblPr/>
              <a:tblGrid>
                <a:gridCol w="1292489">
                  <a:extLst>
                    <a:ext uri="{9D8B030D-6E8A-4147-A177-3AD203B41FA5}">
                      <a16:colId xmlns:a16="http://schemas.microsoft.com/office/drawing/2014/main" val="1122007034"/>
                    </a:ext>
                  </a:extLst>
                </a:gridCol>
                <a:gridCol w="985265">
                  <a:extLst>
                    <a:ext uri="{9D8B030D-6E8A-4147-A177-3AD203B41FA5}">
                      <a16:colId xmlns:a16="http://schemas.microsoft.com/office/drawing/2014/main" val="310844824"/>
                    </a:ext>
                  </a:extLst>
                </a:gridCol>
                <a:gridCol w="1677877">
                  <a:extLst>
                    <a:ext uri="{9D8B030D-6E8A-4147-A177-3AD203B41FA5}">
                      <a16:colId xmlns:a16="http://schemas.microsoft.com/office/drawing/2014/main" val="439080585"/>
                    </a:ext>
                  </a:extLst>
                </a:gridCol>
                <a:gridCol w="1902242">
                  <a:extLst>
                    <a:ext uri="{9D8B030D-6E8A-4147-A177-3AD203B41FA5}">
                      <a16:colId xmlns:a16="http://schemas.microsoft.com/office/drawing/2014/main" val="3858148447"/>
                    </a:ext>
                  </a:extLst>
                </a:gridCol>
              </a:tblGrid>
              <a:tr h="192413">
                <a:tc>
                  <a:txBody>
                    <a:bodyPr/>
                    <a:lstStyle/>
                    <a:p>
                      <a:pPr fontAlgn="b"/>
                      <a:r>
                        <a:rPr lang="en-US" sz="1100" b="1" dirty="0">
                          <a:effectLst/>
                        </a:rPr>
                        <a:t>Data Type Category</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Data Type</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Description</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
                      <a:r>
                        <a:rPr lang="en-US" sz="1100" b="1">
                          <a:effectLst/>
                        </a:rPr>
                        <a:t>Example</a:t>
                      </a:r>
                    </a:p>
                  </a:txBody>
                  <a:tcPr marL="40820" marR="40820" marT="7868" marB="786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7778262"/>
                  </a:ext>
                </a:extLst>
              </a:tr>
              <a:tr h="472873">
                <a:tc>
                  <a:txBody>
                    <a:bodyPr/>
                    <a:lstStyle/>
                    <a:p>
                      <a:pPr fontAlgn="base"/>
                      <a:r>
                        <a:rPr lang="en-US" sz="1100" b="1" dirty="0">
                          <a:effectLst/>
                        </a:rPr>
                        <a:t>Semi-structured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VARIANT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Flexible data type for semi-structured data</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VARIANT for JSON data like {"name": "John", "age": 30}</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6757441"/>
                  </a:ext>
                </a:extLst>
              </a:tr>
              <a:tr h="625715">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OBJECT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Collection of key-value pairs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OBJECT for values like {"key1": "value1", "key2": "value2"}</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49769688"/>
                  </a:ext>
                </a:extLst>
              </a:tr>
              <a:tr h="368315">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ARRAY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Ordered list of elements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ARRAY for values like [1, 2, 3, 4]</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60697808"/>
                  </a:ext>
                </a:extLst>
              </a:tr>
              <a:tr h="625715">
                <a:tc>
                  <a:txBody>
                    <a:bodyPr/>
                    <a:lstStyle/>
                    <a:p>
                      <a:pPr fontAlgn="base"/>
                      <a:r>
                        <a:rPr lang="en-US" sz="1100" b="1" dirty="0">
                          <a:effectLst/>
                        </a:rPr>
                        <a:t>Structured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STRUCT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Group of related fields (emulated using nested objects)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STRUCT for values like STRUCT&lt;name STRING, age INTEGER&gt;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66745217"/>
                  </a:ext>
                </a:extLst>
              </a:tr>
              <a:tr h="472873">
                <a:tc>
                  <a:txBody>
                    <a:bodyPr/>
                    <a:lstStyle/>
                    <a:p>
                      <a:pPr fontAlgn="base"/>
                      <a:r>
                        <a:rPr lang="en-US" sz="1100" b="1" dirty="0">
                          <a:effectLst/>
                        </a:rPr>
                        <a:t>Geospatial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GEOGRAPHY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Represents geospatial data</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GEOGRAPHY for values like POINT(-122.35 37.55)</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02836426"/>
                  </a:ext>
                </a:extLst>
              </a:tr>
              <a:tr h="472873">
                <a:tc>
                  <a:txBody>
                    <a:bodyPr/>
                    <a:lstStyle/>
                    <a:p>
                      <a:pPr fontAlgn="base"/>
                      <a:r>
                        <a:rPr lang="en-US" sz="1100" b="1" dirty="0">
                          <a:effectLst/>
                        </a:rPr>
                        <a:t>Vector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VECTOR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Array of numeric values (emulated using ARRAY)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VECTOR for values like [1.0, 2.0, 3.0]</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352740"/>
                  </a:ext>
                </a:extLst>
              </a:tr>
              <a:tr h="472873">
                <a:tc>
                  <a:txBody>
                    <a:bodyPr/>
                    <a:lstStyle/>
                    <a:p>
                      <a:pPr fontAlgn="base"/>
                      <a:r>
                        <a:rPr lang="en-US" sz="1100" b="1" dirty="0">
                          <a:effectLst/>
                        </a:rPr>
                        <a:t>Unsupported Data Types</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XML</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Not natively supported, can be stored as VARIANT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VARIANT for XML data</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6354153"/>
                  </a:ext>
                </a:extLst>
              </a:tr>
              <a:tr h="472873">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CLOB</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Not natively supported, can be stored as STRING</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STRING for large text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62208647"/>
                  </a:ext>
                </a:extLst>
              </a:tr>
              <a:tr h="472873">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BLOB</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Not natively supported, can be stored as BINARY</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BINARY for binary large objects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82189697"/>
                  </a:ext>
                </a:extLst>
              </a:tr>
              <a:tr h="368315">
                <a:tc>
                  <a:txBody>
                    <a:bodyPr/>
                    <a:lstStyle/>
                    <a:p>
                      <a:pPr fontAlgn="base"/>
                      <a:r>
                        <a:rPr lang="en-US" sz="1100" b="1" dirty="0">
                          <a:effectLst/>
                        </a:rPr>
                        <a:t>Data Type Conversion</a:t>
                      </a:r>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CAST, CONVERT</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Convert data from one type to another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a:effectLst/>
                        </a:rPr>
                        <a:t>CAST('123' AS INTEGER)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11230486"/>
                  </a:ext>
                </a:extLst>
              </a:tr>
              <a:tr h="544215">
                <a:tc>
                  <a:txBody>
                    <a:bodyPr/>
                    <a:lstStyle/>
                    <a:p>
                      <a:pPr fontAlgn="base"/>
                      <a:endParaRPr lang="en-US" sz="1100" dirty="0">
                        <a:effectLst/>
                      </a:endParaRP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TO_CHAR, TO_DATE, TO_NUMBER</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Functions to convert between data types</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a:r>
                        <a:rPr lang="en-US" sz="1100" dirty="0">
                          <a:effectLst/>
                        </a:rPr>
                        <a:t>TO_DATE('2023-05-18', 'YYYY-MM-DD')</a:t>
                      </a:r>
                    </a:p>
                  </a:txBody>
                  <a:tcPr marL="40820" marR="40820" marT="7868" marB="78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28850155"/>
                  </a:ext>
                </a:extLst>
              </a:tr>
            </a:tbl>
          </a:graphicData>
        </a:graphic>
      </p:graphicFrame>
    </p:spTree>
    <p:extLst>
      <p:ext uri="{BB962C8B-B14F-4D97-AF65-F5344CB8AC3E}">
        <p14:creationId xmlns:p14="http://schemas.microsoft.com/office/powerpoint/2010/main" val="3581686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Snowflake Data Load</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Bulk Load</a:t>
            </a:r>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124319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4CD6-CBEA-828A-AD5D-997DAE18F076}"/>
              </a:ext>
            </a:extLst>
          </p:cNvPr>
          <p:cNvSpPr>
            <a:spLocks noGrp="1"/>
          </p:cNvSpPr>
          <p:nvPr>
            <p:ph type="title"/>
          </p:nvPr>
        </p:nvSpPr>
        <p:spPr/>
        <p:txBody>
          <a:bodyPr>
            <a:normAutofit fontScale="90000"/>
          </a:bodyPr>
          <a:lstStyle/>
          <a:p>
            <a:r>
              <a:rPr lang="en-US" dirty="0"/>
              <a:t>Data Loading to snowflake</a:t>
            </a:r>
          </a:p>
        </p:txBody>
      </p:sp>
      <p:sp>
        <p:nvSpPr>
          <p:cNvPr id="3" name="Content Placeholder 2">
            <a:extLst>
              <a:ext uri="{FF2B5EF4-FFF2-40B4-BE49-F238E27FC236}">
                <a16:creationId xmlns:a16="http://schemas.microsoft.com/office/drawing/2014/main" id="{70A5E8D4-BCB8-52DF-5FF3-CEB3981FB8CF}"/>
              </a:ext>
            </a:extLst>
          </p:cNvPr>
          <p:cNvSpPr>
            <a:spLocks noGrp="1"/>
          </p:cNvSpPr>
          <p:nvPr>
            <p:ph idx="1"/>
          </p:nvPr>
        </p:nvSpPr>
        <p:spPr/>
        <p:txBody>
          <a:bodyPr/>
          <a:lstStyle/>
          <a:p>
            <a:r>
              <a:rPr lang="en-US" dirty="0"/>
              <a:t>Bulk load:</a:t>
            </a:r>
          </a:p>
          <a:p>
            <a:pPr lvl="1"/>
            <a:r>
              <a:rPr lang="en-US" dirty="0"/>
              <a:t>External stages</a:t>
            </a:r>
          </a:p>
          <a:p>
            <a:pPr lvl="1"/>
            <a:r>
              <a:rPr lang="en-US" dirty="0"/>
              <a:t>Internal Stages</a:t>
            </a:r>
          </a:p>
          <a:p>
            <a:pPr lvl="2"/>
            <a:r>
              <a:rPr lang="en-US" dirty="0"/>
              <a:t>User stage</a:t>
            </a:r>
          </a:p>
          <a:p>
            <a:pPr lvl="2"/>
            <a:r>
              <a:rPr lang="en-US" dirty="0"/>
              <a:t>Table stage</a:t>
            </a:r>
          </a:p>
          <a:p>
            <a:pPr lvl="2"/>
            <a:r>
              <a:rPr lang="en-US" dirty="0"/>
              <a:t>Named Stage</a:t>
            </a:r>
          </a:p>
          <a:p>
            <a:r>
              <a:rPr lang="en-US" dirty="0"/>
              <a:t>Continuous load:</a:t>
            </a:r>
          </a:p>
          <a:p>
            <a:pPr lvl="1"/>
            <a:r>
              <a:rPr lang="en-US" dirty="0" err="1"/>
              <a:t>Snowpipe</a:t>
            </a:r>
            <a:endParaRPr lang="en-US" dirty="0"/>
          </a:p>
          <a:p>
            <a:pPr lvl="1"/>
            <a:r>
              <a:rPr lang="en-US" dirty="0" err="1"/>
              <a:t>Snowpipe</a:t>
            </a:r>
            <a:r>
              <a:rPr lang="en-US" dirty="0"/>
              <a:t> Streaming</a:t>
            </a:r>
          </a:p>
        </p:txBody>
      </p:sp>
    </p:spTree>
    <p:extLst>
      <p:ext uri="{BB962C8B-B14F-4D97-AF65-F5344CB8AC3E}">
        <p14:creationId xmlns:p14="http://schemas.microsoft.com/office/powerpoint/2010/main" val="1688964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63A1-A8DD-EC21-B021-0E9C677EB0DE}"/>
              </a:ext>
            </a:extLst>
          </p:cNvPr>
          <p:cNvSpPr>
            <a:spLocks noGrp="1"/>
          </p:cNvSpPr>
          <p:nvPr>
            <p:ph type="title"/>
          </p:nvPr>
        </p:nvSpPr>
        <p:spPr/>
        <p:txBody>
          <a:bodyPr>
            <a:normAutofit fontScale="90000"/>
          </a:bodyPr>
          <a:lstStyle/>
          <a:p>
            <a:endParaRPr lang="en-US"/>
          </a:p>
        </p:txBody>
      </p:sp>
      <p:graphicFrame>
        <p:nvGraphicFramePr>
          <p:cNvPr id="4" name="Content Placeholder 3">
            <a:extLst>
              <a:ext uri="{FF2B5EF4-FFF2-40B4-BE49-F238E27FC236}">
                <a16:creationId xmlns:a16="http://schemas.microsoft.com/office/drawing/2014/main" id="{BD83B2DF-A5FC-A045-60B5-A4367ACD67C4}"/>
              </a:ext>
            </a:extLst>
          </p:cNvPr>
          <p:cNvGraphicFramePr>
            <a:graphicFrameLocks noGrp="1"/>
          </p:cNvGraphicFramePr>
          <p:nvPr>
            <p:ph idx="1"/>
            <p:extLst>
              <p:ext uri="{D42A27DB-BD31-4B8C-83A1-F6EECF244321}">
                <p14:modId xmlns:p14="http://schemas.microsoft.com/office/powerpoint/2010/main" val="2183996664"/>
              </p:ext>
            </p:extLst>
          </p:nvPr>
        </p:nvGraphicFramePr>
        <p:xfrm>
          <a:off x="228600" y="1194318"/>
          <a:ext cx="11734800" cy="5515106"/>
        </p:xfrm>
        <a:graphic>
          <a:graphicData uri="http://schemas.openxmlformats.org/drawingml/2006/table">
            <a:tbl>
              <a:tblPr/>
              <a:tblGrid>
                <a:gridCol w="1457325">
                  <a:extLst>
                    <a:ext uri="{9D8B030D-6E8A-4147-A177-3AD203B41FA5}">
                      <a16:colId xmlns:a16="http://schemas.microsoft.com/office/drawing/2014/main" val="355224110"/>
                    </a:ext>
                  </a:extLst>
                </a:gridCol>
                <a:gridCol w="4106054">
                  <a:extLst>
                    <a:ext uri="{9D8B030D-6E8A-4147-A177-3AD203B41FA5}">
                      <a16:colId xmlns:a16="http://schemas.microsoft.com/office/drawing/2014/main" val="896135394"/>
                    </a:ext>
                  </a:extLst>
                </a:gridCol>
                <a:gridCol w="6171421">
                  <a:extLst>
                    <a:ext uri="{9D8B030D-6E8A-4147-A177-3AD203B41FA5}">
                      <a16:colId xmlns:a16="http://schemas.microsoft.com/office/drawing/2014/main" val="1663046362"/>
                    </a:ext>
                  </a:extLst>
                </a:gridCol>
              </a:tblGrid>
              <a:tr h="248274">
                <a:tc>
                  <a:txBody>
                    <a:bodyPr/>
                    <a:lstStyle/>
                    <a:p>
                      <a:pPr algn="l" fontAlgn="t"/>
                      <a:r>
                        <a:rPr lang="en-US" sz="1600" b="1">
                          <a:effectLst/>
                        </a:rPr>
                        <a:t>Feature</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1">
                          <a:effectLst/>
                        </a:rPr>
                        <a:t>Supported</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1">
                          <a:effectLst/>
                        </a:rPr>
                        <a:t>Notes</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1151630"/>
                  </a:ext>
                </a:extLst>
              </a:tr>
              <a:tr h="460479">
                <a:tc>
                  <a:txBody>
                    <a:bodyPr/>
                    <a:lstStyle/>
                    <a:p>
                      <a:pPr algn="l" fontAlgn="t"/>
                      <a:r>
                        <a:rPr lang="en-US" sz="1600" b="1" dirty="0">
                          <a:effectLst/>
                        </a:rPr>
                        <a:t>Location of files</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Local environment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are first copied (“staged”) to an internal (Snowflake) stage, then loaded into a table.</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87763539"/>
                  </a:ext>
                </a:extLst>
              </a:tr>
              <a:tr h="24827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Amazon S3</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can be loaded directly from any user-supplied bucket.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8619162"/>
                  </a:ext>
                </a:extLst>
              </a:tr>
              <a:tr h="24827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Google Cloud Storage</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can be loaded directly from any user-supplied bucket.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6869585"/>
                  </a:ext>
                </a:extLst>
              </a:tr>
              <a:tr h="109709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Microsoft Azure cloud storage</a:t>
                      </a:r>
                    </a:p>
                    <a:p>
                      <a:pPr fontAlgn="t">
                        <a:buFont typeface="Arial" panose="020B0604020202020204" pitchFamily="34" charset="0"/>
                        <a:buChar char="•"/>
                      </a:pPr>
                      <a:r>
                        <a:rPr lang="en-US" sz="1600">
                          <a:effectLst/>
                        </a:rPr>
                        <a:t>Blob storage</a:t>
                      </a:r>
                    </a:p>
                    <a:p>
                      <a:pPr fontAlgn="t">
                        <a:buFont typeface="Arial" panose="020B0604020202020204" pitchFamily="34" charset="0"/>
                        <a:buChar char="•"/>
                      </a:pPr>
                      <a:r>
                        <a:rPr lang="en-US" sz="1600">
                          <a:effectLst/>
                        </a:rPr>
                        <a:t>Data Lake Storage Gen2</a:t>
                      </a:r>
                    </a:p>
                    <a:p>
                      <a:pPr fontAlgn="t">
                        <a:buFont typeface="Arial" panose="020B0604020202020204" pitchFamily="34" charset="0"/>
                        <a:buChar char="•"/>
                      </a:pPr>
                      <a:r>
                        <a:rPr lang="en-US" sz="1600">
                          <a:effectLst/>
                        </a:rPr>
                        <a:t>General-purpose v1</a:t>
                      </a:r>
                    </a:p>
                    <a:p>
                      <a:pPr fontAlgn="t">
                        <a:buFont typeface="Arial" panose="020B0604020202020204" pitchFamily="34" charset="0"/>
                        <a:buChar char="•"/>
                      </a:pPr>
                      <a:r>
                        <a:rPr lang="en-US" sz="1600">
                          <a:effectLst/>
                        </a:rPr>
                        <a:t>General-purpose v2</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Files can be loaded directly from any user-supplied container.</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14905681"/>
                  </a:ext>
                </a:extLst>
              </a:tr>
              <a:tr h="248274">
                <a:tc>
                  <a:txBody>
                    <a:bodyPr/>
                    <a:lstStyle/>
                    <a:p>
                      <a:pPr algn="l" fontAlgn="t"/>
                      <a:r>
                        <a:rPr lang="en-US" sz="1600" b="1">
                          <a:effectLst/>
                        </a:rPr>
                        <a:t>File formats</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Delimited files (CSV, TSV, etc.)</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rPr>
                        <a:t>Any valid delimiter is supported; default is comma (i.e. CSV).</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64933452"/>
                  </a:ext>
                </a:extLst>
              </a:tr>
              <a:tr h="1309299">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hlinkClick r:id="rId2"/>
                        </a:rPr>
                        <a:t>Semi-structured formats</a:t>
                      </a:r>
                      <a:endParaRPr lang="en-US" sz="1600" dirty="0">
                        <a:effectLst/>
                      </a:endParaRPr>
                    </a:p>
                    <a:p>
                      <a:pPr fontAlgn="t">
                        <a:buFont typeface="Arial" panose="020B0604020202020204" pitchFamily="34" charset="0"/>
                        <a:buChar char="•"/>
                      </a:pPr>
                      <a:r>
                        <a:rPr lang="en-US" sz="1600" dirty="0">
                          <a:effectLst/>
                        </a:rPr>
                        <a:t>JSON</a:t>
                      </a:r>
                    </a:p>
                    <a:p>
                      <a:pPr fontAlgn="t">
                        <a:buFont typeface="Arial" panose="020B0604020202020204" pitchFamily="34" charset="0"/>
                        <a:buChar char="•"/>
                      </a:pPr>
                      <a:r>
                        <a:rPr lang="en-US" sz="1600" dirty="0">
                          <a:effectLst/>
                        </a:rPr>
                        <a:t>Avro , ORC</a:t>
                      </a:r>
                    </a:p>
                    <a:p>
                      <a:pPr fontAlgn="t">
                        <a:buFont typeface="Arial" panose="020B0604020202020204" pitchFamily="34" charset="0"/>
                        <a:buChar char="•"/>
                      </a:pPr>
                      <a:r>
                        <a:rPr lang="en-US" sz="1600" dirty="0">
                          <a:effectLst/>
                        </a:rPr>
                        <a:t>Parquet , XML (supported as a </a:t>
                      </a:r>
                      <a:r>
                        <a:rPr lang="en-US" sz="1600" dirty="0">
                          <a:effectLst/>
                          <a:hlinkClick r:id="rId3"/>
                        </a:rPr>
                        <a:t>preview feature</a:t>
                      </a:r>
                      <a:r>
                        <a:rPr lang="en-US" sz="1600" dirty="0">
                          <a:effectLst/>
                        </a:rPr>
                        <a:t>)</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65158206"/>
                  </a:ext>
                </a:extLst>
              </a:tr>
              <a:tr h="248274">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a:effectLst/>
                          <a:hlinkClick r:id="rId4"/>
                        </a:rPr>
                        <a:t>Unstructured formats</a:t>
                      </a:r>
                      <a:endParaRPr lang="en-US" sz="160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US" sz="160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45731512"/>
                  </a:ext>
                </a:extLst>
              </a:tr>
              <a:tr h="460479">
                <a:tc>
                  <a:txBody>
                    <a:bodyPr/>
                    <a:lstStyle/>
                    <a:p>
                      <a:pPr algn="l" fontAlgn="t"/>
                      <a:r>
                        <a:rPr lang="en-US" sz="1600" b="1" dirty="0">
                          <a:effectLst/>
                        </a:rPr>
                        <a:t>File encoding</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rPr>
                        <a:t>File format-specific</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rPr>
                        <a:t>For delimited files (CSV, TSV, etc.), the default character set is UTF-8</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7293389"/>
                  </a:ext>
                </a:extLst>
              </a:tr>
              <a:tr h="460479">
                <a:tc>
                  <a:txBody>
                    <a:bodyPr/>
                    <a:lstStyle/>
                    <a:p>
                      <a:pPr algn="l" fontAlgn="t"/>
                      <a:endParaRPr lang="en-US" sz="1600" b="1">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US" sz="1600" dirty="0">
                        <a:effectLst/>
                      </a:endParaRP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600" dirty="0">
                          <a:effectLst/>
                        </a:rPr>
                        <a:t>For semi-structured file formats (JSON, Avro, etc.), the only supported character set is UTF-8.</a:t>
                      </a:r>
                    </a:p>
                  </a:txBody>
                  <a:tcPr marL="41445" marR="41445" marT="20723" marB="20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98331116"/>
                  </a:ext>
                </a:extLst>
              </a:tr>
            </a:tbl>
          </a:graphicData>
        </a:graphic>
      </p:graphicFrame>
    </p:spTree>
    <p:extLst>
      <p:ext uri="{BB962C8B-B14F-4D97-AF65-F5344CB8AC3E}">
        <p14:creationId xmlns:p14="http://schemas.microsoft.com/office/powerpoint/2010/main" val="2867481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pPr algn="l"/>
            <a:r>
              <a:rPr lang="en-US" b="1" i="0" dirty="0">
                <a:effectLst/>
                <a:highlight>
                  <a:srgbClr val="FFFFFF"/>
                </a:highlight>
                <a:latin typeface="Inter"/>
              </a:rPr>
              <a:t>Bulk loading from Microsoft Azure</a:t>
            </a:r>
            <a:r>
              <a:rPr lang="en-US" dirty="0"/>
              <a:t> </a:t>
            </a:r>
          </a:p>
        </p:txBody>
      </p:sp>
      <p:pic>
        <p:nvPicPr>
          <p:cNvPr id="4098" name="Picture 2" descr="Data loading overview">
            <a:extLst>
              <a:ext uri="{FF2B5EF4-FFF2-40B4-BE49-F238E27FC236}">
                <a16:creationId xmlns:a16="http://schemas.microsoft.com/office/drawing/2014/main" id="{C461C591-DEA9-F2D1-E327-3A656D0CF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94317"/>
            <a:ext cx="5791200" cy="564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75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b="1" i="0" dirty="0">
                <a:effectLst/>
                <a:highlight>
                  <a:srgbClr val="FFFFFF"/>
                </a:highlight>
                <a:latin typeface="Inter"/>
              </a:rPr>
              <a:t>Configuring an Azure container for loading data</a:t>
            </a:r>
            <a:endParaRPr lang="en-US" dirty="0"/>
          </a:p>
        </p:txBody>
      </p:sp>
      <p:sp>
        <p:nvSpPr>
          <p:cNvPr id="3" name="Content Placeholder 2">
            <a:extLst>
              <a:ext uri="{FF2B5EF4-FFF2-40B4-BE49-F238E27FC236}">
                <a16:creationId xmlns:a16="http://schemas.microsoft.com/office/drawing/2014/main" id="{7F0B9C17-739C-0A22-F5F5-2A749DEABE90}"/>
              </a:ext>
            </a:extLst>
          </p:cNvPr>
          <p:cNvSpPr>
            <a:spLocks noGrp="1"/>
          </p:cNvSpPr>
          <p:nvPr>
            <p:ph idx="1"/>
          </p:nvPr>
        </p:nvSpPr>
        <p:spPr/>
        <p:txBody>
          <a:bodyPr/>
          <a:lstStyle/>
          <a:p>
            <a:r>
              <a:rPr lang="en-US" b="0" i="0" dirty="0">
                <a:solidFill>
                  <a:srgbClr val="2C2F34"/>
                </a:solidFill>
                <a:effectLst/>
                <a:highlight>
                  <a:srgbClr val="FFFFFF"/>
                </a:highlight>
                <a:latin typeface="Inter"/>
              </a:rPr>
              <a:t>Configure a storage integration:</a:t>
            </a:r>
          </a:p>
          <a:p>
            <a:pPr lvl="1"/>
            <a:r>
              <a:rPr lang="en-US" b="0" i="0" dirty="0">
                <a:solidFill>
                  <a:srgbClr val="2C2F34"/>
                </a:solidFill>
                <a:effectLst/>
                <a:highlight>
                  <a:srgbClr val="FFFFFF"/>
                </a:highlight>
                <a:latin typeface="Inter"/>
              </a:rPr>
              <a:t>Step 1: Create a Cloud Storage Integration in Snowflake</a:t>
            </a:r>
          </a:p>
          <a:p>
            <a:pPr lvl="1"/>
            <a:r>
              <a:rPr lang="en-US" b="0" i="0" dirty="0">
                <a:solidFill>
                  <a:srgbClr val="2C2F34"/>
                </a:solidFill>
                <a:effectLst/>
                <a:highlight>
                  <a:srgbClr val="FFFFFF"/>
                </a:highlight>
                <a:latin typeface="Inter"/>
              </a:rPr>
              <a:t>Step 2: Grant Snowflake Access to the Storage Locations</a:t>
            </a:r>
          </a:p>
          <a:p>
            <a:pPr lvl="1"/>
            <a:r>
              <a:rPr lang="en-US" b="0" i="0" dirty="0">
                <a:solidFill>
                  <a:srgbClr val="2C2F34"/>
                </a:solidFill>
                <a:effectLst/>
                <a:highlight>
                  <a:srgbClr val="FFFFFF"/>
                </a:highlight>
                <a:latin typeface="Inter"/>
              </a:rPr>
              <a:t>Step 3: Create an external stage</a:t>
            </a:r>
          </a:p>
          <a:p>
            <a:r>
              <a:rPr lang="en-US" b="0" i="0" dirty="0">
                <a:solidFill>
                  <a:srgbClr val="2C2F34"/>
                </a:solidFill>
                <a:effectLst/>
                <a:highlight>
                  <a:srgbClr val="FFFFFF"/>
                </a:highlight>
                <a:latin typeface="Inter"/>
              </a:rPr>
              <a:t>Generate a shared access signature (SAS) token</a:t>
            </a:r>
          </a:p>
          <a:p>
            <a:pPr lvl="1"/>
            <a:r>
              <a:rPr lang="en-US" dirty="0"/>
              <a:t>Step 1: Generate the SAS token</a:t>
            </a:r>
          </a:p>
          <a:p>
            <a:pPr lvl="1"/>
            <a:r>
              <a:rPr lang="en-US" dirty="0"/>
              <a:t>Step 2: Create an external stage</a:t>
            </a:r>
          </a:p>
        </p:txBody>
      </p:sp>
    </p:spTree>
    <p:extLst>
      <p:ext uri="{BB962C8B-B14F-4D97-AF65-F5344CB8AC3E}">
        <p14:creationId xmlns:p14="http://schemas.microsoft.com/office/powerpoint/2010/main" val="1791812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r>
              <a:rPr lang="en-US" b="0" i="0" dirty="0">
                <a:solidFill>
                  <a:srgbClr val="2C2F34"/>
                </a:solidFill>
                <a:effectLst/>
                <a:highlight>
                  <a:srgbClr val="FFFFFF"/>
                </a:highlight>
                <a:latin typeface="Inter"/>
              </a:rPr>
              <a:t>Configure a storage integration:</a:t>
            </a:r>
          </a:p>
          <a:p>
            <a:pPr lvl="1"/>
            <a:r>
              <a:rPr lang="en-US" b="0" i="0" dirty="0">
                <a:solidFill>
                  <a:srgbClr val="2C2F34"/>
                </a:solidFill>
                <a:effectLst/>
                <a:highlight>
                  <a:srgbClr val="FFFFFF"/>
                </a:highlight>
                <a:latin typeface="Inter"/>
              </a:rPr>
              <a:t>Step 1: Create a Cloud Storage Integration in Snowflake</a:t>
            </a:r>
          </a:p>
          <a:p>
            <a:pPr marL="936000" lvl="3" indent="0">
              <a:buNone/>
            </a:pPr>
            <a:r>
              <a:rPr lang="en-US" b="0" i="0" dirty="0">
                <a:solidFill>
                  <a:srgbClr val="2C2F34"/>
                </a:solidFill>
                <a:effectLst/>
                <a:highlight>
                  <a:srgbClr val="FFFFFF"/>
                </a:highlight>
                <a:latin typeface="Inter"/>
              </a:rPr>
              <a:t>CREATE STORAGE INTEGRATION &lt;</a:t>
            </a:r>
            <a:r>
              <a:rPr lang="en-US" b="0" i="0" dirty="0" err="1">
                <a:solidFill>
                  <a:srgbClr val="2C2F34"/>
                </a:solidFill>
                <a:effectLst/>
                <a:highlight>
                  <a:srgbClr val="FFFFFF"/>
                </a:highlight>
                <a:latin typeface="Inter"/>
              </a:rPr>
              <a:t>integration_name</a:t>
            </a:r>
            <a:r>
              <a:rPr lang="en-US" b="0" i="0" dirty="0">
                <a:solidFill>
                  <a:srgbClr val="2C2F34"/>
                </a:solidFill>
                <a:effectLst/>
                <a:highlight>
                  <a:srgbClr val="FFFFFF"/>
                </a:highlight>
                <a:latin typeface="Inter"/>
              </a:rPr>
              <a:t>&gt;</a:t>
            </a:r>
          </a:p>
          <a:p>
            <a:pPr marL="936000" lvl="3" indent="0">
              <a:buNone/>
            </a:pPr>
            <a:r>
              <a:rPr lang="en-US" b="0" i="0" dirty="0">
                <a:solidFill>
                  <a:srgbClr val="2C2F34"/>
                </a:solidFill>
                <a:effectLst/>
                <a:highlight>
                  <a:srgbClr val="FFFFFF"/>
                </a:highlight>
                <a:latin typeface="Inter"/>
              </a:rPr>
              <a:t>  TYPE = EXTERNAL_STAGE</a:t>
            </a:r>
          </a:p>
          <a:p>
            <a:pPr marL="936000" lvl="3" indent="0">
              <a:buNone/>
            </a:pPr>
            <a:r>
              <a:rPr lang="en-US" b="0" i="0" dirty="0">
                <a:solidFill>
                  <a:srgbClr val="2C2F34"/>
                </a:solidFill>
                <a:effectLst/>
                <a:highlight>
                  <a:srgbClr val="FFFFFF"/>
                </a:highlight>
                <a:latin typeface="Inter"/>
              </a:rPr>
              <a:t>  STORAGE_PROVIDER = 'AZURE'</a:t>
            </a:r>
          </a:p>
          <a:p>
            <a:pPr marL="936000" lvl="3" indent="0">
              <a:buNone/>
            </a:pPr>
            <a:r>
              <a:rPr lang="en-US" b="0" i="0" dirty="0">
                <a:solidFill>
                  <a:srgbClr val="2C2F34"/>
                </a:solidFill>
                <a:effectLst/>
                <a:highlight>
                  <a:srgbClr val="FFFFFF"/>
                </a:highlight>
                <a:latin typeface="Inter"/>
              </a:rPr>
              <a:t>  ENABLED = TRUE</a:t>
            </a:r>
          </a:p>
          <a:p>
            <a:pPr marL="936000" lvl="3" indent="0">
              <a:buNone/>
            </a:pPr>
            <a:r>
              <a:rPr lang="en-US" b="0" i="0" dirty="0">
                <a:solidFill>
                  <a:srgbClr val="2C2F34"/>
                </a:solidFill>
                <a:effectLst/>
                <a:highlight>
                  <a:srgbClr val="FFFFFF"/>
                </a:highlight>
                <a:latin typeface="Inter"/>
              </a:rPr>
              <a:t>  AZURE_TENANT_ID = '&lt;</a:t>
            </a:r>
            <a:r>
              <a:rPr lang="en-US" b="0" i="0" dirty="0" err="1">
                <a:solidFill>
                  <a:srgbClr val="2C2F34"/>
                </a:solidFill>
                <a:effectLst/>
                <a:highlight>
                  <a:srgbClr val="FFFFFF"/>
                </a:highlight>
                <a:latin typeface="Inter"/>
              </a:rPr>
              <a:t>tenant_id</a:t>
            </a:r>
            <a:r>
              <a:rPr lang="en-US" b="0" i="0" dirty="0">
                <a:solidFill>
                  <a:srgbClr val="2C2F34"/>
                </a:solidFill>
                <a:effectLst/>
                <a:highlight>
                  <a:srgbClr val="FFFFFF"/>
                </a:highlight>
                <a:latin typeface="Inter"/>
              </a:rPr>
              <a:t>&gt;'</a:t>
            </a:r>
          </a:p>
          <a:p>
            <a:pPr marL="936000" lvl="3" indent="0">
              <a:buNone/>
            </a:pPr>
            <a:r>
              <a:rPr lang="en-US" b="0" i="0" dirty="0">
                <a:solidFill>
                  <a:srgbClr val="2C2F34"/>
                </a:solidFill>
                <a:effectLst/>
                <a:highlight>
                  <a:srgbClr val="FFFFFF"/>
                </a:highlight>
                <a:latin typeface="Inter"/>
              </a:rPr>
              <a:t>  STORAGE_ALLOWED_LOCATIONS = ('azure://&lt;account&gt;.blob.core.windows.net/&lt;container&gt;/&lt;path&gt;/', 'azure://&lt;account&gt;.blob.core.windows.net/&lt;container&gt;/&lt;path&gt;/')</a:t>
            </a:r>
          </a:p>
          <a:p>
            <a:pPr marL="936000" lvl="3" indent="0">
              <a:buNone/>
            </a:pPr>
            <a:r>
              <a:rPr lang="en-US" b="0" i="0" dirty="0">
                <a:solidFill>
                  <a:srgbClr val="2C2F34"/>
                </a:solidFill>
                <a:effectLst/>
                <a:highlight>
                  <a:srgbClr val="FFFFFF"/>
                </a:highlight>
                <a:latin typeface="Inter"/>
              </a:rPr>
              <a:t>  [ STORAGE_BLOCKED_LOCATIONS = ('azure://&lt;account&gt;.blob.core.windows.net/&lt;container&gt;/&lt;path&gt;/', 'azure://&lt;account&gt;.blob.core.windows.net/&lt;container&gt;/&lt;path&gt;/’) ]</a:t>
            </a:r>
          </a:p>
          <a:p>
            <a:pPr marL="936000" lvl="3" indent="0">
              <a:buNone/>
            </a:pPr>
            <a:r>
              <a:rPr lang="en-US" dirty="0">
                <a:solidFill>
                  <a:srgbClr val="2C2F34"/>
                </a:solidFill>
                <a:highlight>
                  <a:srgbClr val="FFFFFF"/>
                </a:highlight>
                <a:latin typeface="Inter"/>
              </a:rPr>
              <a:t>Actual code:</a:t>
            </a:r>
          </a:p>
          <a:p>
            <a:pPr marL="936000" lvl="3" indent="0">
              <a:buNone/>
            </a:pPr>
            <a:r>
              <a:rPr lang="en-US" b="0" i="0" dirty="0">
                <a:solidFill>
                  <a:srgbClr val="2C2F34"/>
                </a:solidFill>
                <a:effectLst/>
                <a:highlight>
                  <a:srgbClr val="FFFFFF"/>
                </a:highlight>
                <a:latin typeface="Inter"/>
              </a:rPr>
              <a:t>CREATE STORAGE INTEGRATION </a:t>
            </a:r>
            <a:r>
              <a:rPr lang="en-US" b="0" i="0" dirty="0" err="1">
                <a:solidFill>
                  <a:srgbClr val="2C2F34"/>
                </a:solidFill>
                <a:effectLst/>
                <a:highlight>
                  <a:srgbClr val="FFFFFF"/>
                </a:highlight>
                <a:latin typeface="Inter"/>
              </a:rPr>
              <a:t>azure_int</a:t>
            </a:r>
            <a:r>
              <a:rPr lang="en-US" b="0" i="0" dirty="0">
                <a:solidFill>
                  <a:srgbClr val="2C2F34"/>
                </a:solidFill>
                <a:effectLst/>
                <a:highlight>
                  <a:srgbClr val="FFFFFF"/>
                </a:highlight>
                <a:latin typeface="Inter"/>
              </a:rPr>
              <a:t>  TYPE = EXTERNAL_STAGE  STORAGE_PROVIDER = 'AZURE'  ENABLED = TRUE  AZURE_TENANT_ID = 'e5b37e62-c6cc-42ca-bd74-05b3ddd02784'  STORAGE_ALLOWED_LOCATIONS = ('azure://bw2023snowflakedata.blob.core.windows.net/bw2023snowflakedatacontainer/')  -- [ STORAGE_BLOCKED_LOCATIONS = ('azure://&lt;account&gt;.blob.core.windows.net/&lt;container&gt;/&lt;path&gt;/', 'azure://&lt;account&gt;.blob.core.windows.net/&lt;container&gt;/&lt;path&gt;/') ]  ;</a:t>
            </a:r>
          </a:p>
          <a:p>
            <a:pPr marL="936000" lvl="3" indent="0">
              <a:buNone/>
            </a:pPr>
            <a:endParaRPr lang="en-US" b="0" i="0" dirty="0">
              <a:solidFill>
                <a:srgbClr val="2C2F34"/>
              </a:solidFill>
              <a:effectLst/>
              <a:highlight>
                <a:srgbClr val="FFFFFF"/>
              </a:highlight>
              <a:latin typeface="Inter"/>
            </a:endParaRPr>
          </a:p>
          <a:p>
            <a:endParaRPr lang="en-US" dirty="0"/>
          </a:p>
        </p:txBody>
      </p:sp>
    </p:spTree>
    <p:extLst>
      <p:ext uri="{BB962C8B-B14F-4D97-AF65-F5344CB8AC3E}">
        <p14:creationId xmlns:p14="http://schemas.microsoft.com/office/powerpoint/2010/main" val="4135232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pPr lvl="1"/>
            <a:r>
              <a:rPr lang="en-US" b="0" i="0" dirty="0">
                <a:solidFill>
                  <a:srgbClr val="2C2F34"/>
                </a:solidFill>
                <a:effectLst/>
                <a:highlight>
                  <a:srgbClr val="FFFFFF"/>
                </a:highlight>
                <a:latin typeface="Inter"/>
              </a:rPr>
              <a:t>Step 2: Grant Snowflake Access to the Storage Locations</a:t>
            </a:r>
          </a:p>
          <a:p>
            <a:pPr marL="324000" lvl="1" indent="0">
              <a:buNone/>
            </a:pPr>
            <a:endParaRPr lang="en-US" b="0" i="0" dirty="0">
              <a:solidFill>
                <a:srgbClr val="2C2F34"/>
              </a:solidFill>
              <a:effectLst/>
              <a:highlight>
                <a:srgbClr val="FFFFFF"/>
              </a:highlight>
              <a:latin typeface="Inter"/>
            </a:endParaRPr>
          </a:p>
        </p:txBody>
      </p:sp>
      <p:pic>
        <p:nvPicPr>
          <p:cNvPr id="7" name="Picture 6">
            <a:extLst>
              <a:ext uri="{FF2B5EF4-FFF2-40B4-BE49-F238E27FC236}">
                <a16:creationId xmlns:a16="http://schemas.microsoft.com/office/drawing/2014/main" id="{8C83E9BD-2487-C0DF-8066-B544499458D8}"/>
              </a:ext>
            </a:extLst>
          </p:cNvPr>
          <p:cNvPicPr>
            <a:picLocks noChangeAspect="1"/>
          </p:cNvPicPr>
          <p:nvPr/>
        </p:nvPicPr>
        <p:blipFill>
          <a:blip r:embed="rId2"/>
          <a:stretch>
            <a:fillRect/>
          </a:stretch>
        </p:blipFill>
        <p:spPr>
          <a:xfrm>
            <a:off x="75642" y="1334277"/>
            <a:ext cx="12116358" cy="4215763"/>
          </a:xfrm>
          <a:prstGeom prst="rect">
            <a:avLst/>
          </a:prstGeom>
        </p:spPr>
      </p:pic>
    </p:spTree>
    <p:extLst>
      <p:ext uri="{BB962C8B-B14F-4D97-AF65-F5344CB8AC3E}">
        <p14:creationId xmlns:p14="http://schemas.microsoft.com/office/powerpoint/2010/main" val="1616192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pPr lvl="1"/>
            <a:r>
              <a:rPr lang="en-US" b="0" i="0" dirty="0">
                <a:solidFill>
                  <a:srgbClr val="2C2F34"/>
                </a:solidFill>
                <a:effectLst/>
                <a:highlight>
                  <a:srgbClr val="FFFFFF"/>
                </a:highlight>
                <a:latin typeface="Inter"/>
              </a:rPr>
              <a:t>Step 2: Grant Snowflake Access to the Storage Locations</a:t>
            </a:r>
          </a:p>
          <a:p>
            <a:pPr lvl="1"/>
            <a:endParaRPr lang="en-US" b="0" i="0" dirty="0">
              <a:solidFill>
                <a:srgbClr val="2C2F34"/>
              </a:solidFill>
              <a:effectLst/>
              <a:highlight>
                <a:srgbClr val="FFFFFF"/>
              </a:highlight>
              <a:latin typeface="Inter"/>
            </a:endParaRPr>
          </a:p>
          <a:p>
            <a:endParaRPr lang="en-US" dirty="0"/>
          </a:p>
        </p:txBody>
      </p:sp>
      <p:pic>
        <p:nvPicPr>
          <p:cNvPr id="6" name="Picture 5">
            <a:extLst>
              <a:ext uri="{FF2B5EF4-FFF2-40B4-BE49-F238E27FC236}">
                <a16:creationId xmlns:a16="http://schemas.microsoft.com/office/drawing/2014/main" id="{6350DBD0-5D0D-34BE-F7D7-FDCDC6DD2CC2}"/>
              </a:ext>
            </a:extLst>
          </p:cNvPr>
          <p:cNvPicPr>
            <a:picLocks noChangeAspect="1"/>
          </p:cNvPicPr>
          <p:nvPr/>
        </p:nvPicPr>
        <p:blipFill>
          <a:blip r:embed="rId2"/>
          <a:stretch>
            <a:fillRect/>
          </a:stretch>
        </p:blipFill>
        <p:spPr>
          <a:xfrm>
            <a:off x="512405" y="1670180"/>
            <a:ext cx="4467807" cy="3153746"/>
          </a:xfrm>
          <a:prstGeom prst="rect">
            <a:avLst/>
          </a:prstGeom>
          <a:ln>
            <a:solidFill>
              <a:schemeClr val="tx1"/>
            </a:solidFill>
          </a:ln>
        </p:spPr>
      </p:pic>
      <p:pic>
        <p:nvPicPr>
          <p:cNvPr id="10" name="Picture 9">
            <a:extLst>
              <a:ext uri="{FF2B5EF4-FFF2-40B4-BE49-F238E27FC236}">
                <a16:creationId xmlns:a16="http://schemas.microsoft.com/office/drawing/2014/main" id="{29982687-8A43-9D8D-1F78-609CF9354FBF}"/>
              </a:ext>
            </a:extLst>
          </p:cNvPr>
          <p:cNvPicPr>
            <a:picLocks noChangeAspect="1"/>
          </p:cNvPicPr>
          <p:nvPr/>
        </p:nvPicPr>
        <p:blipFill>
          <a:blip r:embed="rId3"/>
          <a:stretch>
            <a:fillRect/>
          </a:stretch>
        </p:blipFill>
        <p:spPr>
          <a:xfrm>
            <a:off x="4482564" y="2350593"/>
            <a:ext cx="4248454" cy="3049045"/>
          </a:xfrm>
          <a:prstGeom prst="rect">
            <a:avLst/>
          </a:prstGeom>
          <a:ln>
            <a:solidFill>
              <a:schemeClr val="tx1"/>
            </a:solidFill>
          </a:ln>
        </p:spPr>
      </p:pic>
      <p:pic>
        <p:nvPicPr>
          <p:cNvPr id="8" name="Picture 7">
            <a:extLst>
              <a:ext uri="{FF2B5EF4-FFF2-40B4-BE49-F238E27FC236}">
                <a16:creationId xmlns:a16="http://schemas.microsoft.com/office/drawing/2014/main" id="{D30731E0-8918-56A7-1494-B0649F88E41A}"/>
              </a:ext>
            </a:extLst>
          </p:cNvPr>
          <p:cNvPicPr>
            <a:picLocks noChangeAspect="1"/>
          </p:cNvPicPr>
          <p:nvPr/>
        </p:nvPicPr>
        <p:blipFill>
          <a:blip r:embed="rId4"/>
          <a:stretch>
            <a:fillRect/>
          </a:stretch>
        </p:blipFill>
        <p:spPr>
          <a:xfrm>
            <a:off x="7520473" y="4823926"/>
            <a:ext cx="4450286" cy="1873310"/>
          </a:xfrm>
          <a:prstGeom prst="rect">
            <a:avLst/>
          </a:prstGeom>
          <a:ln>
            <a:solidFill>
              <a:schemeClr val="tx1"/>
            </a:solidFill>
          </a:ln>
        </p:spPr>
      </p:pic>
    </p:spTree>
    <p:extLst>
      <p:ext uri="{BB962C8B-B14F-4D97-AF65-F5344CB8AC3E}">
        <p14:creationId xmlns:p14="http://schemas.microsoft.com/office/powerpoint/2010/main" val="1948744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a:normAutofit/>
          </a:bodyPr>
          <a:lstStyle/>
          <a:p>
            <a:pPr lvl="1"/>
            <a:r>
              <a:rPr lang="en-US" b="0" i="0" dirty="0">
                <a:solidFill>
                  <a:srgbClr val="2C2F34"/>
                </a:solidFill>
                <a:effectLst/>
                <a:highlight>
                  <a:srgbClr val="FFFFFF"/>
                </a:highlight>
                <a:latin typeface="Inter"/>
              </a:rPr>
              <a:t>Step 2: Grant Snowflake Access to the Storage Locations</a:t>
            </a:r>
          </a:p>
          <a:p>
            <a:pPr lvl="1"/>
            <a:endParaRPr lang="en-US" b="0" i="0" dirty="0">
              <a:solidFill>
                <a:srgbClr val="2C2F34"/>
              </a:solidFill>
              <a:effectLst/>
              <a:highlight>
                <a:srgbClr val="FFFFFF"/>
              </a:highlight>
              <a:latin typeface="Inter"/>
            </a:endParaRPr>
          </a:p>
          <a:p>
            <a:endParaRPr lang="en-US" dirty="0"/>
          </a:p>
        </p:txBody>
      </p:sp>
      <p:pic>
        <p:nvPicPr>
          <p:cNvPr id="6" name="Picture 5">
            <a:extLst>
              <a:ext uri="{FF2B5EF4-FFF2-40B4-BE49-F238E27FC236}">
                <a16:creationId xmlns:a16="http://schemas.microsoft.com/office/drawing/2014/main" id="{6350DBD0-5D0D-34BE-F7D7-FDCDC6DD2CC2}"/>
              </a:ext>
            </a:extLst>
          </p:cNvPr>
          <p:cNvPicPr>
            <a:picLocks noChangeAspect="1"/>
          </p:cNvPicPr>
          <p:nvPr/>
        </p:nvPicPr>
        <p:blipFill>
          <a:blip r:embed="rId2"/>
          <a:stretch>
            <a:fillRect/>
          </a:stretch>
        </p:blipFill>
        <p:spPr>
          <a:xfrm>
            <a:off x="923925" y="1742516"/>
            <a:ext cx="6734174" cy="4753534"/>
          </a:xfrm>
          <a:prstGeom prst="rect">
            <a:avLst/>
          </a:prstGeom>
        </p:spPr>
      </p:pic>
    </p:spTree>
    <p:extLst>
      <p:ext uri="{BB962C8B-B14F-4D97-AF65-F5344CB8AC3E}">
        <p14:creationId xmlns:p14="http://schemas.microsoft.com/office/powerpoint/2010/main" val="951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WHAT is </a:t>
            </a:r>
            <a:r>
              <a:rPr lang="en-US" dirty="0" err="1"/>
              <a:t>snowflakE</a:t>
            </a:r>
            <a:r>
              <a:rPr lang="en-US" dirty="0"/>
              <a:t>?</a:t>
            </a:r>
          </a:p>
        </p:txBody>
      </p:sp>
      <p:sp>
        <p:nvSpPr>
          <p:cNvPr id="3" name="Content Placeholder 2">
            <a:extLst>
              <a:ext uri="{FF2B5EF4-FFF2-40B4-BE49-F238E27FC236}">
                <a16:creationId xmlns:a16="http://schemas.microsoft.com/office/drawing/2014/main" id="{34418B51-0236-2D53-4E38-3BEACD0FFC3B}"/>
              </a:ext>
            </a:extLst>
          </p:cNvPr>
          <p:cNvSpPr>
            <a:spLocks noGrp="1"/>
          </p:cNvSpPr>
          <p:nvPr>
            <p:ph idx="1"/>
          </p:nvPr>
        </p:nvSpPr>
        <p:spPr/>
        <p:txBody>
          <a:bodyPr>
            <a:normAutofit fontScale="92500" lnSpcReduction="20000"/>
          </a:bodyPr>
          <a:lstStyle/>
          <a:p>
            <a:pPr algn="l"/>
            <a:r>
              <a:rPr lang="en-US" b="0" i="0" dirty="0">
                <a:solidFill>
                  <a:srgbClr val="2C2F34"/>
                </a:solidFill>
                <a:effectLst/>
                <a:highlight>
                  <a:srgbClr val="FFFFFF"/>
                </a:highlight>
                <a:latin typeface="Inter"/>
              </a:rPr>
              <a:t>Snowflake’s Data Cloud is powered by an advanced data platform provided as a self-managed service. Snowflake enables data storage, processing, and analytic solutions that are faster, easier to use, and far more flexible than traditional offerings.</a:t>
            </a:r>
          </a:p>
          <a:p>
            <a:pPr algn="l"/>
            <a:r>
              <a:rPr lang="en-US" b="0" i="0" dirty="0">
                <a:solidFill>
                  <a:srgbClr val="2C2F34"/>
                </a:solidFill>
                <a:effectLst/>
                <a:highlight>
                  <a:srgbClr val="FFFFFF"/>
                </a:highlight>
                <a:latin typeface="Inter"/>
              </a:rPr>
              <a:t>The Snowflake data platform is not built on any existing database technology or “big data” software platforms such as Hadoop. </a:t>
            </a:r>
          </a:p>
          <a:p>
            <a:pPr algn="l"/>
            <a:r>
              <a:rPr lang="en-US" b="0" i="0" dirty="0">
                <a:solidFill>
                  <a:srgbClr val="2C2F34"/>
                </a:solidFill>
                <a:effectLst/>
                <a:highlight>
                  <a:srgbClr val="FFFFFF"/>
                </a:highlight>
                <a:latin typeface="Inter"/>
              </a:rPr>
              <a:t>Instead, Snowflake combines a completely new SQL query engine with an innovative architecture natively designed for the cloud. To the user, Snowflake provides all of the functionality of an enterprise analytic database, along with many additional special features and unique capabilities.</a:t>
            </a:r>
          </a:p>
          <a:p>
            <a:pPr algn="l"/>
            <a:r>
              <a:rPr lang="en-US" b="0" i="0" dirty="0">
                <a:solidFill>
                  <a:srgbClr val="2C2F34"/>
                </a:solidFill>
                <a:effectLst/>
                <a:highlight>
                  <a:srgbClr val="FFFFFF"/>
                </a:highlight>
                <a:latin typeface="Inter"/>
              </a:rPr>
              <a:t>Snowflake is a true self-managed service, meaning:</a:t>
            </a:r>
          </a:p>
          <a:p>
            <a:pPr lvl="1">
              <a:buFont typeface="Arial" panose="020B0604020202020204" pitchFamily="34" charset="0"/>
              <a:buChar char="•"/>
            </a:pPr>
            <a:r>
              <a:rPr lang="en-US" b="0" i="0" dirty="0">
                <a:solidFill>
                  <a:srgbClr val="2C2F34"/>
                </a:solidFill>
                <a:effectLst/>
                <a:highlight>
                  <a:srgbClr val="FFFFFF"/>
                </a:highlight>
                <a:latin typeface="Inter"/>
              </a:rPr>
              <a:t>There is no hardware (virtual or physical) to select,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There is virtually no software to install, configure, or manage.</a:t>
            </a:r>
          </a:p>
          <a:p>
            <a:pPr lvl="1">
              <a:buFont typeface="Arial" panose="020B0604020202020204" pitchFamily="34" charset="0"/>
              <a:buChar char="•"/>
            </a:pPr>
            <a:r>
              <a:rPr lang="en-US" b="0" i="0" dirty="0">
                <a:solidFill>
                  <a:srgbClr val="2C2F34"/>
                </a:solidFill>
                <a:effectLst/>
                <a:highlight>
                  <a:srgbClr val="FFFFFF"/>
                </a:highlight>
                <a:latin typeface="Inter"/>
              </a:rPr>
              <a:t>Ongoing maintenance, management, upgrades, and tuning are handled by Snowflake.</a:t>
            </a:r>
          </a:p>
          <a:p>
            <a:pPr algn="l"/>
            <a:r>
              <a:rPr lang="en-US" b="0" i="0" dirty="0">
                <a:solidFill>
                  <a:srgbClr val="2C2F34"/>
                </a:solidFill>
                <a:effectLst/>
                <a:highlight>
                  <a:srgbClr val="FFFFFF"/>
                </a:highlight>
                <a:latin typeface="Inter"/>
              </a:rPr>
              <a:t>Snowflake runs completely on cloud infrastructure. All components of Snowflake’s service (other than optional command line clients, drivers, and connectors), run in public cloud infrastructures.</a:t>
            </a:r>
          </a:p>
          <a:p>
            <a:pPr algn="l"/>
            <a:r>
              <a:rPr lang="en-US" b="0" i="0" dirty="0">
                <a:solidFill>
                  <a:srgbClr val="2C2F34"/>
                </a:solidFill>
                <a:effectLst/>
                <a:highlight>
                  <a:srgbClr val="FFFFFF"/>
                </a:highlight>
                <a:latin typeface="Inter"/>
              </a:rPr>
              <a:t>Snowflake uses virtual compute instances for its compute needs and a storage service for persistent storage of data. Snowflake cannot be run on private cloud infrastructures (on-premises or hosted).</a:t>
            </a:r>
          </a:p>
          <a:p>
            <a:pPr algn="l"/>
            <a:r>
              <a:rPr lang="en-US" b="0" i="0" dirty="0">
                <a:solidFill>
                  <a:srgbClr val="2C2F34"/>
                </a:solidFill>
                <a:effectLst/>
                <a:highlight>
                  <a:srgbClr val="FFFFFF"/>
                </a:highlight>
                <a:latin typeface="Inter"/>
              </a:rPr>
              <a:t>Snowflake is not a packaged software offering that can be installed by a user. Snowflake manages all aspects of software installation and updates.</a:t>
            </a:r>
          </a:p>
          <a:p>
            <a:endParaRPr lang="en-US" dirty="0"/>
          </a:p>
        </p:txBody>
      </p:sp>
    </p:spTree>
    <p:extLst>
      <p:ext uri="{BB962C8B-B14F-4D97-AF65-F5344CB8AC3E}">
        <p14:creationId xmlns:p14="http://schemas.microsoft.com/office/powerpoint/2010/main" val="2275076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p:txBody>
          <a:bodyPr numCol="2">
            <a:normAutofit fontScale="85000" lnSpcReduction="20000"/>
          </a:bodyPr>
          <a:lstStyle/>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GRANT CREATE STAGE ON SCHEMA BWSCHEMA TO ROLE ACCOUNTADMIN;</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GRANT USAGE ON INTEGRATION </a:t>
            </a:r>
            <a:r>
              <a:rPr lang="en-US" b="0" i="0" dirty="0" err="1">
                <a:solidFill>
                  <a:srgbClr val="2C2F34"/>
                </a:solidFill>
                <a:effectLst/>
                <a:highlight>
                  <a:srgbClr val="FFFFFF"/>
                </a:highlight>
                <a:latin typeface="Inter"/>
              </a:rPr>
              <a:t>azure_int</a:t>
            </a:r>
            <a:r>
              <a:rPr lang="en-US" b="0" i="0" dirty="0">
                <a:solidFill>
                  <a:srgbClr val="2C2F34"/>
                </a:solidFill>
                <a:effectLst/>
                <a:highlight>
                  <a:srgbClr val="FFFFFF"/>
                </a:highlight>
                <a:latin typeface="Inter"/>
              </a:rPr>
              <a:t> TO ROLE ACCOUNTADMIN;</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create or replace file format </a:t>
            </a:r>
            <a:r>
              <a:rPr lang="en-US" b="0" i="0" dirty="0" err="1">
                <a:solidFill>
                  <a:srgbClr val="2C2F34"/>
                </a:solidFill>
                <a:effectLst/>
                <a:highlight>
                  <a:srgbClr val="FFFFFF"/>
                </a:highlight>
                <a:latin typeface="Inter"/>
              </a:rPr>
              <a:t>csv_superstore</a:t>
            </a:r>
            <a:r>
              <a:rPr lang="en-US" b="0" i="0" dirty="0">
                <a:solidFill>
                  <a:srgbClr val="2C2F34"/>
                </a:solidFill>
                <a:effectLst/>
                <a:highlight>
                  <a:srgbClr val="FFFFFF"/>
                </a:highlight>
                <a:latin typeface="Inter"/>
              </a:rPr>
              <a:t>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TYPE=CSV    SKIP_HEADER=1    FIELD_DELIMITER=',’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 TRIM_SPACE=FALSE    FIELD_OPTIONALLY_ENCLOSED_BY='"'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REPLACE_INVALID_CHARACTERS=TRUE    DATE_FORMAT=AUTO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TIME_FORMAT=AUTO    TIMESTAMP_FORMAT=AUTO;</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create replace stage </a:t>
            </a:r>
            <a:r>
              <a:rPr lang="en-US" b="0" i="0" dirty="0" err="1">
                <a:solidFill>
                  <a:srgbClr val="2C2F34"/>
                </a:solidFill>
                <a:effectLst/>
                <a:highlight>
                  <a:srgbClr val="FFFFFF"/>
                </a:highlight>
                <a:latin typeface="Inter"/>
              </a:rPr>
              <a:t>az_stg_superstore</a:t>
            </a: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err="1">
                <a:solidFill>
                  <a:srgbClr val="2C2F34"/>
                </a:solidFill>
                <a:effectLst/>
                <a:highlight>
                  <a:srgbClr val="FFFFFF"/>
                </a:highlight>
                <a:latin typeface="Inter"/>
              </a:rPr>
              <a:t>storage_integration</a:t>
            </a:r>
            <a:r>
              <a:rPr lang="en-US" b="0" i="0" dirty="0">
                <a:solidFill>
                  <a:srgbClr val="2C2F34"/>
                </a:solidFill>
                <a:effectLst/>
                <a:highlight>
                  <a:srgbClr val="FFFFFF"/>
                </a:highlight>
                <a:latin typeface="Inter"/>
              </a:rPr>
              <a:t> = </a:t>
            </a:r>
            <a:r>
              <a:rPr lang="en-US" b="0" i="0" dirty="0" err="1">
                <a:solidFill>
                  <a:srgbClr val="2C2F34"/>
                </a:solidFill>
                <a:effectLst/>
                <a:highlight>
                  <a:srgbClr val="FFFFFF"/>
                </a:highlight>
                <a:latin typeface="Inter"/>
              </a:rPr>
              <a:t>azure_int</a:t>
            </a:r>
            <a:r>
              <a:rPr lang="en-US" b="0" i="0" dirty="0">
                <a:solidFill>
                  <a:srgbClr val="2C2F34"/>
                </a:solidFill>
                <a:effectLst/>
                <a:highlight>
                  <a:srgbClr val="FFFFFF"/>
                </a:highlight>
                <a:latin typeface="Inter"/>
              </a:rPr>
              <a:t>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URL = 'azure://bw2023snowflakedata.blob.core.windows.net/bw2023snowflakedatacontainer/’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a:t>
            </a:r>
            <a:r>
              <a:rPr lang="en-US" b="0" i="0" dirty="0" err="1">
                <a:solidFill>
                  <a:srgbClr val="2C2F34"/>
                </a:solidFill>
                <a:effectLst/>
                <a:highlight>
                  <a:srgbClr val="FFFFFF"/>
                </a:highlight>
                <a:latin typeface="Inter"/>
              </a:rPr>
              <a:t>file_format</a:t>
            </a:r>
            <a:r>
              <a:rPr lang="en-US" b="0" i="0" dirty="0">
                <a:solidFill>
                  <a:srgbClr val="2C2F34"/>
                </a:solidFill>
                <a:effectLst/>
                <a:highlight>
                  <a:srgbClr val="FFFFFF"/>
                </a:highlight>
                <a:latin typeface="Inter"/>
              </a:rPr>
              <a:t> = </a:t>
            </a:r>
            <a:r>
              <a:rPr lang="en-US" b="0" i="0" dirty="0" err="1">
                <a:solidFill>
                  <a:srgbClr val="2C2F34"/>
                </a:solidFill>
                <a:effectLst/>
                <a:highlight>
                  <a:srgbClr val="FFFFFF"/>
                </a:highlight>
                <a:latin typeface="Inter"/>
              </a:rPr>
              <a:t>csv_superstore</a:t>
            </a:r>
            <a:r>
              <a:rPr lang="en-US" b="0" i="0" dirty="0">
                <a:solidFill>
                  <a:srgbClr val="2C2F34"/>
                </a:solidFill>
                <a:effectLst/>
                <a:highlight>
                  <a:srgbClr val="FFFFFF"/>
                </a:highlight>
                <a:latin typeface="Inter"/>
              </a:rPr>
              <a:t>;  </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list @az_stg_superstore;</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select $1,$2,$3 from @az_stg_superstore (</a:t>
            </a:r>
            <a:r>
              <a:rPr lang="en-US" b="0" i="0" dirty="0" err="1">
                <a:solidFill>
                  <a:srgbClr val="2C2F34"/>
                </a:solidFill>
                <a:effectLst/>
                <a:highlight>
                  <a:srgbClr val="FFFFFF"/>
                </a:highlight>
                <a:latin typeface="Inter"/>
              </a:rPr>
              <a:t>file_format</a:t>
            </a:r>
            <a:r>
              <a:rPr lang="en-US" b="0" i="0" dirty="0">
                <a:solidFill>
                  <a:srgbClr val="2C2F34"/>
                </a:solidFill>
                <a:effectLst/>
                <a:highlight>
                  <a:srgbClr val="FFFFFF"/>
                </a:highlight>
                <a:latin typeface="Inter"/>
              </a:rPr>
              <a:t>=&gt;'</a:t>
            </a:r>
            <a:r>
              <a:rPr lang="en-US" b="0" i="0" dirty="0" err="1">
                <a:solidFill>
                  <a:srgbClr val="2C2F34"/>
                </a:solidFill>
                <a:effectLst/>
                <a:highlight>
                  <a:srgbClr val="FFFFFF"/>
                </a:highlight>
                <a:latin typeface="Inter"/>
              </a:rPr>
              <a:t>csv_superstore</a:t>
            </a:r>
            <a:r>
              <a:rPr lang="en-US" b="0" i="0" dirty="0">
                <a:solidFill>
                  <a:srgbClr val="2C2F34"/>
                </a:solidFill>
                <a:effectLst/>
                <a:highlight>
                  <a:srgbClr val="FFFFFF"/>
                </a:highlight>
                <a:latin typeface="Inter"/>
              </a:rPr>
              <a:t>’)</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endParaRPr lang="en-US" dirty="0">
              <a:solidFill>
                <a:srgbClr val="2C2F34"/>
              </a:solidFill>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create or replace TABLE BWDATABASE.BWSCHEMA.SUPERSTORE_NEW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ROWID NUMBER(38,0),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ORDERID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ORDERDATE DATE,	SHIPDATE DATE,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SHIPMODE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CUSTOMERID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CUSTOMERNAME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SEGMENT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COUNTRYREGION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CITY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STATE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POSTALCODE NUMBER(38,0),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REGION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PRODUCTID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CATEGORY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SUBCATEGORY VARCHAR(16777216),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PRODUCTNAME VARCHAR(16777216),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SALES NUMBER(38,4),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QUANTITY NUMBER(38,0),	</a:t>
            </a:r>
          </a:p>
          <a:p>
            <a:pPr marL="324000" lvl="1" indent="0">
              <a:lnSpc>
                <a:spcPct val="110000"/>
              </a:lnSpc>
              <a:spcBef>
                <a:spcPts val="0"/>
              </a:spcBef>
              <a:spcAft>
                <a:spcPts val="0"/>
              </a:spcAft>
              <a:buNone/>
            </a:pPr>
            <a:r>
              <a:rPr lang="en-US" dirty="0">
                <a:solidFill>
                  <a:srgbClr val="2C2F34"/>
                </a:solidFill>
                <a:highlight>
                  <a:srgbClr val="FFFFFF"/>
                </a:highlight>
                <a:latin typeface="Inter"/>
              </a:rPr>
              <a:t>   </a:t>
            </a:r>
            <a:r>
              <a:rPr lang="en-US" b="0" i="0" dirty="0">
                <a:solidFill>
                  <a:srgbClr val="2C2F34"/>
                </a:solidFill>
                <a:effectLst/>
                <a:highlight>
                  <a:srgbClr val="FFFFFF"/>
                </a:highlight>
                <a:latin typeface="Inter"/>
              </a:rPr>
              <a:t>DISCOUNT NUMBER(38,2),	</a:t>
            </a: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PROFIT NUMBER(38,4));   </a:t>
            </a:r>
          </a:p>
          <a:p>
            <a:pPr marL="324000" lvl="1" indent="0">
              <a:lnSpc>
                <a:spcPct val="110000"/>
              </a:lnSpc>
              <a:spcBef>
                <a:spcPts val="0"/>
              </a:spcBef>
              <a:spcAft>
                <a:spcPts val="0"/>
              </a:spcAft>
              <a:buNone/>
            </a:pPr>
            <a:endParaRPr lang="en-US" b="0" i="0" dirty="0">
              <a:solidFill>
                <a:srgbClr val="2C2F34"/>
              </a:solidFill>
              <a:effectLst/>
              <a:highlight>
                <a:srgbClr val="FFFFFF"/>
              </a:highlight>
              <a:latin typeface="Inter"/>
            </a:endParaRPr>
          </a:p>
          <a:p>
            <a:pPr marL="324000" lvl="1" indent="0">
              <a:lnSpc>
                <a:spcPct val="110000"/>
              </a:lnSpc>
              <a:spcBef>
                <a:spcPts val="0"/>
              </a:spcBef>
              <a:spcAft>
                <a:spcPts val="0"/>
              </a:spcAft>
              <a:buNone/>
            </a:pPr>
            <a:r>
              <a:rPr lang="en-US" b="0" i="0" dirty="0">
                <a:solidFill>
                  <a:srgbClr val="2C2F34"/>
                </a:solidFill>
                <a:effectLst/>
                <a:highlight>
                  <a:srgbClr val="FFFFFF"/>
                </a:highlight>
                <a:latin typeface="Inter"/>
              </a:rPr>
              <a:t> COPY INTO </a:t>
            </a:r>
            <a:r>
              <a:rPr lang="en-US" b="0" i="0" dirty="0" err="1">
                <a:solidFill>
                  <a:srgbClr val="2C2F34"/>
                </a:solidFill>
                <a:effectLst/>
                <a:highlight>
                  <a:srgbClr val="FFFFFF"/>
                </a:highlight>
                <a:latin typeface="Inter"/>
              </a:rPr>
              <a:t>superstore_new</a:t>
            </a:r>
            <a:r>
              <a:rPr lang="en-US" b="0" i="0" dirty="0">
                <a:solidFill>
                  <a:srgbClr val="2C2F34"/>
                </a:solidFill>
                <a:effectLst/>
                <a:highlight>
                  <a:srgbClr val="FFFFFF"/>
                </a:highlight>
                <a:latin typeface="Inter"/>
              </a:rPr>
              <a:t> from @az_stg_superstore;list @az_stg_superstore </a:t>
            </a:r>
          </a:p>
          <a:p>
            <a:pPr>
              <a:spcBef>
                <a:spcPts val="0"/>
              </a:spcBef>
              <a:spcAft>
                <a:spcPts val="0"/>
              </a:spcAft>
            </a:pPr>
            <a:endParaRPr lang="en-US" dirty="0"/>
          </a:p>
        </p:txBody>
      </p:sp>
    </p:spTree>
    <p:extLst>
      <p:ext uri="{BB962C8B-B14F-4D97-AF65-F5344CB8AC3E}">
        <p14:creationId xmlns:p14="http://schemas.microsoft.com/office/powerpoint/2010/main" val="43975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Create storage integration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a:xfrm>
            <a:off x="452458" y="1194318"/>
            <a:ext cx="11294783" cy="5374433"/>
          </a:xfrm>
        </p:spPr>
        <p:txBody>
          <a:bodyPr>
            <a:normAutofit/>
          </a:bodyPr>
          <a:lstStyle/>
          <a:p>
            <a:r>
              <a:rPr lang="en-US" b="0" i="0" dirty="0">
                <a:solidFill>
                  <a:srgbClr val="2C2F34"/>
                </a:solidFill>
                <a:effectLst/>
                <a:highlight>
                  <a:srgbClr val="FFFFFF"/>
                </a:highlight>
                <a:latin typeface="Inter"/>
              </a:rPr>
              <a:t>Generate a shared access signature (SAS) token</a:t>
            </a:r>
          </a:p>
          <a:p>
            <a:pPr lvl="1"/>
            <a:r>
              <a:rPr lang="en-US" dirty="0"/>
              <a:t>Step 1: Generate the SAS token</a:t>
            </a:r>
          </a:p>
          <a:p>
            <a:pPr lvl="1"/>
            <a:r>
              <a:rPr lang="en-US" dirty="0"/>
              <a:t>Step 2: Create an external stage</a:t>
            </a:r>
          </a:p>
          <a:p>
            <a:pPr lvl="1"/>
            <a:endParaRPr lang="en-US" b="0" i="0" dirty="0">
              <a:solidFill>
                <a:srgbClr val="2C2F34"/>
              </a:solidFill>
              <a:effectLst/>
              <a:highlight>
                <a:srgbClr val="FFFFFF"/>
              </a:highlight>
              <a:latin typeface="Inter"/>
            </a:endParaRPr>
          </a:p>
          <a:p>
            <a:endParaRPr lang="en-US" dirty="0"/>
          </a:p>
        </p:txBody>
      </p:sp>
      <p:pic>
        <p:nvPicPr>
          <p:cNvPr id="1026" name="Picture 2" descr="Shared Access Signature Details in Azure Storage Console">
            <a:extLst>
              <a:ext uri="{FF2B5EF4-FFF2-40B4-BE49-F238E27FC236}">
                <a16:creationId xmlns:a16="http://schemas.microsoft.com/office/drawing/2014/main" id="{35245F80-E620-7F89-40AF-6B7FF87E67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399" y="1453602"/>
            <a:ext cx="7113037" cy="510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572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CC07-BA0F-C480-62AF-E8E7A15DDD78}"/>
              </a:ext>
            </a:extLst>
          </p:cNvPr>
          <p:cNvSpPr>
            <a:spLocks noGrp="1"/>
          </p:cNvSpPr>
          <p:nvPr>
            <p:ph type="title"/>
          </p:nvPr>
        </p:nvSpPr>
        <p:spPr/>
        <p:txBody>
          <a:bodyPr>
            <a:normAutofit fontScale="90000"/>
          </a:bodyPr>
          <a:lstStyle/>
          <a:p>
            <a:r>
              <a:rPr lang="en-US" dirty="0"/>
              <a:t>shared access signature (SAS) token</a:t>
            </a:r>
          </a:p>
        </p:txBody>
      </p:sp>
      <p:sp>
        <p:nvSpPr>
          <p:cNvPr id="3" name="Content Placeholder 2">
            <a:extLst>
              <a:ext uri="{FF2B5EF4-FFF2-40B4-BE49-F238E27FC236}">
                <a16:creationId xmlns:a16="http://schemas.microsoft.com/office/drawing/2014/main" id="{BDC7408F-A605-D53D-20CA-E858CFF8C6EA}"/>
              </a:ext>
            </a:extLst>
          </p:cNvPr>
          <p:cNvSpPr>
            <a:spLocks noGrp="1"/>
          </p:cNvSpPr>
          <p:nvPr>
            <p:ph idx="1"/>
          </p:nvPr>
        </p:nvSpPr>
        <p:spPr>
          <a:xfrm>
            <a:off x="452458" y="1194318"/>
            <a:ext cx="11294783" cy="5374433"/>
          </a:xfrm>
        </p:spPr>
        <p:txBody>
          <a:bodyPr>
            <a:normAutofit/>
          </a:bodyPr>
          <a:lstStyle/>
          <a:p>
            <a:r>
              <a:rPr lang="en-US" b="0" i="0" dirty="0">
                <a:solidFill>
                  <a:srgbClr val="2C2F34"/>
                </a:solidFill>
                <a:effectLst/>
                <a:highlight>
                  <a:srgbClr val="FFFFFF"/>
                </a:highlight>
                <a:latin typeface="Inter"/>
              </a:rPr>
              <a:t>Generate a shared access signature (SAS) token</a:t>
            </a:r>
          </a:p>
          <a:p>
            <a:pPr lvl="1"/>
            <a:r>
              <a:rPr lang="en-US" dirty="0"/>
              <a:t>Step 1: Generate the SAS token</a:t>
            </a:r>
          </a:p>
          <a:p>
            <a:pPr lvl="1"/>
            <a:r>
              <a:rPr lang="en-US" dirty="0"/>
              <a:t>Step 2: Create an external stage</a:t>
            </a:r>
          </a:p>
          <a:p>
            <a:pPr lvl="1"/>
            <a:endParaRPr lang="en-US" b="0" i="0" dirty="0">
              <a:solidFill>
                <a:srgbClr val="2C2F34"/>
              </a:solidFill>
              <a:effectLst/>
              <a:highlight>
                <a:srgbClr val="FFFFFF"/>
              </a:highlight>
              <a:latin typeface="Inter"/>
            </a:endParaRPr>
          </a:p>
          <a:p>
            <a:endParaRPr lang="en-US" dirty="0"/>
          </a:p>
        </p:txBody>
      </p:sp>
      <p:pic>
        <p:nvPicPr>
          <p:cNvPr id="5" name="Picture 4">
            <a:extLst>
              <a:ext uri="{FF2B5EF4-FFF2-40B4-BE49-F238E27FC236}">
                <a16:creationId xmlns:a16="http://schemas.microsoft.com/office/drawing/2014/main" id="{9A7A3477-3459-0DC3-CCDF-45714FB70ED6}"/>
              </a:ext>
            </a:extLst>
          </p:cNvPr>
          <p:cNvPicPr>
            <a:picLocks noChangeAspect="1"/>
          </p:cNvPicPr>
          <p:nvPr/>
        </p:nvPicPr>
        <p:blipFill>
          <a:blip r:embed="rId2"/>
          <a:stretch>
            <a:fillRect/>
          </a:stretch>
        </p:blipFill>
        <p:spPr>
          <a:xfrm>
            <a:off x="699796" y="2699795"/>
            <a:ext cx="11370906" cy="3301690"/>
          </a:xfrm>
          <a:prstGeom prst="rect">
            <a:avLst/>
          </a:prstGeom>
        </p:spPr>
      </p:pic>
    </p:spTree>
    <p:extLst>
      <p:ext uri="{BB962C8B-B14F-4D97-AF65-F5344CB8AC3E}">
        <p14:creationId xmlns:p14="http://schemas.microsoft.com/office/powerpoint/2010/main" val="4261326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8293-9565-F27F-7DA4-D705FD987F79}"/>
              </a:ext>
            </a:extLst>
          </p:cNvPr>
          <p:cNvSpPr>
            <a:spLocks noGrp="1"/>
          </p:cNvSpPr>
          <p:nvPr>
            <p:ph type="title"/>
          </p:nvPr>
        </p:nvSpPr>
        <p:spPr/>
        <p:txBody>
          <a:bodyPr>
            <a:normAutofit fontScale="90000"/>
          </a:bodyPr>
          <a:lstStyle/>
          <a:p>
            <a:r>
              <a:rPr lang="en-US" dirty="0"/>
              <a:t>shared access signature (SAS) token</a:t>
            </a:r>
          </a:p>
        </p:txBody>
      </p:sp>
      <p:sp>
        <p:nvSpPr>
          <p:cNvPr id="3" name="Content Placeholder 2">
            <a:extLst>
              <a:ext uri="{FF2B5EF4-FFF2-40B4-BE49-F238E27FC236}">
                <a16:creationId xmlns:a16="http://schemas.microsoft.com/office/drawing/2014/main" id="{7B5F381F-4B1D-BF2F-45DF-9541C6B91B94}"/>
              </a:ext>
            </a:extLst>
          </p:cNvPr>
          <p:cNvSpPr>
            <a:spLocks noGrp="1"/>
          </p:cNvSpPr>
          <p:nvPr>
            <p:ph idx="1"/>
          </p:nvPr>
        </p:nvSpPr>
        <p:spPr/>
        <p:txBody>
          <a:bodyPr>
            <a:normAutofit/>
          </a:bodyPr>
          <a:lstStyle/>
          <a:p>
            <a:pPr marL="0" indent="0">
              <a:lnSpc>
                <a:spcPct val="100000"/>
              </a:lnSpc>
              <a:spcBef>
                <a:spcPts val="0"/>
              </a:spcBef>
              <a:spcAft>
                <a:spcPts val="0"/>
              </a:spcAft>
              <a:buNone/>
            </a:pPr>
            <a:r>
              <a:rPr lang="en-US" sz="1800" dirty="0"/>
              <a:t>CREATE OR REPLACE STAGE </a:t>
            </a:r>
            <a:r>
              <a:rPr lang="en-US" sz="1800" dirty="0" err="1"/>
              <a:t>bw_azure_stage_sas</a:t>
            </a:r>
            <a:r>
              <a:rPr lang="en-US" sz="1800" dirty="0"/>
              <a:t>         URL='azure://bw2023snowflakedata.blob.core.windows.net/bw2023snowflakedatacontainer/'         CREDENTIALS=(AZURE_SAS_TOKEN='</a:t>
            </a:r>
            <a:r>
              <a:rPr lang="en-US" sz="1800" dirty="0" err="1"/>
              <a:t>sv</a:t>
            </a:r>
            <a:r>
              <a:rPr lang="en-US" sz="1800" dirty="0"/>
              <a:t>=2022-11-02&amp;ss=</a:t>
            </a:r>
            <a:r>
              <a:rPr lang="en-US" sz="1800" dirty="0" err="1"/>
              <a:t>bfqt&amp;srt</a:t>
            </a:r>
            <a:r>
              <a:rPr lang="en-US" sz="1800" dirty="0"/>
              <a:t>=</a:t>
            </a:r>
            <a:r>
              <a:rPr lang="en-US" sz="1800" dirty="0" err="1"/>
              <a:t>co&amp;sp</a:t>
            </a:r>
            <a:r>
              <a:rPr lang="en-US" sz="1800" dirty="0"/>
              <a:t>=</a:t>
            </a:r>
            <a:r>
              <a:rPr lang="en-US" sz="1800" dirty="0" err="1"/>
              <a:t>rwdlacupiytfx&amp;se</a:t>
            </a:r>
            <a:r>
              <a:rPr lang="en-US" sz="1800" dirty="0"/>
              <a:t>=2024-06-30T10:26:10Z&amp;st=2024-05-21T02:26:10Z&amp;spr=</a:t>
            </a:r>
            <a:r>
              <a:rPr lang="en-US" sz="1800" dirty="0" err="1"/>
              <a:t>https&amp;sig</a:t>
            </a:r>
            <a:r>
              <a:rPr lang="en-US" sz="1800" dirty="0"/>
              <a:t>=jRhgc2t%2Br9kAkDoJvmqpJgys%2FtELpc3IoQJAK%2BS3wA0%3D')         ENCRYPTION=(TYPE='NONE')         FILE_FORMAT = </a:t>
            </a:r>
            <a:r>
              <a:rPr lang="en-US" sz="1800" dirty="0" err="1"/>
              <a:t>csv_superstore</a:t>
            </a:r>
            <a:r>
              <a:rPr lang="en-US" sz="1800" dirty="0"/>
              <a:t>;</a:t>
            </a:r>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list @bw_azure_stage_sas</a:t>
            </a:r>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delete  from </a:t>
            </a:r>
            <a:r>
              <a:rPr lang="en-US" sz="1800" dirty="0" err="1"/>
              <a:t>superstore_new</a:t>
            </a:r>
            <a:endParaRPr lang="en-US" sz="1800" dirty="0"/>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create table </a:t>
            </a:r>
            <a:r>
              <a:rPr lang="en-US" sz="1800" dirty="0" err="1"/>
              <a:t>superstore_new_sas</a:t>
            </a:r>
            <a:r>
              <a:rPr lang="en-US" sz="1800" dirty="0"/>
              <a:t> as select * from </a:t>
            </a:r>
            <a:r>
              <a:rPr lang="en-US" sz="1800" dirty="0" err="1"/>
              <a:t>superstore_new</a:t>
            </a:r>
            <a:endParaRPr lang="en-US" sz="1800" dirty="0"/>
          </a:p>
          <a:p>
            <a:pPr marL="0" indent="0">
              <a:lnSpc>
                <a:spcPct val="100000"/>
              </a:lnSpc>
              <a:spcBef>
                <a:spcPts val="0"/>
              </a:spcBef>
              <a:spcAft>
                <a:spcPts val="0"/>
              </a:spcAft>
              <a:buNone/>
            </a:pPr>
            <a:endParaRPr lang="en-US" sz="1800" dirty="0"/>
          </a:p>
          <a:p>
            <a:pPr marL="0" indent="0">
              <a:lnSpc>
                <a:spcPct val="100000"/>
              </a:lnSpc>
              <a:spcBef>
                <a:spcPts val="0"/>
              </a:spcBef>
              <a:spcAft>
                <a:spcPts val="0"/>
              </a:spcAft>
              <a:buNone/>
            </a:pPr>
            <a:r>
              <a:rPr lang="en-US" sz="1800" dirty="0"/>
              <a:t>COPY INTO </a:t>
            </a:r>
            <a:r>
              <a:rPr lang="en-US" sz="1800" dirty="0" err="1"/>
              <a:t>superstore_new_sas</a:t>
            </a:r>
            <a:r>
              <a:rPr lang="en-US" sz="1800" dirty="0"/>
              <a:t> from @bw_azure_stage_sas;</a:t>
            </a:r>
          </a:p>
        </p:txBody>
      </p:sp>
    </p:spTree>
    <p:extLst>
      <p:ext uri="{BB962C8B-B14F-4D97-AF65-F5344CB8AC3E}">
        <p14:creationId xmlns:p14="http://schemas.microsoft.com/office/powerpoint/2010/main" val="3395857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B168-2AAE-47C2-7EA3-4219EA2C2C92}"/>
              </a:ext>
            </a:extLst>
          </p:cNvPr>
          <p:cNvSpPr>
            <a:spLocks noGrp="1"/>
          </p:cNvSpPr>
          <p:nvPr>
            <p:ph type="title"/>
          </p:nvPr>
        </p:nvSpPr>
        <p:spPr/>
        <p:txBody>
          <a:bodyPr>
            <a:normAutofit fontScale="90000"/>
          </a:bodyPr>
          <a:lstStyle/>
          <a:p>
            <a:r>
              <a:rPr lang="en-US" dirty="0"/>
              <a:t>Loading data from local file system</a:t>
            </a:r>
          </a:p>
        </p:txBody>
      </p:sp>
      <p:pic>
        <p:nvPicPr>
          <p:cNvPr id="1026" name="Picture 2" descr="Data loading overview">
            <a:extLst>
              <a:ext uri="{FF2B5EF4-FFF2-40B4-BE49-F238E27FC236}">
                <a16:creationId xmlns:a16="http://schemas.microsoft.com/office/drawing/2014/main" id="{0CB4C40C-556C-FE41-FB86-79513E6D96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566" y="1333500"/>
            <a:ext cx="7200868"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40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USER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User Stage</a:t>
            </a:r>
          </a:p>
          <a:p>
            <a:pPr lvl="2"/>
            <a:r>
              <a:rPr lang="en-US" b="1" i="0" dirty="0">
                <a:solidFill>
                  <a:srgbClr val="2C2F34"/>
                </a:solidFill>
                <a:effectLst/>
                <a:latin typeface="Inter"/>
              </a:rPr>
              <a:t>User stages are referenced using @~; e.g. use LIST @~ to list the files in a user stage.</a:t>
            </a:r>
          </a:p>
          <a:p>
            <a:pPr lvl="2"/>
            <a:r>
              <a:rPr lang="en-US" b="1" i="0" dirty="0">
                <a:solidFill>
                  <a:srgbClr val="2C2F34"/>
                </a:solidFill>
                <a:effectLst/>
                <a:latin typeface="Inter"/>
              </a:rPr>
              <a:t>Unlike named stages, user stages cannot be altered or dropped.</a:t>
            </a:r>
          </a:p>
          <a:p>
            <a:pPr lvl="2"/>
            <a:r>
              <a:rPr lang="en-US" b="1" i="0" dirty="0">
                <a:solidFill>
                  <a:srgbClr val="2C2F34"/>
                </a:solidFill>
                <a:effectLst/>
                <a:latin typeface="Inter"/>
              </a:rPr>
              <a:t>User stages do not support setting file format options. Instead, you must specify file format and copy options as part of the COPY INTO &lt;table&gt; command.</a:t>
            </a:r>
          </a:p>
          <a:p>
            <a:pPr lvl="2"/>
            <a:r>
              <a:rPr lang="en-US" b="1" dirty="0">
                <a:solidFill>
                  <a:srgbClr val="2C2F34"/>
                </a:solidFill>
                <a:latin typeface="Inter"/>
              </a:rPr>
              <a:t>E.g. PUT file://C:\data\data.csv @~/staged;</a:t>
            </a:r>
          </a:p>
          <a:p>
            <a:pPr lvl="2"/>
            <a:r>
              <a:rPr lang="en-US" b="1" dirty="0">
                <a:solidFill>
                  <a:srgbClr val="2C2F34"/>
                </a:solidFill>
                <a:latin typeface="Inter"/>
              </a:rPr>
              <a:t>LIST @~;</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from @~/staged FILE_FORMAT = (FORMAT_NAME = '</a:t>
            </a:r>
            <a:r>
              <a:rPr lang="en-US" b="1" dirty="0" err="1">
                <a:solidFill>
                  <a:srgbClr val="2C2F34"/>
                </a:solidFill>
                <a:latin typeface="Inter"/>
              </a:rPr>
              <a:t>my_csv_format</a:t>
            </a:r>
            <a:r>
              <a:rPr lang="en-US" b="1" dirty="0">
                <a:solidFill>
                  <a:srgbClr val="2C2F34"/>
                </a:solidFill>
                <a:latin typeface="Inter"/>
              </a:rPr>
              <a:t>');</a:t>
            </a:r>
          </a:p>
        </p:txBody>
      </p:sp>
    </p:spTree>
    <p:extLst>
      <p:ext uri="{BB962C8B-B14F-4D97-AF65-F5344CB8AC3E}">
        <p14:creationId xmlns:p14="http://schemas.microsoft.com/office/powerpoint/2010/main" val="1071765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TABLE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Table Stage</a:t>
            </a:r>
          </a:p>
          <a:p>
            <a:pPr lvl="2"/>
            <a:r>
              <a:rPr lang="en-US" b="1" i="0" dirty="0">
                <a:solidFill>
                  <a:srgbClr val="2C2F34"/>
                </a:solidFill>
                <a:effectLst/>
                <a:latin typeface="Inter"/>
              </a:rPr>
              <a:t>Table stages have the same name as the table; e.g. a table named </a:t>
            </a:r>
            <a:r>
              <a:rPr lang="en-US" b="1" i="0" dirty="0" err="1">
                <a:solidFill>
                  <a:srgbClr val="2C2F34"/>
                </a:solidFill>
                <a:effectLst/>
                <a:latin typeface="Inter"/>
              </a:rPr>
              <a:t>mytable</a:t>
            </a:r>
            <a:r>
              <a:rPr lang="en-US" b="1" i="0" dirty="0">
                <a:solidFill>
                  <a:srgbClr val="2C2F34"/>
                </a:solidFill>
                <a:effectLst/>
                <a:latin typeface="Inter"/>
              </a:rPr>
              <a:t> has a stage referenced as @%mytable.</a:t>
            </a:r>
          </a:p>
          <a:p>
            <a:pPr lvl="2"/>
            <a:r>
              <a:rPr lang="en-US" b="1" i="0" dirty="0">
                <a:solidFill>
                  <a:srgbClr val="2C2F34"/>
                </a:solidFill>
                <a:effectLst/>
                <a:latin typeface="Inter"/>
              </a:rPr>
              <a:t>Unlike named stages, table stages cannot be altered or dropped.</a:t>
            </a:r>
          </a:p>
          <a:p>
            <a:pPr lvl="2"/>
            <a:r>
              <a:rPr lang="en-US" b="1" i="0" dirty="0">
                <a:solidFill>
                  <a:srgbClr val="2C2F34"/>
                </a:solidFill>
                <a:effectLst/>
                <a:latin typeface="Inter"/>
              </a:rPr>
              <a:t>Table stages do not support transforming data while loading it (i.e. using a query as the source for the COPY command).</a:t>
            </a:r>
          </a:p>
          <a:p>
            <a:pPr lvl="2"/>
            <a:r>
              <a:rPr lang="en-US" b="1" dirty="0">
                <a:solidFill>
                  <a:srgbClr val="2C2F34"/>
                </a:solidFill>
                <a:latin typeface="Inter"/>
              </a:rPr>
              <a:t>E.g. PUT file://C:\data\data.csv @%mytable;</a:t>
            </a:r>
          </a:p>
          <a:p>
            <a:pPr lvl="2"/>
            <a:r>
              <a:rPr lang="en-US" b="1" dirty="0">
                <a:solidFill>
                  <a:srgbClr val="2C2F34"/>
                </a:solidFill>
                <a:latin typeface="Inter"/>
              </a:rPr>
              <a:t>LIST @%mytable;</a:t>
            </a:r>
          </a:p>
          <a:p>
            <a:pPr lvl="2"/>
            <a:r>
              <a:rPr lang="en-US" b="1" dirty="0">
                <a:solidFill>
                  <a:srgbClr val="2C2F34"/>
                </a:solidFill>
                <a:latin typeface="Inter"/>
              </a:rPr>
              <a:t>COPY INTO </a:t>
            </a:r>
            <a:r>
              <a:rPr lang="en-US" b="1" dirty="0" err="1">
                <a:solidFill>
                  <a:srgbClr val="2C2F34"/>
                </a:solidFill>
                <a:latin typeface="Inter"/>
              </a:rPr>
              <a:t>mytable</a:t>
            </a:r>
            <a:r>
              <a:rPr lang="en-US" b="1" dirty="0">
                <a:solidFill>
                  <a:srgbClr val="2C2F34"/>
                </a:solidFill>
                <a:latin typeface="Inter"/>
              </a:rPr>
              <a:t> FILE_FORMAT = (TYPE = CSV FIELD_DELIMITER = '|' SKIP_HEADER = 1);</a:t>
            </a:r>
          </a:p>
          <a:p>
            <a:pPr marL="630000" lvl="2" indent="0">
              <a:buNone/>
            </a:pPr>
            <a:endParaRPr lang="en-US" b="1" dirty="0">
              <a:solidFill>
                <a:srgbClr val="2C2F34"/>
              </a:solidFill>
              <a:latin typeface="Inter"/>
            </a:endParaRPr>
          </a:p>
        </p:txBody>
      </p:sp>
    </p:spTree>
    <p:extLst>
      <p:ext uri="{BB962C8B-B14F-4D97-AF65-F5344CB8AC3E}">
        <p14:creationId xmlns:p14="http://schemas.microsoft.com/office/powerpoint/2010/main" val="3166697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A545-2F47-C7B9-2A33-40C3616948C5}"/>
              </a:ext>
            </a:extLst>
          </p:cNvPr>
          <p:cNvSpPr>
            <a:spLocks noGrp="1"/>
          </p:cNvSpPr>
          <p:nvPr>
            <p:ph type="title"/>
          </p:nvPr>
        </p:nvSpPr>
        <p:spPr/>
        <p:txBody>
          <a:bodyPr>
            <a:normAutofit fontScale="90000"/>
          </a:bodyPr>
          <a:lstStyle/>
          <a:p>
            <a:r>
              <a:rPr lang="en-US" dirty="0"/>
              <a:t>Creating Internal Stages – NAMED STAGE</a:t>
            </a:r>
          </a:p>
        </p:txBody>
      </p:sp>
      <p:sp>
        <p:nvSpPr>
          <p:cNvPr id="3" name="Content Placeholder 2">
            <a:extLst>
              <a:ext uri="{FF2B5EF4-FFF2-40B4-BE49-F238E27FC236}">
                <a16:creationId xmlns:a16="http://schemas.microsoft.com/office/drawing/2014/main" id="{86133FE0-D45F-42BE-2E33-8E28B2D9BB0C}"/>
              </a:ext>
            </a:extLst>
          </p:cNvPr>
          <p:cNvSpPr>
            <a:spLocks noGrp="1"/>
          </p:cNvSpPr>
          <p:nvPr>
            <p:ph idx="1"/>
          </p:nvPr>
        </p:nvSpPr>
        <p:spPr/>
        <p:txBody>
          <a:bodyPr anchor="t">
            <a:normAutofit/>
          </a:bodyPr>
          <a:lstStyle/>
          <a:p>
            <a:r>
              <a:rPr lang="en-US" b="1" i="0" dirty="0">
                <a:solidFill>
                  <a:srgbClr val="2C2F34"/>
                </a:solidFill>
                <a:effectLst/>
                <a:latin typeface="Inter"/>
              </a:rPr>
              <a:t>Staging the Data Files</a:t>
            </a:r>
          </a:p>
          <a:p>
            <a:pPr lvl="1"/>
            <a:r>
              <a:rPr lang="en-US" b="1" i="0" dirty="0">
                <a:solidFill>
                  <a:srgbClr val="2C2F34"/>
                </a:solidFill>
                <a:effectLst/>
                <a:latin typeface="Inter"/>
              </a:rPr>
              <a:t>Named Stage</a:t>
            </a:r>
          </a:p>
          <a:p>
            <a:pPr lvl="2"/>
            <a:r>
              <a:rPr lang="en-US" b="1" i="0" dirty="0">
                <a:solidFill>
                  <a:srgbClr val="2C2F34"/>
                </a:solidFill>
                <a:effectLst/>
                <a:latin typeface="Inter"/>
              </a:rPr>
              <a:t>Users with the appropriate privileges on the stage can load data into any table.</a:t>
            </a:r>
          </a:p>
          <a:p>
            <a:pPr lvl="2"/>
            <a:r>
              <a:rPr lang="en-US" b="1" i="0" dirty="0">
                <a:solidFill>
                  <a:srgbClr val="2C2F34"/>
                </a:solidFill>
                <a:effectLst/>
                <a:latin typeface="Inter"/>
              </a:rPr>
              <a:t>Because the stage is a database object, the security/access rules that apply to all objects apply. The privileges to use a stage can be granted or revoked from roles. In addition, ownership of the stage can be transferred to another role.</a:t>
            </a:r>
          </a:p>
          <a:p>
            <a:pPr lvl="2"/>
            <a:r>
              <a:rPr lang="en-US" dirty="0"/>
              <a:t>E.g. PUT file://C:\data\data.csv @my_stage;</a:t>
            </a:r>
          </a:p>
          <a:p>
            <a:pPr lvl="2"/>
            <a:r>
              <a:rPr lang="en-US" dirty="0"/>
              <a:t>LIST @my_stage;</a:t>
            </a:r>
          </a:p>
          <a:p>
            <a:pPr lvl="2"/>
            <a:r>
              <a:rPr lang="en-US" dirty="0"/>
              <a:t>COPY INTO </a:t>
            </a:r>
            <a:r>
              <a:rPr lang="en-US" dirty="0" err="1"/>
              <a:t>mytable</a:t>
            </a:r>
            <a:r>
              <a:rPr lang="en-US" dirty="0"/>
              <a:t> from @my_stage;</a:t>
            </a:r>
          </a:p>
        </p:txBody>
      </p:sp>
    </p:spTree>
    <p:extLst>
      <p:ext uri="{BB962C8B-B14F-4D97-AF65-F5344CB8AC3E}">
        <p14:creationId xmlns:p14="http://schemas.microsoft.com/office/powerpoint/2010/main" val="4126306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CF0E-AEB6-2AD3-F4F5-BE6EA9556D1F}"/>
              </a:ext>
            </a:extLst>
          </p:cNvPr>
          <p:cNvSpPr>
            <a:spLocks noGrp="1"/>
          </p:cNvSpPr>
          <p:nvPr>
            <p:ph type="title"/>
          </p:nvPr>
        </p:nvSpPr>
        <p:spPr/>
        <p:txBody>
          <a:bodyPr>
            <a:normAutofit fontScale="90000"/>
          </a:bodyPr>
          <a:lstStyle/>
          <a:p>
            <a:r>
              <a:rPr lang="en-US" dirty="0"/>
              <a:t>Removing Internal staged Files</a:t>
            </a:r>
          </a:p>
        </p:txBody>
      </p:sp>
      <p:sp>
        <p:nvSpPr>
          <p:cNvPr id="3" name="Content Placeholder 2">
            <a:extLst>
              <a:ext uri="{FF2B5EF4-FFF2-40B4-BE49-F238E27FC236}">
                <a16:creationId xmlns:a16="http://schemas.microsoft.com/office/drawing/2014/main" id="{D84902AB-3AAC-1D9C-6B52-71DAB6FA37F2}"/>
              </a:ext>
            </a:extLst>
          </p:cNvPr>
          <p:cNvSpPr>
            <a:spLocks noGrp="1"/>
          </p:cNvSpPr>
          <p:nvPr>
            <p:ph idx="1"/>
          </p:nvPr>
        </p:nvSpPr>
        <p:spPr/>
        <p:txBody>
          <a:bodyPr anchor="t"/>
          <a:lstStyle/>
          <a:p>
            <a:r>
              <a:rPr lang="en-US" dirty="0"/>
              <a:t>Files that were loaded successfully can be deleted from the stage during a load by specifying the PURGE copy option in the COPY INTO &lt;table&gt; command.</a:t>
            </a:r>
          </a:p>
          <a:p>
            <a:pPr lvl="1"/>
            <a:r>
              <a:rPr lang="en-US" dirty="0"/>
              <a:t>Load files from a table’s stage into the table and purge files after loading. By default, COPY does not purge loaded files from the location. To purge the files after loading:</a:t>
            </a:r>
          </a:p>
          <a:p>
            <a:pPr lvl="1"/>
            <a:r>
              <a:rPr lang="en-US" dirty="0"/>
              <a:t>that all files successfully loaded into the table a Set PURGE=TRUE for the table to specify re purged after loading:</a:t>
            </a:r>
          </a:p>
          <a:p>
            <a:pPr lvl="2"/>
            <a:r>
              <a:rPr lang="en-US" dirty="0"/>
              <a:t>ALTER TABLE </a:t>
            </a:r>
            <a:r>
              <a:rPr lang="en-US" dirty="0" err="1"/>
              <a:t>mytable</a:t>
            </a:r>
            <a:r>
              <a:rPr lang="en-US" dirty="0"/>
              <a:t> SET STAGE_COPY_OPTIONS = (PURGE = TRUE);</a:t>
            </a:r>
          </a:p>
          <a:p>
            <a:pPr lvl="2"/>
            <a:r>
              <a:rPr lang="en-US" dirty="0"/>
              <a:t>COPY INTO </a:t>
            </a:r>
            <a:r>
              <a:rPr lang="en-US" dirty="0" err="1"/>
              <a:t>mytable</a:t>
            </a:r>
            <a:r>
              <a:rPr lang="en-US" dirty="0"/>
              <a:t>;</a:t>
            </a:r>
          </a:p>
          <a:p>
            <a:pPr lvl="1"/>
            <a:r>
              <a:rPr lang="en-US" dirty="0"/>
              <a:t>You can also override any of the copy options directly in the COPY command:</a:t>
            </a:r>
          </a:p>
          <a:p>
            <a:pPr lvl="2"/>
            <a:r>
              <a:rPr lang="en-US" dirty="0"/>
              <a:t>COPY INTO </a:t>
            </a:r>
            <a:r>
              <a:rPr lang="en-US" dirty="0" err="1"/>
              <a:t>mytable</a:t>
            </a:r>
            <a:r>
              <a:rPr lang="en-US" dirty="0"/>
              <a:t> PURGE = TRUE;</a:t>
            </a:r>
          </a:p>
          <a:p>
            <a:r>
              <a:rPr lang="en-US" dirty="0"/>
              <a:t>After the load completes, use the REMOVE command to remove the files in the stage.</a:t>
            </a:r>
          </a:p>
          <a:p>
            <a:pPr lvl="1"/>
            <a:r>
              <a:rPr lang="en-US" dirty="0"/>
              <a:t>REMOVE @mystage/path1/subpath2;</a:t>
            </a:r>
          </a:p>
          <a:p>
            <a:pPr lvl="1"/>
            <a:r>
              <a:rPr lang="en-US" dirty="0"/>
              <a:t>REMOVE @%orders;</a:t>
            </a:r>
          </a:p>
          <a:p>
            <a:pPr lvl="1"/>
            <a:r>
              <a:rPr lang="en-US" dirty="0"/>
              <a:t>RM @~ pattern='.*jun.*';</a:t>
            </a:r>
          </a:p>
          <a:p>
            <a:endParaRPr lang="en-US" dirty="0"/>
          </a:p>
        </p:txBody>
      </p:sp>
    </p:spTree>
    <p:extLst>
      <p:ext uri="{BB962C8B-B14F-4D97-AF65-F5344CB8AC3E}">
        <p14:creationId xmlns:p14="http://schemas.microsoft.com/office/powerpoint/2010/main" val="16702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5637-5AB0-1317-7971-0E3EFB104483}"/>
              </a:ext>
            </a:extLst>
          </p:cNvPr>
          <p:cNvSpPr>
            <a:spLocks noGrp="1"/>
          </p:cNvSpPr>
          <p:nvPr>
            <p:ph type="title"/>
          </p:nvPr>
        </p:nvSpPr>
        <p:spPr/>
        <p:txBody>
          <a:bodyPr>
            <a:normAutofit fontScale="90000"/>
          </a:bodyPr>
          <a:lstStyle/>
          <a:p>
            <a:r>
              <a:rPr lang="en-US" dirty="0"/>
              <a:t>DIRECTORY TABLES</a:t>
            </a:r>
          </a:p>
        </p:txBody>
      </p:sp>
      <p:sp>
        <p:nvSpPr>
          <p:cNvPr id="3" name="Content Placeholder 2">
            <a:extLst>
              <a:ext uri="{FF2B5EF4-FFF2-40B4-BE49-F238E27FC236}">
                <a16:creationId xmlns:a16="http://schemas.microsoft.com/office/drawing/2014/main" id="{7B1DAD39-6C02-0F4C-D2C9-418BF7F4DE40}"/>
              </a:ext>
            </a:extLst>
          </p:cNvPr>
          <p:cNvSpPr>
            <a:spLocks noGrp="1"/>
          </p:cNvSpPr>
          <p:nvPr>
            <p:ph idx="1"/>
          </p:nvPr>
        </p:nvSpPr>
        <p:spPr/>
        <p:txBody>
          <a:bodyPr anchor="t"/>
          <a:lstStyle/>
          <a:p>
            <a:r>
              <a:rPr lang="en-US" dirty="0"/>
              <a:t>A directory table is an implicit object layered on a stage (not a separate database object) and is conceptually similar to an external table because it stores file-level metadata about the data files in the stage. A directory table has no grantable privileges of its own.</a:t>
            </a:r>
          </a:p>
          <a:p>
            <a:r>
              <a:rPr lang="en-US" dirty="0"/>
              <a:t>This example retrieves all metadata columns in a directory table for a stage named </a:t>
            </a:r>
            <a:r>
              <a:rPr lang="en-US" dirty="0" err="1"/>
              <a:t>mystage</a:t>
            </a:r>
            <a:r>
              <a:rPr lang="en-US" dirty="0"/>
              <a:t>: </a:t>
            </a:r>
          </a:p>
          <a:p>
            <a:pPr lvl="1"/>
            <a:r>
              <a:rPr lang="en-US" dirty="0"/>
              <a:t>SELECT * FROM DIRECTORY(@mystage);</a:t>
            </a:r>
          </a:p>
          <a:p>
            <a:endParaRPr lang="en-US" dirty="0"/>
          </a:p>
          <a:p>
            <a:endParaRPr lang="en-US" dirty="0"/>
          </a:p>
          <a:p>
            <a:endParaRPr lang="en-US" dirty="0"/>
          </a:p>
        </p:txBody>
      </p:sp>
    </p:spTree>
    <p:extLst>
      <p:ext uri="{BB962C8B-B14F-4D97-AF65-F5344CB8AC3E}">
        <p14:creationId xmlns:p14="http://schemas.microsoft.com/office/powerpoint/2010/main" val="91570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pic>
        <p:nvPicPr>
          <p:cNvPr id="2050" name="Picture 2" descr="Architecture overview">
            <a:extLst>
              <a:ext uri="{FF2B5EF4-FFF2-40B4-BE49-F238E27FC236}">
                <a16:creationId xmlns:a16="http://schemas.microsoft.com/office/drawing/2014/main" id="{5B46281E-5023-ED42-7B61-C9140720971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83" t="2064" r="4108" b="1314"/>
          <a:stretch/>
        </p:blipFill>
        <p:spPr bwMode="auto">
          <a:xfrm>
            <a:off x="0" y="1300551"/>
            <a:ext cx="7233694" cy="42568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27E38601-9F4C-1B7C-7414-A037A74965C8}"/>
              </a:ext>
            </a:extLst>
          </p:cNvPr>
          <p:cNvSpPr>
            <a:spLocks noChangeArrowheads="1"/>
          </p:cNvSpPr>
          <p:nvPr/>
        </p:nvSpPr>
        <p:spPr bwMode="auto">
          <a:xfrm>
            <a:off x="6596785" y="1100274"/>
            <a:ext cx="501402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Snowflake’s architecture is a hybrid of traditional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shared-disk and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rgbClr val="2C2F34"/>
                </a:solidFill>
                <a:effectLst/>
                <a:latin typeface="Inter"/>
              </a:rPr>
              <a:t>shared-nothing database architectures.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Similar to shared-disk architectures, Snowflake uses a central data repository for persisted data that is accessible from all compute nodes in the platform.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But similar to shared-nothing architectures, Snowflake processes queries using MPP (massively parallel processing) compute clusters where each node in the cluster stores a portion of the entire data set locally.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C2F34"/>
              </a:solidFill>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C2F34"/>
                </a:solidFill>
                <a:effectLst/>
                <a:latin typeface="Inter"/>
              </a:rPr>
              <a:t>This approach offers the data management simplicity of a shared-disk architecture, but with the performance and scale-out benefits of a shared-nothing architecture.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22383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a:t>
            </a:r>
          </a:p>
        </p:txBody>
      </p:sp>
      <p:pic>
        <p:nvPicPr>
          <p:cNvPr id="4098" name="Picture 2" descr="Unloading data to S3">
            <a:extLst>
              <a:ext uri="{FF2B5EF4-FFF2-40B4-BE49-F238E27FC236}">
                <a16:creationId xmlns:a16="http://schemas.microsoft.com/office/drawing/2014/main" id="{915E6E9D-48C5-72AF-F904-C8C5238A87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5224" y="1389483"/>
            <a:ext cx="6472747" cy="53960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5C500E93-DF8A-4002-7EFA-ACCF47DCD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89483"/>
            <a:ext cx="5384451" cy="526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79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CD5-31D2-4191-3AFD-31D9196C6AD9}"/>
              </a:ext>
            </a:extLst>
          </p:cNvPr>
          <p:cNvSpPr>
            <a:spLocks noGrp="1"/>
          </p:cNvSpPr>
          <p:nvPr>
            <p:ph type="title"/>
          </p:nvPr>
        </p:nvSpPr>
        <p:spPr/>
        <p:txBody>
          <a:bodyPr>
            <a:normAutofit fontScale="90000"/>
          </a:bodyPr>
          <a:lstStyle/>
          <a:p>
            <a:r>
              <a:rPr lang="en-US" dirty="0"/>
              <a:t>DATA unloading – External Stage</a:t>
            </a:r>
          </a:p>
        </p:txBody>
      </p:sp>
      <p:sp>
        <p:nvSpPr>
          <p:cNvPr id="3" name="Content Placeholder 2">
            <a:extLst>
              <a:ext uri="{FF2B5EF4-FFF2-40B4-BE49-F238E27FC236}">
                <a16:creationId xmlns:a16="http://schemas.microsoft.com/office/drawing/2014/main" id="{CF22BBE7-DC00-ED02-0731-415A99B0D1D2}"/>
              </a:ext>
            </a:extLst>
          </p:cNvPr>
          <p:cNvSpPr>
            <a:spLocks noGrp="1"/>
          </p:cNvSpPr>
          <p:nvPr>
            <p:ph idx="1"/>
          </p:nvPr>
        </p:nvSpPr>
        <p:spPr/>
        <p:txBody>
          <a:bodyPr anchor="t"/>
          <a:lstStyle/>
          <a:p>
            <a:r>
              <a:rPr lang="en-US" dirty="0"/>
              <a:t>COPY via named stage:</a:t>
            </a:r>
          </a:p>
          <a:p>
            <a:pPr marL="324000" lvl="1" indent="0">
              <a:buNone/>
            </a:pPr>
            <a:r>
              <a:rPr lang="en-US" dirty="0"/>
              <a:t>CREATE OR REPLACE STAGE </a:t>
            </a:r>
            <a:r>
              <a:rPr lang="en-US" dirty="0" err="1"/>
              <a:t>my_ext_unload_stage</a:t>
            </a:r>
            <a:r>
              <a:rPr lang="en-US" dirty="0"/>
              <a:t> URL='s3://unload/files/'</a:t>
            </a:r>
          </a:p>
          <a:p>
            <a:pPr marL="324000" lvl="1" indent="0">
              <a:buNone/>
            </a:pPr>
            <a:r>
              <a:rPr lang="en-US" dirty="0"/>
              <a:t>    STORAGE_INTEGRATION = s3_int</a:t>
            </a:r>
          </a:p>
          <a:p>
            <a:pPr marL="324000" lvl="1" indent="0">
              <a:buNone/>
            </a:pPr>
            <a:r>
              <a:rPr lang="en-US" dirty="0"/>
              <a:t>    FILE_FORMAT = </a:t>
            </a:r>
            <a:r>
              <a:rPr lang="en-US" dirty="0" err="1"/>
              <a:t>my_csv_unload_format</a:t>
            </a:r>
            <a:r>
              <a:rPr lang="en-US" dirty="0"/>
              <a:t>;</a:t>
            </a:r>
          </a:p>
          <a:p>
            <a:pPr marL="324000" lvl="1" indent="0">
              <a:buNone/>
            </a:pPr>
            <a:r>
              <a:rPr lang="en-US" dirty="0"/>
              <a:t>COPY INTO @my_ext_unload_stage/d1 from </a:t>
            </a:r>
            <a:r>
              <a:rPr lang="en-US" dirty="0" err="1"/>
              <a:t>mytable</a:t>
            </a:r>
            <a:r>
              <a:rPr lang="en-US" dirty="0"/>
              <a:t>;</a:t>
            </a:r>
          </a:p>
          <a:p>
            <a:r>
              <a:rPr lang="en-US" dirty="0"/>
              <a:t>Unloading Data Directly into an S3 Bucket</a:t>
            </a:r>
          </a:p>
          <a:p>
            <a:pPr lvl="1"/>
            <a:r>
              <a:rPr lang="en-US" dirty="0"/>
              <a:t>COPY INTO s3://mybucket/unload/ from </a:t>
            </a:r>
            <a:r>
              <a:rPr lang="en-US" dirty="0" err="1"/>
              <a:t>mytable</a:t>
            </a:r>
            <a:r>
              <a:rPr lang="en-US" dirty="0"/>
              <a:t> </a:t>
            </a:r>
            <a:r>
              <a:rPr lang="en-US" dirty="0" err="1"/>
              <a:t>storage_integration</a:t>
            </a:r>
            <a:r>
              <a:rPr lang="en-US" dirty="0"/>
              <a:t> = s3_int;</a:t>
            </a:r>
          </a:p>
          <a:p>
            <a:pPr lvl="1"/>
            <a:endParaRPr lang="en-US" dirty="0"/>
          </a:p>
        </p:txBody>
      </p:sp>
    </p:spTree>
    <p:extLst>
      <p:ext uri="{BB962C8B-B14F-4D97-AF65-F5344CB8AC3E}">
        <p14:creationId xmlns:p14="http://schemas.microsoft.com/office/powerpoint/2010/main" val="668437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pic>
        <p:nvPicPr>
          <p:cNvPr id="3074" name="Picture 2" descr="Unloading data to a Snowflake stage">
            <a:extLst>
              <a:ext uri="{FF2B5EF4-FFF2-40B4-BE49-F238E27FC236}">
                <a16:creationId xmlns:a16="http://schemas.microsoft.com/office/drawing/2014/main" id="{131F91A1-8A95-C7BA-08CE-8514A6A707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3486" y="1585427"/>
            <a:ext cx="6266037" cy="40010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 loading overview">
            <a:extLst>
              <a:ext uri="{FF2B5EF4-FFF2-40B4-BE49-F238E27FC236}">
                <a16:creationId xmlns:a16="http://schemas.microsoft.com/office/drawing/2014/main" id="{B8B7E3B3-42F9-D0A3-5EB6-11852A3D3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4" y="1585427"/>
            <a:ext cx="5834434" cy="376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00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0E43-5491-14C6-54D4-D398F755BEB4}"/>
              </a:ext>
            </a:extLst>
          </p:cNvPr>
          <p:cNvSpPr>
            <a:spLocks noGrp="1"/>
          </p:cNvSpPr>
          <p:nvPr>
            <p:ph type="title"/>
          </p:nvPr>
        </p:nvSpPr>
        <p:spPr/>
        <p:txBody>
          <a:bodyPr>
            <a:normAutofit fontScale="90000"/>
          </a:bodyPr>
          <a:lstStyle/>
          <a:p>
            <a:r>
              <a:rPr lang="en-US" dirty="0"/>
              <a:t>DATA Unloading – Via internal Stage</a:t>
            </a:r>
          </a:p>
        </p:txBody>
      </p:sp>
      <p:sp>
        <p:nvSpPr>
          <p:cNvPr id="3" name="Content Placeholder 2">
            <a:extLst>
              <a:ext uri="{FF2B5EF4-FFF2-40B4-BE49-F238E27FC236}">
                <a16:creationId xmlns:a16="http://schemas.microsoft.com/office/drawing/2014/main" id="{2DAC4BCD-7A7C-B37C-CED4-50E358B1AB74}"/>
              </a:ext>
            </a:extLst>
          </p:cNvPr>
          <p:cNvSpPr>
            <a:spLocks noGrp="1"/>
          </p:cNvSpPr>
          <p:nvPr>
            <p:ph idx="1"/>
          </p:nvPr>
        </p:nvSpPr>
        <p:spPr/>
        <p:txBody>
          <a:bodyPr anchor="t"/>
          <a:lstStyle/>
          <a:p>
            <a:r>
              <a:rPr lang="en-US" dirty="0"/>
              <a:t>Unloading Data to a Named Internal Stage</a:t>
            </a:r>
          </a:p>
          <a:p>
            <a:pPr marL="324000" lvl="1" indent="0">
              <a:buNone/>
            </a:pPr>
            <a:r>
              <a:rPr lang="en-US" dirty="0"/>
              <a:t>CREATE OR REPLACE STAGE </a:t>
            </a:r>
            <a:r>
              <a:rPr lang="en-US" dirty="0" err="1"/>
              <a:t>my_unload_stage</a:t>
            </a:r>
            <a:endParaRPr lang="en-US" dirty="0"/>
          </a:p>
          <a:p>
            <a:pPr marL="324000" lvl="1" indent="0">
              <a:buNone/>
            </a:pPr>
            <a:r>
              <a:rPr lang="en-US" dirty="0"/>
              <a:t>  FILE_FORMAT = </a:t>
            </a:r>
            <a:r>
              <a:rPr lang="en-US" dirty="0" err="1"/>
              <a:t>my_csv_unload_format</a:t>
            </a:r>
            <a:r>
              <a:rPr lang="en-US" dirty="0"/>
              <a:t>;</a:t>
            </a:r>
          </a:p>
          <a:p>
            <a:pPr marL="324000" lvl="1" indent="0">
              <a:buNone/>
            </a:pPr>
            <a:r>
              <a:rPr lang="en-US" dirty="0"/>
              <a:t>COPY INTO @mystage/unload/ from </a:t>
            </a:r>
            <a:r>
              <a:rPr lang="en-US" dirty="0" err="1"/>
              <a:t>mytable</a:t>
            </a:r>
            <a:r>
              <a:rPr lang="en-US" dirty="0"/>
              <a:t>;</a:t>
            </a:r>
          </a:p>
          <a:p>
            <a:pPr lvl="1"/>
            <a:endParaRPr lang="en-US" dirty="0"/>
          </a:p>
          <a:p>
            <a:pPr lvl="1"/>
            <a:r>
              <a:rPr lang="en-US" dirty="0"/>
              <a:t>GET @mystage/unload/data_0_0_0.csv.gz </a:t>
            </a:r>
            <a:r>
              <a:rPr lang="en-US" dirty="0">
                <a:hlinkClick r:id="rId2" action="ppaction://hlinkfile"/>
              </a:rPr>
              <a:t>file://C:\data\unload</a:t>
            </a:r>
            <a:r>
              <a:rPr lang="en-US" dirty="0"/>
              <a:t>;</a:t>
            </a:r>
          </a:p>
          <a:p>
            <a:r>
              <a:rPr lang="en-US" dirty="0"/>
              <a:t>Unloading data via table stage</a:t>
            </a:r>
          </a:p>
          <a:p>
            <a:pPr lvl="1"/>
            <a:r>
              <a:rPr lang="en-US" dirty="0"/>
              <a:t>COPY INTO @%mytable/unload/ from </a:t>
            </a:r>
            <a:r>
              <a:rPr lang="en-US" dirty="0" err="1"/>
              <a:t>mytable</a:t>
            </a:r>
            <a:r>
              <a:rPr lang="en-US" dirty="0"/>
              <a:t> FILE_FORMAT = (FORMAT_NAME = '</a:t>
            </a:r>
            <a:r>
              <a:rPr lang="en-US" dirty="0" err="1"/>
              <a:t>my_csv_unload_format</a:t>
            </a:r>
            <a:r>
              <a:rPr lang="en-US" dirty="0"/>
              <a:t>' COMPRESSION = NONE);</a:t>
            </a:r>
          </a:p>
          <a:p>
            <a:pPr lvl="1"/>
            <a:r>
              <a:rPr lang="en-US" dirty="0"/>
              <a:t>GET @%mytable/unload/data_0_0_0.csv </a:t>
            </a:r>
            <a:r>
              <a:rPr lang="en-US" dirty="0">
                <a:hlinkClick r:id="rId2" action="ppaction://hlinkfile"/>
              </a:rPr>
              <a:t>file://C:\data\unload</a:t>
            </a:r>
            <a:r>
              <a:rPr lang="en-US" dirty="0"/>
              <a:t>;</a:t>
            </a:r>
          </a:p>
          <a:p>
            <a:r>
              <a:rPr lang="en-US" dirty="0"/>
              <a:t>Unloading Data to Your User Stage</a:t>
            </a:r>
          </a:p>
          <a:p>
            <a:pPr lvl="1"/>
            <a:r>
              <a:rPr lang="en-US" dirty="0"/>
              <a:t>COPY INTO @~/unload/ from </a:t>
            </a:r>
            <a:r>
              <a:rPr lang="en-US" dirty="0" err="1"/>
              <a:t>mytable</a:t>
            </a:r>
            <a:r>
              <a:rPr lang="en-US" dirty="0"/>
              <a:t> FILE_FORMAT = (FORMAT_NAME = '</a:t>
            </a:r>
            <a:r>
              <a:rPr lang="en-US" dirty="0" err="1"/>
              <a:t>my_csv_unload_format</a:t>
            </a:r>
            <a:r>
              <a:rPr lang="en-US" dirty="0"/>
              <a:t>' COMPRESSION = NONE);</a:t>
            </a:r>
          </a:p>
          <a:p>
            <a:pPr lvl="1"/>
            <a:r>
              <a:rPr lang="en-US" dirty="0"/>
              <a:t>GET @~/unload/data_0_0_0.csv file://C:\data\unload;</a:t>
            </a:r>
          </a:p>
          <a:p>
            <a:pPr lvl="1"/>
            <a:endParaRPr lang="en-US" dirty="0"/>
          </a:p>
          <a:p>
            <a:endParaRPr lang="en-US" dirty="0"/>
          </a:p>
        </p:txBody>
      </p:sp>
    </p:spTree>
    <p:extLst>
      <p:ext uri="{BB962C8B-B14F-4D97-AF65-F5344CB8AC3E}">
        <p14:creationId xmlns:p14="http://schemas.microsoft.com/office/powerpoint/2010/main" val="1409223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78E0-0342-9B25-0448-C0F6016EA8B7}"/>
              </a:ext>
            </a:extLst>
          </p:cNvPr>
          <p:cNvSpPr>
            <a:spLocks noGrp="1"/>
          </p:cNvSpPr>
          <p:nvPr>
            <p:ph type="title"/>
          </p:nvPr>
        </p:nvSpPr>
        <p:spPr/>
        <p:txBody>
          <a:bodyPr>
            <a:normAutofit fontScale="90000"/>
          </a:bodyPr>
          <a:lstStyle/>
          <a:p>
            <a:r>
              <a:rPr lang="en-US" dirty="0"/>
              <a:t>SNOWPIPE</a:t>
            </a:r>
          </a:p>
        </p:txBody>
      </p:sp>
      <p:sp>
        <p:nvSpPr>
          <p:cNvPr id="3" name="Content Placeholder 2">
            <a:extLst>
              <a:ext uri="{FF2B5EF4-FFF2-40B4-BE49-F238E27FC236}">
                <a16:creationId xmlns:a16="http://schemas.microsoft.com/office/drawing/2014/main" id="{95046112-085C-E324-78EC-AE98B05D3A20}"/>
              </a:ext>
            </a:extLst>
          </p:cNvPr>
          <p:cNvSpPr>
            <a:spLocks noGrp="1"/>
          </p:cNvSpPr>
          <p:nvPr>
            <p:ph idx="1"/>
          </p:nvPr>
        </p:nvSpPr>
        <p:spPr/>
        <p:txBody>
          <a:bodyPr anchor="t"/>
          <a:lstStyle/>
          <a:p>
            <a:r>
              <a:rPr lang="en-US" b="0" i="0" dirty="0" err="1">
                <a:solidFill>
                  <a:srgbClr val="2C2F34"/>
                </a:solidFill>
                <a:effectLst/>
                <a:latin typeface="Inter"/>
              </a:rPr>
              <a:t>Snowpipe</a:t>
            </a:r>
            <a:r>
              <a:rPr lang="en-US" b="0" i="0" dirty="0">
                <a:solidFill>
                  <a:srgbClr val="2C2F34"/>
                </a:solidFill>
                <a:effectLst/>
                <a:latin typeface="Inter"/>
              </a:rPr>
              <a:t> enables loading data from files as soon as they’re available in a stage. This means you can load data from files in micro-batches, making it available to users within minutes, rather than manually executing COPY statements on a schedule to load larger batches.</a:t>
            </a:r>
          </a:p>
          <a:p>
            <a:pPr algn="l"/>
            <a:r>
              <a:rPr lang="en-US" b="0" i="0" dirty="0">
                <a:solidFill>
                  <a:srgbClr val="2C2F34"/>
                </a:solidFill>
                <a:effectLst/>
                <a:latin typeface="Inter"/>
              </a:rPr>
              <a:t>Different mechanisms for detecting the staged files are available:</a:t>
            </a:r>
          </a:p>
          <a:p>
            <a:pPr lvl="1"/>
            <a:r>
              <a:rPr lang="en-US" b="0" i="0" dirty="0">
                <a:solidFill>
                  <a:srgbClr val="2C2F34"/>
                </a:solidFill>
                <a:effectLst/>
                <a:latin typeface="Inter"/>
              </a:rPr>
              <a:t>Automating </a:t>
            </a:r>
            <a:r>
              <a:rPr lang="en-US" b="0" i="0" dirty="0" err="1">
                <a:solidFill>
                  <a:srgbClr val="2C2F34"/>
                </a:solidFill>
                <a:effectLst/>
                <a:latin typeface="Inter"/>
              </a:rPr>
              <a:t>Snowpipe</a:t>
            </a:r>
            <a:r>
              <a:rPr lang="en-US" b="0" i="0" dirty="0">
                <a:solidFill>
                  <a:srgbClr val="2C2F34"/>
                </a:solidFill>
                <a:effectLst/>
                <a:latin typeface="Inter"/>
              </a:rPr>
              <a:t> using cloud messaging</a:t>
            </a:r>
          </a:p>
          <a:p>
            <a:pPr lvl="1"/>
            <a:r>
              <a:rPr lang="en-US" b="0" i="0" dirty="0">
                <a:solidFill>
                  <a:srgbClr val="2C2F34"/>
                </a:solidFill>
                <a:effectLst/>
                <a:latin typeface="Inter"/>
              </a:rPr>
              <a:t>Calling </a:t>
            </a:r>
            <a:r>
              <a:rPr lang="en-US" b="0" i="0" dirty="0" err="1">
                <a:solidFill>
                  <a:srgbClr val="2C2F34"/>
                </a:solidFill>
                <a:effectLst/>
                <a:latin typeface="Inter"/>
              </a:rPr>
              <a:t>Snowpipe</a:t>
            </a:r>
            <a:r>
              <a:rPr lang="en-US" b="0" i="0" dirty="0">
                <a:solidFill>
                  <a:srgbClr val="2C2F34"/>
                </a:solidFill>
                <a:effectLst/>
                <a:latin typeface="Inter"/>
              </a:rPr>
              <a:t> REST endpoints</a:t>
            </a:r>
          </a:p>
          <a:p>
            <a:br>
              <a:rPr lang="en-US" dirty="0"/>
            </a:br>
            <a:br>
              <a:rPr lang="en-US" dirty="0"/>
            </a:br>
            <a:br>
              <a:rPr lang="en-US" b="0" i="0" dirty="0">
                <a:solidFill>
                  <a:srgbClr val="2C2F34"/>
                </a:solidFill>
                <a:effectLst/>
                <a:latin typeface="Inter"/>
              </a:rPr>
            </a:br>
            <a:endParaRPr lang="en-US" dirty="0"/>
          </a:p>
        </p:txBody>
      </p:sp>
    </p:spTree>
    <p:extLst>
      <p:ext uri="{BB962C8B-B14F-4D97-AF65-F5344CB8AC3E}">
        <p14:creationId xmlns:p14="http://schemas.microsoft.com/office/powerpoint/2010/main" val="771047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1138-8B72-CE17-5631-3514D51099FC}"/>
              </a:ext>
            </a:extLst>
          </p:cNvPr>
          <p:cNvSpPr>
            <a:spLocks noGrp="1"/>
          </p:cNvSpPr>
          <p:nvPr>
            <p:ph type="title"/>
          </p:nvPr>
        </p:nvSpPr>
        <p:spPr/>
        <p:txBody>
          <a:bodyPr>
            <a:normAutofit fontScale="90000"/>
          </a:bodyPr>
          <a:lstStyle/>
          <a:p>
            <a:r>
              <a:rPr lang="en-US" dirty="0" err="1"/>
              <a:t>SNowpipe</a:t>
            </a:r>
            <a:endParaRPr lang="en-US" dirty="0"/>
          </a:p>
        </p:txBody>
      </p:sp>
      <p:pic>
        <p:nvPicPr>
          <p:cNvPr id="1026" name="Picture 2" descr="Snowpipe Auto-ingest Process Flow">
            <a:extLst>
              <a:ext uri="{FF2B5EF4-FFF2-40B4-BE49-F238E27FC236}">
                <a16:creationId xmlns:a16="http://schemas.microsoft.com/office/drawing/2014/main" id="{DC32A2B5-706C-5874-27C0-9591F5AC08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4212" y="785635"/>
            <a:ext cx="3811051" cy="607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01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F71-2CA3-6875-FDB1-C2B92B640760}"/>
              </a:ext>
            </a:extLst>
          </p:cNvPr>
          <p:cNvSpPr>
            <a:spLocks noGrp="1"/>
          </p:cNvSpPr>
          <p:nvPr>
            <p:ph type="title"/>
          </p:nvPr>
        </p:nvSpPr>
        <p:spPr/>
        <p:txBody>
          <a:bodyPr>
            <a:normAutofit fontScale="90000"/>
          </a:bodyPr>
          <a:lstStyle/>
          <a:p>
            <a:r>
              <a:rPr lang="en-US" dirty="0" err="1"/>
              <a:t>Snowpipe</a:t>
            </a:r>
            <a:r>
              <a:rPr lang="en-US" dirty="0"/>
              <a:t> - Streaming</a:t>
            </a:r>
          </a:p>
        </p:txBody>
      </p:sp>
      <p:pic>
        <p:nvPicPr>
          <p:cNvPr id="2050" name="Picture 2" descr="Snowpipe Streaming">
            <a:extLst>
              <a:ext uri="{FF2B5EF4-FFF2-40B4-BE49-F238E27FC236}">
                <a16:creationId xmlns:a16="http://schemas.microsoft.com/office/drawing/2014/main" id="{30F6F85F-0586-DA4D-88CA-35981E27B5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054" y="1333500"/>
            <a:ext cx="9763891"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56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ARCHITECTURE</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61772"/>
          </a:xfrm>
        </p:spPr>
        <p:txBody>
          <a:bodyPr>
            <a:normAutofit lnSpcReduction="10000"/>
          </a:bodyPr>
          <a:lstStyle/>
          <a:p>
            <a:pPr>
              <a:lnSpc>
                <a:spcPct val="120000"/>
              </a:lnSpc>
              <a:spcBef>
                <a:spcPts val="0"/>
              </a:spcBef>
              <a:spcAft>
                <a:spcPts val="0"/>
              </a:spcAft>
            </a:pPr>
            <a:r>
              <a:rPr lang="en-US" b="1" dirty="0">
                <a:effectLst/>
                <a:latin typeface="Inter"/>
              </a:rPr>
              <a:t>Database Storage</a:t>
            </a:r>
          </a:p>
          <a:p>
            <a:pPr lvl="1">
              <a:lnSpc>
                <a:spcPct val="120000"/>
              </a:lnSpc>
              <a:spcBef>
                <a:spcPts val="0"/>
              </a:spcBef>
              <a:spcAft>
                <a:spcPts val="0"/>
              </a:spcAft>
            </a:pPr>
            <a:r>
              <a:rPr lang="en-US" dirty="0">
                <a:effectLst/>
              </a:rPr>
              <a:t>When data is loaded into Snowflake, Snowflake reorganizes that data into its internal optimized, compressed, columnar format. Snowflake stores this optimized data in cloud storage.</a:t>
            </a:r>
          </a:p>
          <a:p>
            <a:pPr lvl="1">
              <a:lnSpc>
                <a:spcPct val="120000"/>
              </a:lnSpc>
              <a:spcBef>
                <a:spcPts val="0"/>
              </a:spcBef>
              <a:spcAft>
                <a:spcPts val="0"/>
              </a:spcAft>
            </a:pPr>
            <a:r>
              <a:rPr lang="en-US" dirty="0">
                <a:effectLst/>
              </a:rPr>
              <a:t>Snowflake manages all aspects of how this data is stored — the organization, file size, structure, compression, metadata, statistics, and other aspects of data storage are handled by Snowflake. The data objects stored by Snowflake are not directly visible nor accessible by customers; they are only accessible through SQL query operations run using Snowflake.</a:t>
            </a:r>
          </a:p>
          <a:p>
            <a:pPr>
              <a:lnSpc>
                <a:spcPct val="120000"/>
              </a:lnSpc>
              <a:spcBef>
                <a:spcPts val="0"/>
              </a:spcBef>
              <a:spcAft>
                <a:spcPts val="0"/>
              </a:spcAft>
            </a:pPr>
            <a:r>
              <a:rPr lang="en-US" b="1" dirty="0">
                <a:effectLst/>
                <a:latin typeface="Inter"/>
              </a:rPr>
              <a:t>Query Processing</a:t>
            </a:r>
          </a:p>
          <a:p>
            <a:pPr lvl="1">
              <a:lnSpc>
                <a:spcPct val="120000"/>
              </a:lnSpc>
              <a:spcBef>
                <a:spcPts val="0"/>
              </a:spcBef>
              <a:spcAft>
                <a:spcPts val="0"/>
              </a:spcAft>
            </a:pPr>
            <a:r>
              <a:rPr lang="en-US" dirty="0">
                <a:effectLst/>
              </a:rPr>
              <a:t>Query execution is performed in the processing layer. Snowflake processes queries using “virtual warehouses”. Each virtual warehouse is an MPP compute cluster composed of multiple compute nodes allocated by Snowflake from a cloud provider.</a:t>
            </a:r>
          </a:p>
          <a:p>
            <a:pPr lvl="1">
              <a:lnSpc>
                <a:spcPct val="120000"/>
              </a:lnSpc>
              <a:spcBef>
                <a:spcPts val="0"/>
              </a:spcBef>
              <a:spcAft>
                <a:spcPts val="0"/>
              </a:spcAft>
            </a:pPr>
            <a:r>
              <a:rPr lang="en-US" dirty="0">
                <a:effectLst/>
              </a:rPr>
              <a:t>Each virtual warehouse is an independent compute cluster that does not share compute resources with other virtual warehouses. As a result, each virtual warehouse has no impact on the performance of other virtual warehouses.</a:t>
            </a:r>
          </a:p>
          <a:p>
            <a:pPr>
              <a:lnSpc>
                <a:spcPct val="120000"/>
              </a:lnSpc>
              <a:spcBef>
                <a:spcPts val="0"/>
              </a:spcBef>
              <a:spcAft>
                <a:spcPts val="0"/>
              </a:spcAft>
            </a:pPr>
            <a:r>
              <a:rPr lang="en-US" b="1" dirty="0">
                <a:effectLst/>
                <a:latin typeface="Inter"/>
              </a:rPr>
              <a:t>Cloud Services</a:t>
            </a:r>
          </a:p>
          <a:p>
            <a:pPr lvl="1">
              <a:lnSpc>
                <a:spcPct val="120000"/>
              </a:lnSpc>
              <a:spcBef>
                <a:spcPts val="0"/>
              </a:spcBef>
              <a:spcAft>
                <a:spcPts val="0"/>
              </a:spcAft>
            </a:pPr>
            <a:r>
              <a:rPr lang="en-US" dirty="0">
                <a:effectLst/>
              </a:rPr>
              <a:t>The cloud services layer is a collection of services that coordinate activities across Snowflake. These services tie together all of the different components of Snowflake in order to process user requests, from login to query dispatch. The cloud services layer also runs on compute instances provisioned by Snowflake from the cloud provider.</a:t>
            </a:r>
          </a:p>
          <a:p>
            <a:pPr lvl="1">
              <a:lnSpc>
                <a:spcPct val="120000"/>
              </a:lnSpc>
              <a:spcBef>
                <a:spcPts val="0"/>
              </a:spcBef>
              <a:spcAft>
                <a:spcPts val="0"/>
              </a:spcAft>
            </a:pPr>
            <a:r>
              <a:rPr lang="en-US" dirty="0">
                <a:effectLst/>
              </a:rPr>
              <a:t>Services managed in this layer include:</a:t>
            </a:r>
          </a:p>
          <a:p>
            <a:pPr lvl="2">
              <a:lnSpc>
                <a:spcPct val="120000"/>
              </a:lnSpc>
              <a:spcBef>
                <a:spcPts val="0"/>
              </a:spcBef>
              <a:spcAft>
                <a:spcPts val="0"/>
              </a:spcAft>
              <a:buFont typeface="Arial" panose="020B0604020202020204" pitchFamily="34" charset="0"/>
              <a:buChar char="•"/>
            </a:pPr>
            <a:r>
              <a:rPr lang="en-US" dirty="0">
                <a:effectLst/>
              </a:rPr>
              <a:t>Authentication</a:t>
            </a:r>
          </a:p>
          <a:p>
            <a:pPr lvl="2">
              <a:lnSpc>
                <a:spcPct val="120000"/>
              </a:lnSpc>
              <a:spcBef>
                <a:spcPts val="0"/>
              </a:spcBef>
              <a:spcAft>
                <a:spcPts val="0"/>
              </a:spcAft>
              <a:buFont typeface="Arial" panose="020B0604020202020204" pitchFamily="34" charset="0"/>
              <a:buChar char="•"/>
            </a:pPr>
            <a:r>
              <a:rPr lang="en-US" dirty="0">
                <a:effectLst/>
              </a:rPr>
              <a:t>Infrastructure management</a:t>
            </a:r>
          </a:p>
          <a:p>
            <a:pPr lvl="2">
              <a:lnSpc>
                <a:spcPct val="120000"/>
              </a:lnSpc>
              <a:spcBef>
                <a:spcPts val="0"/>
              </a:spcBef>
              <a:spcAft>
                <a:spcPts val="0"/>
              </a:spcAft>
              <a:buFont typeface="Arial" panose="020B0604020202020204" pitchFamily="34" charset="0"/>
              <a:buChar char="•"/>
            </a:pPr>
            <a:r>
              <a:rPr lang="en-US" dirty="0">
                <a:effectLst/>
              </a:rPr>
              <a:t>Metadata management</a:t>
            </a:r>
          </a:p>
          <a:p>
            <a:pPr lvl="2">
              <a:lnSpc>
                <a:spcPct val="120000"/>
              </a:lnSpc>
              <a:spcBef>
                <a:spcPts val="0"/>
              </a:spcBef>
              <a:spcAft>
                <a:spcPts val="0"/>
              </a:spcAft>
              <a:buFont typeface="Arial" panose="020B0604020202020204" pitchFamily="34" charset="0"/>
              <a:buChar char="•"/>
            </a:pPr>
            <a:r>
              <a:rPr lang="en-US" dirty="0">
                <a:effectLst/>
              </a:rPr>
              <a:t>Query parsing and optimization</a:t>
            </a:r>
          </a:p>
          <a:p>
            <a:pPr lvl="2">
              <a:lnSpc>
                <a:spcPct val="120000"/>
              </a:lnSpc>
              <a:spcBef>
                <a:spcPts val="0"/>
              </a:spcBef>
              <a:spcAft>
                <a:spcPts val="0"/>
              </a:spcAft>
              <a:buFont typeface="Arial" panose="020B0604020202020204" pitchFamily="34" charset="0"/>
              <a:buChar char="•"/>
            </a:pPr>
            <a:r>
              <a:rPr lang="en-US" dirty="0">
                <a:effectLst/>
              </a:rPr>
              <a:t>Access control</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252035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r>
              <a:rPr lang="en-US" sz="2500" dirty="0"/>
              <a:t>Supported Cloud Platforms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3409172"/>
          </a:xfrm>
        </p:spPr>
        <p:txBody>
          <a:bodyPr>
            <a:normAutofit/>
          </a:bodyPr>
          <a:lstStyle/>
          <a:p>
            <a:pPr algn="l"/>
            <a:r>
              <a:rPr lang="en-US" b="0" i="0" dirty="0">
                <a:solidFill>
                  <a:srgbClr val="2C2F34"/>
                </a:solidFill>
                <a:effectLst/>
                <a:highlight>
                  <a:srgbClr val="FFFFFF"/>
                </a:highlight>
                <a:latin typeface="Inter"/>
              </a:rPr>
              <a:t>Snowflake is provided as a self-managed service that runs completely on cloud infrastructure. This means that all three layers of Snowflake’s architecture (storage, compute, and cloud services) are deployed and managed entirely on a selected cloud platform.</a:t>
            </a:r>
          </a:p>
          <a:p>
            <a:pPr algn="l"/>
            <a:r>
              <a:rPr lang="en-US" b="0" i="0" dirty="0">
                <a:solidFill>
                  <a:srgbClr val="2C2F34"/>
                </a:solidFill>
                <a:effectLst/>
                <a:highlight>
                  <a:srgbClr val="FFFFFF"/>
                </a:highlight>
                <a:latin typeface="Inter"/>
              </a:rPr>
              <a:t>A Snowflake account can be hosted on any of the following cloud platforms:</a:t>
            </a:r>
          </a:p>
          <a:p>
            <a:pPr lvl="1">
              <a:buFont typeface="Arial" panose="020B0604020202020204" pitchFamily="34" charset="0"/>
              <a:buChar char="•"/>
            </a:pPr>
            <a:r>
              <a:rPr lang="en-US" b="0" i="0" dirty="0">
                <a:solidFill>
                  <a:srgbClr val="2C2F34"/>
                </a:solidFill>
                <a:effectLst/>
                <a:highlight>
                  <a:srgbClr val="FFFFFF"/>
                </a:highlight>
                <a:latin typeface="Inter"/>
              </a:rPr>
              <a:t>Amazon Web Services (AWS)</a:t>
            </a:r>
          </a:p>
          <a:p>
            <a:pPr lvl="1">
              <a:buFont typeface="Arial" panose="020B0604020202020204" pitchFamily="34" charset="0"/>
              <a:buChar char="•"/>
            </a:pPr>
            <a:r>
              <a:rPr lang="en-US" b="0" i="0" dirty="0">
                <a:solidFill>
                  <a:srgbClr val="2C2F34"/>
                </a:solidFill>
                <a:effectLst/>
                <a:highlight>
                  <a:srgbClr val="FFFFFF"/>
                </a:highlight>
                <a:latin typeface="Inter"/>
              </a:rPr>
              <a:t>Google Cloud Platform (GCP)</a:t>
            </a:r>
          </a:p>
          <a:p>
            <a:pPr lvl="1">
              <a:buFont typeface="Arial" panose="020B0604020202020204" pitchFamily="34" charset="0"/>
              <a:buChar char="•"/>
            </a:pPr>
            <a:r>
              <a:rPr lang="en-US" b="0" i="0" dirty="0">
                <a:solidFill>
                  <a:srgbClr val="2C2F34"/>
                </a:solidFill>
                <a:effectLst/>
                <a:highlight>
                  <a:srgbClr val="FFFFFF"/>
                </a:highlight>
                <a:latin typeface="Inter"/>
              </a:rPr>
              <a:t>Microsoft Azure (Azure)</a:t>
            </a:r>
          </a:p>
          <a:p>
            <a:pPr marL="0" indent="0" algn="l">
              <a:buNone/>
            </a:pPr>
            <a:endParaRPr lang="en-US" b="0" i="0" dirty="0">
              <a:solidFill>
                <a:srgbClr val="2C2F34"/>
              </a:solidFill>
              <a:effectLst/>
              <a:highlight>
                <a:srgbClr val="FFFFFF"/>
              </a:highlight>
              <a:latin typeface="Inter"/>
            </a:endParaRPr>
          </a:p>
        </p:txBody>
      </p:sp>
    </p:spTree>
    <p:extLst>
      <p:ext uri="{BB962C8B-B14F-4D97-AF65-F5344CB8AC3E}">
        <p14:creationId xmlns:p14="http://schemas.microsoft.com/office/powerpoint/2010/main" val="401162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fontScale="90000"/>
          </a:bodyPr>
          <a:lstStyle/>
          <a:p>
            <a:r>
              <a:rPr lang="en-US" dirty="0"/>
              <a:t>snowflake REGIONS</a:t>
            </a:r>
          </a:p>
        </p:txBody>
      </p:sp>
      <p:pic>
        <p:nvPicPr>
          <p:cNvPr id="1026" name="Picture 2">
            <a:extLst>
              <a:ext uri="{FF2B5EF4-FFF2-40B4-BE49-F238E27FC236}">
                <a16:creationId xmlns:a16="http://schemas.microsoft.com/office/drawing/2014/main" id="{FF2A4FA4-D485-7A51-4A1D-4D18CDE0A0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1683" y="1221611"/>
            <a:ext cx="9660040" cy="549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9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945-5FF1-4E1A-989B-CD69C1CB5CF5}"/>
              </a:ext>
            </a:extLst>
          </p:cNvPr>
          <p:cNvSpPr>
            <a:spLocks noGrp="1"/>
          </p:cNvSpPr>
          <p:nvPr>
            <p:ph type="title"/>
          </p:nvPr>
        </p:nvSpPr>
        <p:spPr/>
        <p:txBody>
          <a:bodyPr>
            <a:normAutofit/>
          </a:bodyPr>
          <a:lstStyle/>
          <a:p>
            <a:pPr algn="l"/>
            <a:r>
              <a:rPr lang="en-US" sz="2500" dirty="0"/>
              <a:t>SNOWFLAKE EDITIONS</a:t>
            </a:r>
          </a:p>
        </p:txBody>
      </p:sp>
      <p:sp>
        <p:nvSpPr>
          <p:cNvPr id="3" name="Content Placeholder 2">
            <a:extLst>
              <a:ext uri="{FF2B5EF4-FFF2-40B4-BE49-F238E27FC236}">
                <a16:creationId xmlns:a16="http://schemas.microsoft.com/office/drawing/2014/main" id="{CA1FDA27-8FE5-F95B-1ED8-2191E5333C91}"/>
              </a:ext>
            </a:extLst>
          </p:cNvPr>
          <p:cNvSpPr>
            <a:spLocks noGrp="1"/>
          </p:cNvSpPr>
          <p:nvPr>
            <p:ph idx="1"/>
          </p:nvPr>
        </p:nvSpPr>
        <p:spPr>
          <a:xfrm>
            <a:off x="581192" y="1334278"/>
            <a:ext cx="11029615" cy="5133197"/>
          </a:xfrm>
        </p:spPr>
        <p:txBody>
          <a:bodyPr>
            <a:normAutofit/>
          </a:bodyPr>
          <a:lstStyle/>
          <a:p>
            <a:pPr>
              <a:lnSpc>
                <a:spcPct val="120000"/>
              </a:lnSpc>
              <a:spcBef>
                <a:spcPts val="0"/>
              </a:spcBef>
              <a:spcAft>
                <a:spcPts val="0"/>
              </a:spcAft>
            </a:pPr>
            <a:r>
              <a:rPr lang="en-US" b="1" dirty="0">
                <a:effectLst/>
                <a:latin typeface="Inter"/>
              </a:rPr>
              <a:t>Standard Edition</a:t>
            </a:r>
          </a:p>
          <a:p>
            <a:pPr lvl="1">
              <a:lnSpc>
                <a:spcPct val="120000"/>
              </a:lnSpc>
              <a:spcBef>
                <a:spcPts val="0"/>
              </a:spcBef>
              <a:spcAft>
                <a:spcPts val="0"/>
              </a:spcAft>
            </a:pPr>
            <a:r>
              <a:rPr lang="en-US" dirty="0">
                <a:effectLst/>
              </a:rPr>
              <a:t>Standard Edition is our introductory level offering, providing full, unlimited access to all of Snowflake’s standard features. It provides a strong balance between features, level of support, and cost.</a:t>
            </a:r>
          </a:p>
          <a:p>
            <a:pPr>
              <a:lnSpc>
                <a:spcPct val="120000"/>
              </a:lnSpc>
              <a:spcBef>
                <a:spcPts val="0"/>
              </a:spcBef>
              <a:spcAft>
                <a:spcPts val="0"/>
              </a:spcAft>
            </a:pPr>
            <a:r>
              <a:rPr lang="en-US" b="1" dirty="0">
                <a:effectLst/>
                <a:latin typeface="Inter"/>
              </a:rPr>
              <a:t>Enterprise Edition</a:t>
            </a:r>
          </a:p>
          <a:p>
            <a:pPr lvl="1">
              <a:lnSpc>
                <a:spcPct val="120000"/>
              </a:lnSpc>
              <a:spcBef>
                <a:spcPts val="0"/>
              </a:spcBef>
              <a:spcAft>
                <a:spcPts val="0"/>
              </a:spcAft>
            </a:pPr>
            <a:r>
              <a:rPr lang="en-US" dirty="0">
                <a:effectLst/>
              </a:rPr>
              <a:t>Enterprise Edition provides all the features and services of Standard Edition, with additional features designed specifically for the needs of large-scale enterprises and organizations.</a:t>
            </a:r>
          </a:p>
          <a:p>
            <a:pPr>
              <a:lnSpc>
                <a:spcPct val="120000"/>
              </a:lnSpc>
              <a:spcBef>
                <a:spcPts val="0"/>
              </a:spcBef>
              <a:spcAft>
                <a:spcPts val="0"/>
              </a:spcAft>
            </a:pPr>
            <a:r>
              <a:rPr lang="en-US" b="1" dirty="0">
                <a:effectLst/>
                <a:latin typeface="Inter"/>
              </a:rPr>
              <a:t>Business Critical Edition</a:t>
            </a:r>
          </a:p>
          <a:p>
            <a:pPr lvl="1">
              <a:lnSpc>
                <a:spcPct val="120000"/>
              </a:lnSpc>
              <a:spcBef>
                <a:spcPts val="0"/>
              </a:spcBef>
              <a:spcAft>
                <a:spcPts val="0"/>
              </a:spcAft>
            </a:pPr>
            <a:r>
              <a:rPr lang="en-US" dirty="0">
                <a:effectLst/>
              </a:rPr>
              <a:t>Business Critical Edition, formerly known as Enterprise for Sensitive Data (ESD), offers even higher levels of data protection to support the needs of organizations with extremely sensitive data, particularly PHI data that must comply with HIPAA and HITRUST CSF regulations.</a:t>
            </a:r>
          </a:p>
          <a:p>
            <a:pPr lvl="1">
              <a:lnSpc>
                <a:spcPct val="120000"/>
              </a:lnSpc>
              <a:spcBef>
                <a:spcPts val="0"/>
              </a:spcBef>
              <a:spcAft>
                <a:spcPts val="0"/>
              </a:spcAft>
            </a:pPr>
            <a:r>
              <a:rPr lang="en-US" dirty="0">
                <a:effectLst/>
              </a:rPr>
              <a:t>It includes all the features and services of Enterprise Edition, with the addition of enhanced security and data protection. In addition, database failover/failback adds support for business continuity and disaster recovery.</a:t>
            </a:r>
          </a:p>
          <a:p>
            <a:pPr>
              <a:lnSpc>
                <a:spcPct val="120000"/>
              </a:lnSpc>
              <a:spcBef>
                <a:spcPts val="0"/>
              </a:spcBef>
              <a:spcAft>
                <a:spcPts val="0"/>
              </a:spcAft>
            </a:pPr>
            <a:r>
              <a:rPr lang="en-US" b="1" dirty="0">
                <a:effectLst/>
                <a:latin typeface="Inter"/>
              </a:rPr>
              <a:t>Virtual Private Snowflake (VPS)</a:t>
            </a:r>
          </a:p>
          <a:p>
            <a:pPr lvl="1">
              <a:lnSpc>
                <a:spcPct val="120000"/>
              </a:lnSpc>
              <a:spcBef>
                <a:spcPts val="0"/>
              </a:spcBef>
              <a:spcAft>
                <a:spcPts val="0"/>
              </a:spcAft>
            </a:pPr>
            <a:r>
              <a:rPr lang="en-US" dirty="0">
                <a:effectLst/>
              </a:rPr>
              <a:t>Virtual Private Snowflake offers our highest level of security for organizations that have the strictest requirements, such as financial institutions and any other large enterprises that collect, analyze, and share highly sensitive data.</a:t>
            </a:r>
          </a:p>
          <a:p>
            <a:pPr lvl="1">
              <a:lnSpc>
                <a:spcPct val="120000"/>
              </a:lnSpc>
              <a:spcBef>
                <a:spcPts val="0"/>
              </a:spcBef>
              <a:spcAft>
                <a:spcPts val="0"/>
              </a:spcAft>
            </a:pPr>
            <a:r>
              <a:rPr lang="en-US" dirty="0">
                <a:effectLst/>
              </a:rPr>
              <a:t>It includes all the features and services of Business Critical Edition, but in a completely separate Snowflake environment, isolated from all other Snowflake accounts (i.e. VPS accounts do not share any resources with accounts outside the VPS). However, you may choose to enable data sharing with non-VPS customers. </a:t>
            </a:r>
          </a:p>
          <a:p>
            <a:pPr>
              <a:lnSpc>
                <a:spcPct val="120000"/>
              </a:lnSpc>
              <a:spcBef>
                <a:spcPts val="0"/>
              </a:spcBef>
              <a:spcAft>
                <a:spcPts val="0"/>
              </a:spcAft>
            </a:pPr>
            <a:endParaRPr lang="en-US" dirty="0"/>
          </a:p>
        </p:txBody>
      </p:sp>
    </p:spTree>
    <p:extLst>
      <p:ext uri="{BB962C8B-B14F-4D97-AF65-F5344CB8AC3E}">
        <p14:creationId xmlns:p14="http://schemas.microsoft.com/office/powerpoint/2010/main" val="17054136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http://www.w3.org/XML/1998/namespace"/>
    <ds:schemaRef ds:uri="http://purl.org/dc/dcmitype/"/>
    <ds:schemaRef ds:uri="16c05727-aa75-4e4a-9b5f-8a80a1165891"/>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{EF838657-1EAD-44BC-9AA3-245F9452BEDC}tf33552983_win32</Template>
  <TotalTime>14801</TotalTime>
  <Words>5532</Words>
  <Application>Microsoft Office PowerPoint</Application>
  <PresentationFormat>Widescreen</PresentationFormat>
  <Paragraphs>616</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Franklin Gothic Book</vt:lpstr>
      <vt:lpstr>Franklin Gothic Demi</vt:lpstr>
      <vt:lpstr>Inter</vt:lpstr>
      <vt:lpstr>Wingdings</vt:lpstr>
      <vt:lpstr>Wingdings 2</vt:lpstr>
      <vt:lpstr>DividendVTI</vt:lpstr>
      <vt:lpstr>Snowflake course content</vt:lpstr>
      <vt:lpstr>Snowflake course content</vt:lpstr>
      <vt:lpstr>Snowflake Overview and Architecture</vt:lpstr>
      <vt:lpstr>WHAT is snowflakE?</vt:lpstr>
      <vt:lpstr>Snowflake ARCHITECTURE</vt:lpstr>
      <vt:lpstr>Snowflake ARCHITECTURE</vt:lpstr>
      <vt:lpstr>Supported Cloud Platforms</vt:lpstr>
      <vt:lpstr>snowflake REGIONS</vt:lpstr>
      <vt:lpstr>SNOWFLAKE EDITIONS</vt:lpstr>
      <vt:lpstr>Connecting to Snowflake</vt:lpstr>
      <vt:lpstr>Connecting to Snowflake – Snowsight - webaccess</vt:lpstr>
      <vt:lpstr>Connecting to Snowflake – SnowsQL</vt:lpstr>
      <vt:lpstr>Connecting to Snowflake – ODBC/JDBC Driver</vt:lpstr>
      <vt:lpstr>Connecting to Snowflake – Using Python</vt:lpstr>
      <vt:lpstr>GETTING STARTED with Snowflake</vt:lpstr>
      <vt:lpstr>Virtual Warehouse</vt:lpstr>
      <vt:lpstr>Databases, Tables and Views - Overview</vt:lpstr>
      <vt:lpstr>Databases, Tables and Views - Overview</vt:lpstr>
      <vt:lpstr>Clustering Key- Overview</vt:lpstr>
      <vt:lpstr>Types of tables</vt:lpstr>
      <vt:lpstr>Snowflake table comparison</vt:lpstr>
      <vt:lpstr>Snowflake View</vt:lpstr>
      <vt:lpstr>Views – Materialized views</vt:lpstr>
      <vt:lpstr>Performance comparison of view</vt:lpstr>
      <vt:lpstr>Secure view</vt:lpstr>
      <vt:lpstr>View types</vt:lpstr>
      <vt:lpstr>Secured View – Row level security</vt:lpstr>
      <vt:lpstr>Example of secure view</vt:lpstr>
      <vt:lpstr>Data Types</vt:lpstr>
      <vt:lpstr>Snowflake Datatypes</vt:lpstr>
      <vt:lpstr>Snowflake Data Load</vt:lpstr>
      <vt:lpstr>Data Loading to snowflake</vt:lpstr>
      <vt:lpstr>PowerPoint Presentation</vt:lpstr>
      <vt:lpstr>Bulk loading from Microsoft Azure </vt:lpstr>
      <vt:lpstr>Configuring an Azure container for loading data</vt:lpstr>
      <vt:lpstr>Create storage integration</vt:lpstr>
      <vt:lpstr>Create storage integration</vt:lpstr>
      <vt:lpstr>Create storage integration</vt:lpstr>
      <vt:lpstr>Create storage integration</vt:lpstr>
      <vt:lpstr>Create storage integration</vt:lpstr>
      <vt:lpstr>Create storage integration</vt:lpstr>
      <vt:lpstr>shared access signature (SAS) token</vt:lpstr>
      <vt:lpstr>shared access signature (SAS) token</vt:lpstr>
      <vt:lpstr>Loading data from local file system</vt:lpstr>
      <vt:lpstr>Creating Internal Stages – USER STAGE</vt:lpstr>
      <vt:lpstr>Creating Internal Stages – TABLE STAGE</vt:lpstr>
      <vt:lpstr>Creating Internal Stages – NAMED STAGE</vt:lpstr>
      <vt:lpstr>Removing Internal staged Files</vt:lpstr>
      <vt:lpstr>DIRECTORY TABLES</vt:lpstr>
      <vt:lpstr>DATA unloading – External Stage</vt:lpstr>
      <vt:lpstr>DATA unloading – External Stage</vt:lpstr>
      <vt:lpstr>DATA Unloading – Via internal Stage</vt:lpstr>
      <vt:lpstr>DATA Unloading – Via internal Stage</vt:lpstr>
      <vt:lpstr>SNOWPIPE</vt:lpstr>
      <vt:lpstr>SNowpipe</vt:lpstr>
      <vt:lpstr>Snowpipe - Streaming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Data Load</dc:title>
  <dc:creator>Pranita Mahajan</dc:creator>
  <cp:lastModifiedBy>Pranita Mahajan</cp:lastModifiedBy>
  <cp:revision>21</cp:revision>
  <dcterms:created xsi:type="dcterms:W3CDTF">2023-12-25T03:43:35Z</dcterms:created>
  <dcterms:modified xsi:type="dcterms:W3CDTF">2024-05-22T12:45:17Z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