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97" d="100"/>
          <a:sy n="97" d="100"/>
        </p:scale>
        <p:origin x="1110"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8539" y="702156"/>
            <a:ext cx="11308702" cy="473501"/>
          </a:xfrm>
        </p:spPr>
        <p:txBody>
          <a:bodyPr/>
          <a:lstStyle/>
          <a:p>
            <a:r>
              <a:rPr lang="en-US"/>
              <a:t>Click to edit Master title style</a:t>
            </a:r>
            <a:endParaRPr lang="en-US" dirty="0"/>
          </a:p>
        </p:txBody>
      </p:sp>
      <p:sp>
        <p:nvSpPr>
          <p:cNvPr id="3" name="Content Placeholder 2"/>
          <p:cNvSpPr>
            <a:spLocks noGrp="1"/>
          </p:cNvSpPr>
          <p:nvPr>
            <p:ph idx="1"/>
          </p:nvPr>
        </p:nvSpPr>
        <p:spPr>
          <a:xfrm>
            <a:off x="438539" y="1278294"/>
            <a:ext cx="11308701" cy="514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6534" y="616023"/>
            <a:ext cx="11298933" cy="5078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46533" y="1296956"/>
            <a:ext cx="11298933" cy="46910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releases.hashicorp.com/vault/1.16.2/vault_1.16.2_windows_386.zip" TargetMode="External"/><Relationship Id="rId2" Type="http://schemas.openxmlformats.org/officeDocument/2006/relationships/hyperlink" Target="https://developer.hashicorp.com/vault/inst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27.0.0.1:8200/u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127.0.0.1:8200/u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WORKING with HASHICORP VAULT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50CD-A0D5-11CD-D9C0-51F1AA55EA08}"/>
              </a:ext>
            </a:extLst>
          </p:cNvPr>
          <p:cNvSpPr>
            <a:spLocks noGrp="1"/>
          </p:cNvSpPr>
          <p:nvPr>
            <p:ph type="title"/>
          </p:nvPr>
        </p:nvSpPr>
        <p:spPr>
          <a:xfrm>
            <a:off x="575894" y="729658"/>
            <a:ext cx="11029616" cy="371555"/>
          </a:xfrm>
        </p:spPr>
        <p:txBody>
          <a:bodyPr>
            <a:normAutofit fontScale="90000"/>
          </a:bodyPr>
          <a:lstStyle/>
          <a:p>
            <a:r>
              <a:rPr lang="en-US" dirty="0"/>
              <a:t>Add user</a:t>
            </a:r>
          </a:p>
        </p:txBody>
      </p:sp>
      <p:pic>
        <p:nvPicPr>
          <p:cNvPr id="4" name="Picture 3">
            <a:extLst>
              <a:ext uri="{FF2B5EF4-FFF2-40B4-BE49-F238E27FC236}">
                <a16:creationId xmlns:a16="http://schemas.microsoft.com/office/drawing/2014/main" id="{C2231902-9FCF-A3AC-8A4A-672B28A805E7}"/>
              </a:ext>
            </a:extLst>
          </p:cNvPr>
          <p:cNvPicPr>
            <a:picLocks noChangeAspect="1"/>
          </p:cNvPicPr>
          <p:nvPr/>
        </p:nvPicPr>
        <p:blipFill>
          <a:blip r:embed="rId2"/>
          <a:stretch>
            <a:fillRect/>
          </a:stretch>
        </p:blipFill>
        <p:spPr>
          <a:xfrm>
            <a:off x="501444" y="1238612"/>
            <a:ext cx="5810865" cy="1046843"/>
          </a:xfrm>
          <a:prstGeom prst="rect">
            <a:avLst/>
          </a:prstGeom>
          <a:ln>
            <a:solidFill>
              <a:schemeClr val="tx1"/>
            </a:solidFill>
          </a:ln>
        </p:spPr>
      </p:pic>
      <p:pic>
        <p:nvPicPr>
          <p:cNvPr id="6" name="Picture 5">
            <a:extLst>
              <a:ext uri="{FF2B5EF4-FFF2-40B4-BE49-F238E27FC236}">
                <a16:creationId xmlns:a16="http://schemas.microsoft.com/office/drawing/2014/main" id="{0BAAC261-BBD6-72BE-E68D-D04C2D8499B3}"/>
              </a:ext>
            </a:extLst>
          </p:cNvPr>
          <p:cNvPicPr>
            <a:picLocks noChangeAspect="1"/>
          </p:cNvPicPr>
          <p:nvPr/>
        </p:nvPicPr>
        <p:blipFill>
          <a:blip r:embed="rId3"/>
          <a:stretch>
            <a:fillRect/>
          </a:stretch>
        </p:blipFill>
        <p:spPr>
          <a:xfrm>
            <a:off x="1366682" y="2493591"/>
            <a:ext cx="5361357" cy="2403683"/>
          </a:xfrm>
          <a:prstGeom prst="rect">
            <a:avLst/>
          </a:prstGeom>
          <a:ln>
            <a:solidFill>
              <a:schemeClr val="tx1"/>
            </a:solidFill>
          </a:ln>
        </p:spPr>
      </p:pic>
    </p:spTree>
    <p:extLst>
      <p:ext uri="{BB962C8B-B14F-4D97-AF65-F5344CB8AC3E}">
        <p14:creationId xmlns:p14="http://schemas.microsoft.com/office/powerpoint/2010/main" val="21620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Download And Install </a:t>
            </a:r>
            <a:r>
              <a:rPr lang="en-US" dirty="0" err="1"/>
              <a:t>Hashicorp</a:t>
            </a:r>
            <a:r>
              <a:rPr lang="en-US" dirty="0"/>
              <a:t> vault</a:t>
            </a:r>
          </a:p>
        </p:txBody>
      </p:sp>
      <p:sp>
        <p:nvSpPr>
          <p:cNvPr id="3" name="Content Placeholder 2">
            <a:extLst>
              <a:ext uri="{FF2B5EF4-FFF2-40B4-BE49-F238E27FC236}">
                <a16:creationId xmlns:a16="http://schemas.microsoft.com/office/drawing/2014/main" id="{2450CA36-8E3C-CCB9-4106-E4814A90ACC1}"/>
              </a:ext>
            </a:extLst>
          </p:cNvPr>
          <p:cNvSpPr>
            <a:spLocks noGrp="1"/>
          </p:cNvSpPr>
          <p:nvPr>
            <p:ph idx="1"/>
          </p:nvPr>
        </p:nvSpPr>
        <p:spPr/>
        <p:txBody>
          <a:bodyPr>
            <a:normAutofit fontScale="92500" lnSpcReduction="20000"/>
          </a:bodyPr>
          <a:lstStyle/>
          <a:p>
            <a:r>
              <a:rPr lang="en-US" dirty="0">
                <a:hlinkClick r:id="rId2"/>
              </a:rPr>
              <a:t>https://developer.hashicorp.com/vault/install</a:t>
            </a:r>
            <a:r>
              <a:rPr lang="en-US" dirty="0"/>
              <a:t> </a:t>
            </a:r>
          </a:p>
          <a:p>
            <a:r>
              <a:rPr lang="en-US" dirty="0">
                <a:hlinkClick r:id="rId3"/>
              </a:rPr>
              <a:t>https://releases.hashicorp.com/vault/1.16.2/vault_1.16.2_windows_386.zip</a:t>
            </a:r>
            <a:r>
              <a:rPr lang="en-US" dirty="0"/>
              <a:t> </a:t>
            </a:r>
          </a:p>
          <a:p>
            <a:endParaRPr lang="en-US" dirty="0"/>
          </a:p>
          <a:p>
            <a:r>
              <a:rPr lang="en-US" dirty="0"/>
              <a:t>Installation:</a:t>
            </a:r>
          </a:p>
          <a:p>
            <a:pPr lvl="1"/>
            <a:r>
              <a:rPr lang="en-US" dirty="0"/>
              <a:t>Create a data folder in same directory where vault.exe exist</a:t>
            </a:r>
          </a:p>
          <a:p>
            <a:pPr lvl="1"/>
            <a:r>
              <a:rPr lang="en-US" dirty="0"/>
              <a:t>Create </a:t>
            </a:r>
            <a:r>
              <a:rPr lang="en-US" dirty="0" err="1"/>
              <a:t>config.hcl</a:t>
            </a:r>
            <a:r>
              <a:rPr lang="en-US" dirty="0"/>
              <a:t> file with following content</a:t>
            </a:r>
          </a:p>
          <a:p>
            <a:pPr marL="594000" lvl="2" indent="0">
              <a:buNone/>
            </a:pPr>
            <a:r>
              <a:rPr lang="en-US" dirty="0" err="1"/>
              <a:t>disable_mlock</a:t>
            </a:r>
            <a:r>
              <a:rPr lang="en-US" dirty="0"/>
              <a:t> = true</a:t>
            </a:r>
          </a:p>
          <a:p>
            <a:pPr marL="594000" lvl="2" indent="0">
              <a:buNone/>
            </a:pPr>
            <a:r>
              <a:rPr lang="en-US" dirty="0" err="1"/>
              <a:t>ui</a:t>
            </a:r>
            <a:r>
              <a:rPr lang="en-US" dirty="0"/>
              <a:t>            = true</a:t>
            </a:r>
          </a:p>
          <a:p>
            <a:pPr marL="594000" lvl="2" indent="0">
              <a:buNone/>
            </a:pPr>
            <a:r>
              <a:rPr lang="en-US" dirty="0"/>
              <a:t> listener "</a:t>
            </a:r>
            <a:r>
              <a:rPr lang="en-US" dirty="0" err="1"/>
              <a:t>tcp</a:t>
            </a:r>
            <a:r>
              <a:rPr lang="en-US" dirty="0"/>
              <a:t>" {</a:t>
            </a:r>
          </a:p>
          <a:p>
            <a:pPr marL="594000" lvl="2" indent="0">
              <a:buNone/>
            </a:pPr>
            <a:r>
              <a:rPr lang="en-US" dirty="0"/>
              <a:t>  address     = "127.0.0.1:8200"</a:t>
            </a:r>
          </a:p>
          <a:p>
            <a:pPr marL="594000" lvl="2" indent="0">
              <a:buNone/>
            </a:pPr>
            <a:r>
              <a:rPr lang="en-US" dirty="0"/>
              <a:t>  </a:t>
            </a:r>
            <a:r>
              <a:rPr lang="en-US" dirty="0" err="1"/>
              <a:t>tls_disable</a:t>
            </a:r>
            <a:r>
              <a:rPr lang="en-US" dirty="0"/>
              <a:t> = "true"</a:t>
            </a:r>
          </a:p>
          <a:p>
            <a:pPr marL="594000" lvl="2" indent="0">
              <a:buNone/>
            </a:pPr>
            <a:r>
              <a:rPr lang="en-US" dirty="0"/>
              <a:t>}</a:t>
            </a:r>
          </a:p>
          <a:p>
            <a:pPr marL="594000" lvl="2" indent="0">
              <a:buNone/>
            </a:pPr>
            <a:r>
              <a:rPr lang="en-US" dirty="0"/>
              <a:t> storage "file" {</a:t>
            </a:r>
          </a:p>
          <a:p>
            <a:pPr marL="594000" lvl="2" indent="0">
              <a:buNone/>
            </a:pPr>
            <a:r>
              <a:rPr lang="en-US" dirty="0"/>
              <a:t>  path = "C:\\workspace\\software\\vault\\vault_1.16.0_windows_386\\data"</a:t>
            </a:r>
          </a:p>
          <a:p>
            <a:pPr marL="594000" lvl="2" indent="0">
              <a:buNone/>
            </a:pPr>
            <a:r>
              <a:rPr lang="en-US" dirty="0"/>
              <a:t>}</a:t>
            </a:r>
          </a:p>
          <a:p>
            <a:r>
              <a:rPr lang="en-US" dirty="0"/>
              <a:t>Start vault using command</a:t>
            </a:r>
          </a:p>
          <a:p>
            <a:pPr marL="0" indent="0">
              <a:buNone/>
            </a:pPr>
            <a:r>
              <a:rPr lang="fr-FR" dirty="0"/>
              <a:t>vault.exe server -config=</a:t>
            </a:r>
            <a:r>
              <a:rPr lang="fr-FR" dirty="0" err="1"/>
              <a:t>config.hcl</a:t>
            </a:r>
            <a:endParaRPr lang="en-US" dirty="0"/>
          </a:p>
        </p:txBody>
      </p:sp>
    </p:spTree>
    <p:extLst>
      <p:ext uri="{BB962C8B-B14F-4D97-AF65-F5344CB8AC3E}">
        <p14:creationId xmlns:p14="http://schemas.microsoft.com/office/powerpoint/2010/main" val="226633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Create secret in Vault – store root keys</a:t>
            </a:r>
          </a:p>
        </p:txBody>
      </p:sp>
      <p:sp>
        <p:nvSpPr>
          <p:cNvPr id="3" name="Content Placeholder 2">
            <a:extLst>
              <a:ext uri="{FF2B5EF4-FFF2-40B4-BE49-F238E27FC236}">
                <a16:creationId xmlns:a16="http://schemas.microsoft.com/office/drawing/2014/main" id="{2450CA36-8E3C-CCB9-4106-E4814A90ACC1}"/>
              </a:ext>
            </a:extLst>
          </p:cNvPr>
          <p:cNvSpPr>
            <a:spLocks noGrp="1"/>
          </p:cNvSpPr>
          <p:nvPr>
            <p:ph idx="1"/>
          </p:nvPr>
        </p:nvSpPr>
        <p:spPr/>
        <p:txBody>
          <a:bodyPr>
            <a:normAutofit/>
          </a:bodyPr>
          <a:lstStyle/>
          <a:p>
            <a:r>
              <a:rPr lang="en-US" dirty="0"/>
              <a:t>Open </a:t>
            </a:r>
            <a:r>
              <a:rPr lang="en-US" dirty="0">
                <a:hlinkClick r:id="rId2"/>
              </a:rPr>
              <a:t>http://127.0.0.1:8200/ui</a:t>
            </a:r>
            <a:r>
              <a:rPr lang="en-US" dirty="0"/>
              <a:t>	</a:t>
            </a:r>
          </a:p>
          <a:p>
            <a:endParaRPr lang="en-US" dirty="0"/>
          </a:p>
          <a:p>
            <a:endParaRPr lang="en-US" dirty="0"/>
          </a:p>
        </p:txBody>
      </p:sp>
      <p:pic>
        <p:nvPicPr>
          <p:cNvPr id="1030" name="Picture 6" descr="image">
            <a:extLst>
              <a:ext uri="{FF2B5EF4-FFF2-40B4-BE49-F238E27FC236}">
                <a16:creationId xmlns:a16="http://schemas.microsoft.com/office/drawing/2014/main" id="{4BF3B69C-EA21-A32D-E6F4-77C87E33A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90" y="1953490"/>
            <a:ext cx="9227127" cy="40812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3FF799A-7ABB-4B11-CDC5-C60BC0FEC2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4570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Create secret in Vault – store root keys</a:t>
            </a:r>
          </a:p>
        </p:txBody>
      </p:sp>
      <p:sp>
        <p:nvSpPr>
          <p:cNvPr id="3" name="Content Placeholder 2">
            <a:extLst>
              <a:ext uri="{FF2B5EF4-FFF2-40B4-BE49-F238E27FC236}">
                <a16:creationId xmlns:a16="http://schemas.microsoft.com/office/drawing/2014/main" id="{2450CA36-8E3C-CCB9-4106-E4814A90ACC1}"/>
              </a:ext>
            </a:extLst>
          </p:cNvPr>
          <p:cNvSpPr>
            <a:spLocks noGrp="1"/>
          </p:cNvSpPr>
          <p:nvPr>
            <p:ph idx="1"/>
          </p:nvPr>
        </p:nvSpPr>
        <p:spPr/>
        <p:txBody>
          <a:bodyPr>
            <a:normAutofit/>
          </a:bodyPr>
          <a:lstStyle/>
          <a:p>
            <a:r>
              <a:rPr lang="en-US" dirty="0"/>
              <a:t>	</a:t>
            </a:r>
            <a:r>
              <a:rPr kumimoji="0" lang="en-US" altLang="en-US" sz="1800" b="0" i="0" u="none" strike="noStrike" cap="none" normalizeH="0" baseline="0" dirty="0" err="1">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Initialise</a:t>
            </a:r>
            <a:r>
              <a:rPr kumimoji="0" lang="en-US" altLang="en-US" sz="18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 the vault using the </a:t>
            </a:r>
            <a:r>
              <a:rPr kumimoji="0" lang="en-US" altLang="en-US" sz="1800" b="0" i="0" u="none" strike="noStrike" cap="none" normalizeH="0" baseline="0" dirty="0" err="1">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initialise</a:t>
            </a:r>
            <a:r>
              <a:rPr kumimoji="0" lang="en-US" altLang="en-US" sz="18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 button with 3 key shares.</a:t>
            </a:r>
            <a:endParaRPr kumimoji="0" lang="en-US" altLang="en-US" sz="1000" b="0" i="0" u="none" strike="noStrike" cap="none" normalizeH="0" baseline="0" dirty="0">
              <a:ln>
                <a:noFill/>
              </a:ln>
              <a:solidFill>
                <a:schemeClr val="tx1"/>
              </a:solidFill>
              <a:effectLst/>
            </a:endParaRPr>
          </a:p>
          <a:p>
            <a:endParaRPr lang="en-US" dirty="0"/>
          </a:p>
          <a:p>
            <a:endParaRPr lang="en-US" dirty="0"/>
          </a:p>
          <a:p>
            <a:endParaRPr lang="en-US" dirty="0"/>
          </a:p>
        </p:txBody>
      </p:sp>
      <p:pic>
        <p:nvPicPr>
          <p:cNvPr id="1029" name="Picture 5" descr="image 1">
            <a:extLst>
              <a:ext uri="{FF2B5EF4-FFF2-40B4-BE49-F238E27FC236}">
                <a16:creationId xmlns:a16="http://schemas.microsoft.com/office/drawing/2014/main" id="{EFC98007-1825-2846-A82E-C251574D7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75" y="1803738"/>
            <a:ext cx="59436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2">
            <a:extLst>
              <a:ext uri="{FF2B5EF4-FFF2-40B4-BE49-F238E27FC236}">
                <a16:creationId xmlns:a16="http://schemas.microsoft.com/office/drawing/2014/main" id="{EE2F29DB-2749-A2E9-EC63-4A5A11BD5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825" y="2420588"/>
            <a:ext cx="5943600" cy="28765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mage 3">
            <a:extLst>
              <a:ext uri="{FF2B5EF4-FFF2-40B4-BE49-F238E27FC236}">
                <a16:creationId xmlns:a16="http://schemas.microsoft.com/office/drawing/2014/main" id="{CDDA0EB8-6750-71B7-DF95-8AA1D24D9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591550"/>
            <a:ext cx="594360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4">
            <a:extLst>
              <a:ext uri="{FF2B5EF4-FFF2-40B4-BE49-F238E27FC236}">
                <a16:creationId xmlns:a16="http://schemas.microsoft.com/office/drawing/2014/main" id="{76F39021-BB07-B797-6121-3E3F000E2B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982325"/>
            <a:ext cx="5943600"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image 5">
            <a:extLst>
              <a:ext uri="{FF2B5EF4-FFF2-40B4-BE49-F238E27FC236}">
                <a16:creationId xmlns:a16="http://schemas.microsoft.com/office/drawing/2014/main" id="{1EEF84DD-9AF0-D27A-593D-0985A7E6B9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3134975"/>
            <a:ext cx="5943600" cy="1076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3FF799A-7ABB-4B11-CDC5-C60BC0FEC2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A65F1063-4E34-5648-B1AB-3A32549127D2}"/>
              </a:ext>
            </a:extLst>
          </p:cNvPr>
          <p:cNvSpPr>
            <a:spLocks noChangeArrowheads="1"/>
          </p:cNvSpPr>
          <p:nvPr/>
        </p:nvSpPr>
        <p:spPr bwMode="auto">
          <a:xfrm>
            <a:off x="363682" y="5695244"/>
            <a:ext cx="113835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Dowload</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 the keys using the </a:t>
            </a:r>
            <a:r>
              <a:rPr kumimoji="0" lang="en-US" altLang="en-US" sz="1400" b="0" i="0" u="none" strike="noStrike" cap="none" normalizeH="0" baseline="0" dirty="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Download Keys</a:t>
            </a:r>
            <a:r>
              <a:rPr kumimoji="0" lang="en-US" altLang="en-US" sz="1400" b="0" i="0" u="none" strike="noStrike" cap="none" normalizeH="0" baseline="0" dirty="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 button and click the </a:t>
            </a:r>
            <a:r>
              <a:rPr kumimoji="0" lang="en-US" altLang="en-US" sz="1400" b="0" i="0" u="none" strike="noStrike" cap="none" normalizeH="0" baseline="0" dirty="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Continue to unseal</a:t>
            </a:r>
            <a:r>
              <a:rPr kumimoji="0" lang="en-US" altLang="en-US" sz="1400" b="0" i="0" u="none" strike="noStrike" cap="none" normalizeH="0" baseline="0" dirty="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 button.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Note:</a:t>
            </a:r>
            <a:r>
              <a:rPr kumimoji="0" lang="en-US" altLang="en-US" sz="1400" b="1" i="0" u="none" strike="noStrike" cap="none" normalizeH="0" baseline="0" dirty="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The key files are very important and you should keep them safe. For any reason, if you restart the server or vault service, the vault gets locked. You will need these keys to unlock it.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0">
            <a:extLst>
              <a:ext uri="{FF2B5EF4-FFF2-40B4-BE49-F238E27FC236}">
                <a16:creationId xmlns:a16="http://schemas.microsoft.com/office/drawing/2014/main" id="{D5B5DA53-3C0C-6A66-95BE-5E82BEC1966D}"/>
              </a:ext>
            </a:extLst>
          </p:cNvPr>
          <p:cNvSpPr>
            <a:spLocks noChangeArrowheads="1"/>
          </p:cNvSpPr>
          <p:nvPr/>
        </p:nvSpPr>
        <p:spPr bwMode="auto">
          <a:xfrm>
            <a:off x="0" y="8591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Step 10:</a:t>
            </a:r>
            <a:r>
              <a:rPr kumimoji="0" lang="en-US" altLang="en-US" sz="1400" b="0" i="0" u="none" strike="noStrike" cap="none" normalizeH="0" baseline="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400" b="0" i="0" u="none" strike="noStrike" cap="none" normalizeH="0" baseline="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Enter three keys one by one from the downloaded key file to unseal vault.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1">
            <a:extLst>
              <a:ext uri="{FF2B5EF4-FFF2-40B4-BE49-F238E27FC236}">
                <a16:creationId xmlns:a16="http://schemas.microsoft.com/office/drawing/2014/main" id="{36D8C6BD-F611-2482-A922-F72639222346}"/>
              </a:ext>
            </a:extLst>
          </p:cNvPr>
          <p:cNvSpPr>
            <a:spLocks noChangeArrowheads="1"/>
          </p:cNvSpPr>
          <p:nvPr/>
        </p:nvSpPr>
        <p:spPr bwMode="auto">
          <a:xfrm>
            <a:off x="0" y="10982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Step 11:</a:t>
            </a:r>
            <a:r>
              <a:rPr kumimoji="0" lang="en-US" altLang="en-US" sz="1400" b="0" i="0" u="none" strike="noStrike" cap="none" normalizeH="0" baseline="0">
                <a:ln>
                  <a:noFill/>
                </a:ln>
                <a:solidFill>
                  <a:srgbClr val="404953"/>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400" b="0" i="0" u="none" strike="noStrike" cap="none" normalizeH="0" baseline="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Once unsealed, log to the vault with the root_token from the downloaded key file.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FCF3CF25-2E8A-7842-8DD2-D9C4BF14AEE1}"/>
              </a:ext>
            </a:extLst>
          </p:cNvPr>
          <p:cNvSpPr>
            <a:spLocks noChangeArrowheads="1"/>
          </p:cNvSpPr>
          <p:nvPr/>
        </p:nvSpPr>
        <p:spPr bwMode="auto">
          <a:xfrm>
            <a:off x="0" y="13134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Thats it! You will be logging in to the vault server with all default settings.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035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Create secret in Vault – store root keys</a:t>
            </a:r>
          </a:p>
        </p:txBody>
      </p:sp>
      <p:sp>
        <p:nvSpPr>
          <p:cNvPr id="3" name="Content Placeholder 2">
            <a:extLst>
              <a:ext uri="{FF2B5EF4-FFF2-40B4-BE49-F238E27FC236}">
                <a16:creationId xmlns:a16="http://schemas.microsoft.com/office/drawing/2014/main" id="{2450CA36-8E3C-CCB9-4106-E4814A90ACC1}"/>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Enter three keys one by one from the downloaded key file to unseal vault.</a:t>
            </a:r>
            <a:endParaRPr kumimoji="0" lang="en-US" altLang="en-US" sz="1000" b="0" i="0" u="none" strike="noStrike" cap="none" normalizeH="0" baseline="0" dirty="0">
              <a:ln>
                <a:noFill/>
              </a:ln>
              <a:solidFill>
                <a:schemeClr val="tx1"/>
              </a:solidFill>
              <a:effectLst/>
            </a:endParaRPr>
          </a:p>
          <a:p>
            <a:endParaRPr lang="en-US" dirty="0"/>
          </a:p>
          <a:p>
            <a:endParaRPr lang="en-US" dirty="0"/>
          </a:p>
        </p:txBody>
      </p:sp>
      <p:pic>
        <p:nvPicPr>
          <p:cNvPr id="1027" name="Picture 3" descr="image 3">
            <a:extLst>
              <a:ext uri="{FF2B5EF4-FFF2-40B4-BE49-F238E27FC236}">
                <a16:creationId xmlns:a16="http://schemas.microsoft.com/office/drawing/2014/main" id="{CDDA0EB8-6750-71B7-DF95-8AA1D24D9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66" y="1683786"/>
            <a:ext cx="594360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4">
            <a:extLst>
              <a:ext uri="{FF2B5EF4-FFF2-40B4-BE49-F238E27FC236}">
                <a16:creationId xmlns:a16="http://schemas.microsoft.com/office/drawing/2014/main" id="{76F39021-BB07-B797-6121-3E3F000E2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019" y="3609974"/>
            <a:ext cx="5943600"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3FF799A-7ABB-4B11-CDC5-C60BC0FEC2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1">
            <a:extLst>
              <a:ext uri="{FF2B5EF4-FFF2-40B4-BE49-F238E27FC236}">
                <a16:creationId xmlns:a16="http://schemas.microsoft.com/office/drawing/2014/main" id="{36D8C6BD-F611-2482-A922-F72639222346}"/>
              </a:ext>
            </a:extLst>
          </p:cNvPr>
          <p:cNvSpPr>
            <a:spLocks noChangeArrowheads="1"/>
          </p:cNvSpPr>
          <p:nvPr/>
        </p:nvSpPr>
        <p:spPr bwMode="auto">
          <a:xfrm>
            <a:off x="824066" y="4521957"/>
            <a:ext cx="67558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Once unsealed, log to the vault with the </a:t>
            </a:r>
            <a:r>
              <a:rPr kumimoji="0" lang="en-US" altLang="en-US" sz="1400" b="0" i="0" u="none" strike="noStrike" cap="none" normalizeH="0" baseline="0" dirty="0" err="1">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root_token</a:t>
            </a:r>
            <a:r>
              <a:rPr kumimoji="0" lang="en-US" altLang="en-US" sz="1400" b="0" i="0" u="none" strike="noStrike" cap="none" normalizeH="0" baseline="0" dirty="0">
                <a:ln>
                  <a:noFill/>
                </a:ln>
                <a:solidFill>
                  <a:srgbClr val="404953"/>
                </a:solidFill>
                <a:effectLst/>
                <a:latin typeface="Segoe UI" panose="020B0502040204020203" pitchFamily="34" charset="0"/>
                <a:ea typeface="Times New Roman" panose="02020603050405020304" pitchFamily="18" charset="0"/>
                <a:cs typeface="Segoe UI" panose="020B0502040204020203" pitchFamily="34" charset="0"/>
              </a:rPr>
              <a:t> from the downloaded key file.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491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Create secret in Vault – store root keys</a:t>
            </a:r>
          </a:p>
        </p:txBody>
      </p:sp>
      <p:sp>
        <p:nvSpPr>
          <p:cNvPr id="3" name="Content Placeholder 2">
            <a:extLst>
              <a:ext uri="{FF2B5EF4-FFF2-40B4-BE49-F238E27FC236}">
                <a16:creationId xmlns:a16="http://schemas.microsoft.com/office/drawing/2014/main" id="{2450CA36-8E3C-CCB9-4106-E4814A90ACC1}"/>
              </a:ext>
            </a:extLst>
          </p:cNvPr>
          <p:cNvSpPr>
            <a:spLocks noGrp="1"/>
          </p:cNvSpPr>
          <p:nvPr>
            <p:ph idx="1"/>
          </p:nvPr>
        </p:nvSpPr>
        <p:spPr/>
        <p:txBody>
          <a:bodyPr>
            <a:normAutofit/>
          </a:bodyPr>
          <a:lstStyle/>
          <a:p>
            <a:r>
              <a:rPr lang="en-US" dirty="0"/>
              <a:t>Open </a:t>
            </a:r>
            <a:r>
              <a:rPr lang="en-US" dirty="0">
                <a:hlinkClick r:id="rId2"/>
              </a:rPr>
              <a:t>http://127.0.0.1:8200/ui</a:t>
            </a:r>
            <a:r>
              <a:rPr lang="en-US" dirty="0"/>
              <a:t>	</a:t>
            </a:r>
          </a:p>
          <a:p>
            <a:r>
              <a:rPr lang="en-US" sz="1800" kern="0" dirty="0">
                <a:solidFill>
                  <a:srgbClr val="404953"/>
                </a:solidFill>
                <a:effectLst/>
                <a:latin typeface="Segoe UI" panose="020B0502040204020203" pitchFamily="34" charset="0"/>
                <a:ea typeface="Times New Roman" panose="02020603050405020304" pitchFamily="18" charset="0"/>
              </a:rPr>
              <a:t>You will be logging in to the vault server with all default settings.</a:t>
            </a:r>
            <a:endParaRPr lang="en-US" dirty="0"/>
          </a:p>
          <a:p>
            <a:endParaRPr lang="en-US" dirty="0"/>
          </a:p>
          <a:p>
            <a:endParaRPr lang="en-US" dirty="0"/>
          </a:p>
        </p:txBody>
      </p:sp>
      <p:pic>
        <p:nvPicPr>
          <p:cNvPr id="1025" name="Picture 1" descr="image 5">
            <a:extLst>
              <a:ext uri="{FF2B5EF4-FFF2-40B4-BE49-F238E27FC236}">
                <a16:creationId xmlns:a16="http://schemas.microsoft.com/office/drawing/2014/main" id="{1EEF84DD-9AF0-D27A-593D-0985A7E6B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996" y="2639304"/>
            <a:ext cx="8721593" cy="15793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3FF799A-7ABB-4B11-CDC5-C60BC0FEC2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9532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Create secret in Vault – Enable a secret engine</a:t>
            </a:r>
          </a:p>
        </p:txBody>
      </p:sp>
      <p:pic>
        <p:nvPicPr>
          <p:cNvPr id="6" name="Content Placeholder 5">
            <a:extLst>
              <a:ext uri="{FF2B5EF4-FFF2-40B4-BE49-F238E27FC236}">
                <a16:creationId xmlns:a16="http://schemas.microsoft.com/office/drawing/2014/main" id="{21CB0C74-1589-86DF-DA6A-CAB1B0774DEA}"/>
              </a:ext>
            </a:extLst>
          </p:cNvPr>
          <p:cNvPicPr>
            <a:picLocks noGrp="1" noChangeAspect="1"/>
          </p:cNvPicPr>
          <p:nvPr>
            <p:ph idx="1"/>
          </p:nvPr>
        </p:nvPicPr>
        <p:blipFill>
          <a:blip r:embed="rId2"/>
          <a:stretch>
            <a:fillRect/>
          </a:stretch>
        </p:blipFill>
        <p:spPr>
          <a:xfrm>
            <a:off x="255638" y="1258116"/>
            <a:ext cx="6216910" cy="2578442"/>
          </a:xfrm>
          <a:ln>
            <a:solidFill>
              <a:schemeClr val="tx1"/>
            </a:solidFill>
          </a:ln>
        </p:spPr>
      </p:pic>
      <p:sp>
        <p:nvSpPr>
          <p:cNvPr id="4" name="Rectangle 7">
            <a:extLst>
              <a:ext uri="{FF2B5EF4-FFF2-40B4-BE49-F238E27FC236}">
                <a16:creationId xmlns:a16="http://schemas.microsoft.com/office/drawing/2014/main" id="{B3FF799A-7ABB-4B11-CDC5-C60BC0FEC2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781A03F7-8C2B-38F1-9673-521CBD3467B7}"/>
              </a:ext>
            </a:extLst>
          </p:cNvPr>
          <p:cNvPicPr>
            <a:picLocks noChangeAspect="1"/>
          </p:cNvPicPr>
          <p:nvPr/>
        </p:nvPicPr>
        <p:blipFill>
          <a:blip r:embed="rId3"/>
          <a:stretch>
            <a:fillRect/>
          </a:stretch>
        </p:blipFill>
        <p:spPr>
          <a:xfrm>
            <a:off x="4542505" y="3195484"/>
            <a:ext cx="4197523" cy="3748383"/>
          </a:xfrm>
          <a:prstGeom prst="rect">
            <a:avLst/>
          </a:prstGeom>
          <a:ln>
            <a:solidFill>
              <a:schemeClr val="tx1"/>
            </a:solidFill>
          </a:ln>
        </p:spPr>
      </p:pic>
      <p:pic>
        <p:nvPicPr>
          <p:cNvPr id="10" name="Picture 9">
            <a:extLst>
              <a:ext uri="{FF2B5EF4-FFF2-40B4-BE49-F238E27FC236}">
                <a16:creationId xmlns:a16="http://schemas.microsoft.com/office/drawing/2014/main" id="{B7647EF2-53A5-8D08-7F26-F9050AF01E71}"/>
              </a:ext>
            </a:extLst>
          </p:cNvPr>
          <p:cNvPicPr>
            <a:picLocks noChangeAspect="1"/>
          </p:cNvPicPr>
          <p:nvPr/>
        </p:nvPicPr>
        <p:blipFill>
          <a:blip r:embed="rId4"/>
          <a:stretch>
            <a:fillRect/>
          </a:stretch>
        </p:blipFill>
        <p:spPr>
          <a:xfrm>
            <a:off x="7570839" y="5402941"/>
            <a:ext cx="4306528" cy="1248461"/>
          </a:xfrm>
          <a:prstGeom prst="rect">
            <a:avLst/>
          </a:prstGeom>
          <a:ln>
            <a:solidFill>
              <a:schemeClr val="tx1"/>
            </a:solidFill>
          </a:ln>
        </p:spPr>
      </p:pic>
    </p:spTree>
    <p:extLst>
      <p:ext uri="{BB962C8B-B14F-4D97-AF65-F5344CB8AC3E}">
        <p14:creationId xmlns:p14="http://schemas.microsoft.com/office/powerpoint/2010/main" val="98502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Create secret in Vault – Enable a secret engine</a:t>
            </a:r>
          </a:p>
        </p:txBody>
      </p:sp>
      <p:sp>
        <p:nvSpPr>
          <p:cNvPr id="4" name="Rectangle 7">
            <a:extLst>
              <a:ext uri="{FF2B5EF4-FFF2-40B4-BE49-F238E27FC236}">
                <a16:creationId xmlns:a16="http://schemas.microsoft.com/office/drawing/2014/main" id="{B3FF799A-7ABB-4B11-CDC5-C60BC0FEC2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39284F90-6B8A-D4A0-188D-777F94207595}"/>
              </a:ext>
            </a:extLst>
          </p:cNvPr>
          <p:cNvPicPr>
            <a:picLocks noChangeAspect="1"/>
          </p:cNvPicPr>
          <p:nvPr/>
        </p:nvPicPr>
        <p:blipFill>
          <a:blip r:embed="rId2"/>
          <a:stretch>
            <a:fillRect/>
          </a:stretch>
        </p:blipFill>
        <p:spPr>
          <a:xfrm>
            <a:off x="973393" y="1204219"/>
            <a:ext cx="8967019" cy="4951625"/>
          </a:xfrm>
          <a:prstGeom prst="rect">
            <a:avLst/>
          </a:prstGeom>
        </p:spPr>
      </p:pic>
    </p:spTree>
    <p:extLst>
      <p:ext uri="{BB962C8B-B14F-4D97-AF65-F5344CB8AC3E}">
        <p14:creationId xmlns:p14="http://schemas.microsoft.com/office/powerpoint/2010/main" val="146591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ADB-5735-ADFA-FF70-FE012E63782F}"/>
              </a:ext>
            </a:extLst>
          </p:cNvPr>
          <p:cNvSpPr>
            <a:spLocks noGrp="1"/>
          </p:cNvSpPr>
          <p:nvPr>
            <p:ph type="title"/>
          </p:nvPr>
        </p:nvSpPr>
        <p:spPr/>
        <p:txBody>
          <a:bodyPr>
            <a:normAutofit fontScale="90000"/>
          </a:bodyPr>
          <a:lstStyle/>
          <a:p>
            <a:r>
              <a:rPr lang="en-US" dirty="0"/>
              <a:t>Create user</a:t>
            </a:r>
          </a:p>
        </p:txBody>
      </p:sp>
      <p:sp>
        <p:nvSpPr>
          <p:cNvPr id="4" name="Rectangle 7">
            <a:extLst>
              <a:ext uri="{FF2B5EF4-FFF2-40B4-BE49-F238E27FC236}">
                <a16:creationId xmlns:a16="http://schemas.microsoft.com/office/drawing/2014/main" id="{B3FF799A-7ABB-4B11-CDC5-C60BC0FEC2C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11C5F0DB-86AB-3C9B-66F8-CC84DA7AD04E}"/>
              </a:ext>
            </a:extLst>
          </p:cNvPr>
          <p:cNvPicPr>
            <a:picLocks noChangeAspect="1"/>
          </p:cNvPicPr>
          <p:nvPr/>
        </p:nvPicPr>
        <p:blipFill>
          <a:blip r:embed="rId2"/>
          <a:stretch>
            <a:fillRect/>
          </a:stretch>
        </p:blipFill>
        <p:spPr>
          <a:xfrm>
            <a:off x="154768" y="1420613"/>
            <a:ext cx="8200103" cy="1479887"/>
          </a:xfrm>
          <a:prstGeom prst="rect">
            <a:avLst/>
          </a:prstGeom>
          <a:ln>
            <a:solidFill>
              <a:schemeClr val="tx1"/>
            </a:solidFill>
          </a:ln>
        </p:spPr>
      </p:pic>
      <p:pic>
        <p:nvPicPr>
          <p:cNvPr id="7" name="Picture 6">
            <a:extLst>
              <a:ext uri="{FF2B5EF4-FFF2-40B4-BE49-F238E27FC236}">
                <a16:creationId xmlns:a16="http://schemas.microsoft.com/office/drawing/2014/main" id="{A44878C8-1BC7-68F6-806A-B4BBA88E8A5A}"/>
              </a:ext>
            </a:extLst>
          </p:cNvPr>
          <p:cNvPicPr>
            <a:picLocks noChangeAspect="1"/>
          </p:cNvPicPr>
          <p:nvPr/>
        </p:nvPicPr>
        <p:blipFill>
          <a:blip r:embed="rId3"/>
          <a:stretch>
            <a:fillRect/>
          </a:stretch>
        </p:blipFill>
        <p:spPr>
          <a:xfrm>
            <a:off x="3411793" y="2275173"/>
            <a:ext cx="5641168" cy="3364656"/>
          </a:xfrm>
          <a:prstGeom prst="rect">
            <a:avLst/>
          </a:prstGeom>
          <a:ln>
            <a:solidFill>
              <a:schemeClr val="tx1"/>
            </a:solidFill>
          </a:ln>
        </p:spPr>
      </p:pic>
      <p:pic>
        <p:nvPicPr>
          <p:cNvPr id="10" name="Picture 9">
            <a:extLst>
              <a:ext uri="{FF2B5EF4-FFF2-40B4-BE49-F238E27FC236}">
                <a16:creationId xmlns:a16="http://schemas.microsoft.com/office/drawing/2014/main" id="{1A5454B0-7CE3-A74D-E558-96DD052933DD}"/>
              </a:ext>
            </a:extLst>
          </p:cNvPr>
          <p:cNvPicPr>
            <a:picLocks noChangeAspect="1"/>
          </p:cNvPicPr>
          <p:nvPr/>
        </p:nvPicPr>
        <p:blipFill>
          <a:blip r:embed="rId4"/>
          <a:stretch>
            <a:fillRect/>
          </a:stretch>
        </p:blipFill>
        <p:spPr>
          <a:xfrm>
            <a:off x="7026754" y="4431584"/>
            <a:ext cx="5165246" cy="2416489"/>
          </a:xfrm>
          <a:prstGeom prst="rect">
            <a:avLst/>
          </a:prstGeom>
          <a:ln>
            <a:solidFill>
              <a:schemeClr val="tx1"/>
            </a:solidFill>
          </a:ln>
        </p:spPr>
      </p:pic>
    </p:spTree>
    <p:extLst>
      <p:ext uri="{BB962C8B-B14F-4D97-AF65-F5344CB8AC3E}">
        <p14:creationId xmlns:p14="http://schemas.microsoft.com/office/powerpoint/2010/main" val="110904370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{04598609-6CD2-4909-B008-D4EB5228AC40}tf33552983_win32</Template>
  <TotalTime>57</TotalTime>
  <Words>381</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Segoe UI</vt:lpstr>
      <vt:lpstr>Wingdings 2</vt:lpstr>
      <vt:lpstr>DividendVTI</vt:lpstr>
      <vt:lpstr>WORKING with HASHICORP VAULT</vt:lpstr>
      <vt:lpstr>Download And Install Hashicorp vault</vt:lpstr>
      <vt:lpstr>Create secret in Vault – store root keys</vt:lpstr>
      <vt:lpstr>Create secret in Vault – store root keys</vt:lpstr>
      <vt:lpstr>Create secret in Vault – store root keys</vt:lpstr>
      <vt:lpstr>Create secret in Vault – store root keys</vt:lpstr>
      <vt:lpstr>Create secret in Vault – Enable a secret engine</vt:lpstr>
      <vt:lpstr>Create secret in Vault – Enable a secret engine</vt:lpstr>
      <vt:lpstr>Create user</vt:lpstr>
      <vt:lpstr>Add user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HASHICORP VAULT</dc:title>
  <dc:creator>Pranita Mahajan</dc:creator>
  <cp:lastModifiedBy>Pranita Mahajan</cp:lastModifiedBy>
  <cp:revision>7</cp:revision>
  <dcterms:created xsi:type="dcterms:W3CDTF">2024-05-16T10:19:41Z</dcterms:created>
  <dcterms:modified xsi:type="dcterms:W3CDTF">2024-05-18T10:45:56Z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