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8" r:id="rId16"/>
    <p:sldId id="285" r:id="rId17"/>
    <p:sldId id="289" r:id="rId18"/>
    <p:sldId id="274" r:id="rId19"/>
    <p:sldId id="291" r:id="rId20"/>
    <p:sldId id="292" r:id="rId21"/>
    <p:sldId id="293" r:id="rId22"/>
    <p:sldId id="295" r:id="rId23"/>
    <p:sldId id="294" r:id="rId24"/>
    <p:sldId id="290" r:id="rId25"/>
    <p:sldId id="275" r:id="rId26"/>
    <p:sldId id="269" r:id="rId27"/>
    <p:sldId id="270" r:id="rId28"/>
    <p:sldId id="260" r:id="rId29"/>
    <p:sldId id="259" r:id="rId30"/>
    <p:sldId id="261" r:id="rId31"/>
    <p:sldId id="262" r:id="rId32"/>
    <p:sldId id="263" r:id="rId33"/>
    <p:sldId id="264" r:id="rId34"/>
    <p:sldId id="266" r:id="rId35"/>
    <p:sldId id="267" r:id="rId36"/>
    <p:sldId id="265" r:id="rId37"/>
    <p:sldId id="268" r:id="rId38"/>
    <p:sldId id="271" r:id="rId39"/>
    <p:sldId id="272" r:id="rId40"/>
    <p:sldId id="27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3" d="100"/>
          <a:sy n="103" d="100"/>
        </p:scale>
        <p:origin x="912" y="96"/>
      </p:cViewPr>
      <p:guideLst/>
    </p:cSldViewPr>
  </p:slideViewPr>
  <p:notesTextViewPr>
    <p:cViewPr>
      <p:scale>
        <a:sx n="1" d="1"/>
        <a:sy n="1" d="1"/>
      </p:scale>
      <p:origin x="0" y="0"/>
    </p:cViewPr>
  </p:notesTextViewPr>
  <p:sorterViewPr>
    <p:cViewPr>
      <p:scale>
        <a:sx n="100" d="100"/>
        <a:sy n="100" d="100"/>
      </p:scale>
      <p:origin x="0" y="-12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snowflake.com/s/article/Error-Snowflake-DSI-20032-Required-setting-PWD-is-not-present-in-the-connection-settings-20032-with-windows-ODBC-snowflake-driver" TargetMode="External"/><Relationship Id="rId2" Type="http://schemas.openxmlformats.org/officeDocument/2006/relationships/hyperlink" Target="https://docs.snowflake.com/en/developer-guide/odbc/odbc-download"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snowflake.com/en/sql-reference/data-types-vector" TargetMode="External"/><Relationship Id="rId3" Type="http://schemas.openxmlformats.org/officeDocument/2006/relationships/hyperlink" Target="https://docs.snowflake.com/en/sql-reference/data-types-text" TargetMode="External"/><Relationship Id="rId7" Type="http://schemas.openxmlformats.org/officeDocument/2006/relationships/hyperlink" Target="https://docs.snowflake.com/en/sql-reference/data-types-geospatial" TargetMode="External"/><Relationship Id="rId2" Type="http://schemas.openxmlformats.org/officeDocument/2006/relationships/hyperlink" Target="https://docs.snowflake.com/en/sql-reference/data-types-numeric" TargetMode="External"/><Relationship Id="rId1" Type="http://schemas.openxmlformats.org/officeDocument/2006/relationships/slideLayout" Target="../slideLayouts/slideLayout2.xml"/><Relationship Id="rId6" Type="http://schemas.openxmlformats.org/officeDocument/2006/relationships/hyperlink" Target="https://docs.snowflake.com/en/sql-reference/data-types-semistructured" TargetMode="External"/><Relationship Id="rId5" Type="http://schemas.openxmlformats.org/officeDocument/2006/relationships/hyperlink" Target="https://docs.snowflake.com/en/sql-reference/data-types-datetime" TargetMode="External"/><Relationship Id="rId4" Type="http://schemas.openxmlformats.org/officeDocument/2006/relationships/hyperlink" Target="https://docs.snowflake.com/en/sql-reference/data-types-logica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178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ODBC/JDBC Driver</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94318"/>
            <a:ext cx="11029615" cy="5355772"/>
          </a:xfrm>
        </p:spPr>
        <p:txBody>
          <a:bodyPr>
            <a:normAutofit/>
          </a:bodyPr>
          <a:lstStyle/>
          <a:p>
            <a:pPr>
              <a:lnSpc>
                <a:spcPct val="120000"/>
              </a:lnSpc>
              <a:spcBef>
                <a:spcPts val="0"/>
              </a:spcBef>
              <a:spcAft>
                <a:spcPts val="0"/>
              </a:spcAft>
            </a:pPr>
            <a:r>
              <a:rPr lang="en-US" dirty="0"/>
              <a:t>You can download ODBC/JDBC driver  from </a:t>
            </a:r>
            <a:r>
              <a:rPr lang="en-US" dirty="0">
                <a:hlinkClick r:id="rId2"/>
              </a:rPr>
              <a:t>https://docs.snowflake.com/en/developer-guide/odbc/odbc-download</a:t>
            </a:r>
            <a:r>
              <a:rPr lang="en-US" dirty="0"/>
              <a:t> </a:t>
            </a:r>
          </a:p>
          <a:p>
            <a:pPr>
              <a:lnSpc>
                <a:spcPct val="120000"/>
              </a:lnSpc>
              <a:spcBef>
                <a:spcPts val="0"/>
              </a:spcBef>
              <a:spcAft>
                <a:spcPts val="0"/>
              </a:spcAft>
            </a:pPr>
            <a:r>
              <a:rPr lang="en-US" dirty="0"/>
              <a:t>Install ODBC Driver</a:t>
            </a:r>
          </a:p>
          <a:p>
            <a:pPr>
              <a:lnSpc>
                <a:spcPct val="120000"/>
              </a:lnSpc>
              <a:spcBef>
                <a:spcPts val="0"/>
              </a:spcBef>
              <a:spcAft>
                <a:spcPts val="0"/>
              </a:spcAft>
            </a:pPr>
            <a:r>
              <a:rPr lang="en-US" dirty="0"/>
              <a:t>Configure ODBC driver</a:t>
            </a:r>
          </a:p>
          <a:p>
            <a:pPr lvl="1">
              <a:lnSpc>
                <a:spcPct val="120000"/>
              </a:lnSpc>
              <a:spcBef>
                <a:spcPts val="0"/>
              </a:spcBef>
              <a:spcAft>
                <a:spcPts val="0"/>
              </a:spcAft>
            </a:pPr>
            <a:r>
              <a:rPr lang="en-US" dirty="0"/>
              <a:t>Open ODBC data source administrator window</a:t>
            </a:r>
          </a:p>
          <a:p>
            <a:pPr lvl="1">
              <a:lnSpc>
                <a:spcPct val="120000"/>
              </a:lnSpc>
              <a:spcBef>
                <a:spcPts val="0"/>
              </a:spcBef>
              <a:spcAft>
                <a:spcPts val="0"/>
              </a:spcAft>
            </a:pPr>
            <a:r>
              <a:rPr lang="en-US" dirty="0"/>
              <a:t>Click add DSN(Data Source Name)</a:t>
            </a:r>
          </a:p>
          <a:p>
            <a:pPr lvl="1">
              <a:lnSpc>
                <a:spcPct val="120000"/>
              </a:lnSpc>
              <a:spcBef>
                <a:spcPts val="0"/>
              </a:spcBef>
              <a:spcAft>
                <a:spcPts val="0"/>
              </a:spcAft>
            </a:pPr>
            <a:r>
              <a:rPr lang="en-US" dirty="0"/>
              <a:t>Provide configuration details, and test connection</a:t>
            </a:r>
          </a:p>
          <a:p>
            <a:pPr lvl="1">
              <a:lnSpc>
                <a:spcPct val="120000"/>
              </a:lnSpc>
              <a:spcBef>
                <a:spcPts val="0"/>
              </a:spcBef>
              <a:spcAft>
                <a:spcPts val="0"/>
              </a:spcAft>
            </a:pPr>
            <a:r>
              <a:rPr lang="en-US" dirty="0"/>
              <a:t>Reference – to provide password in connection setting - </a:t>
            </a:r>
            <a:r>
              <a:rPr lang="en-US" dirty="0">
                <a:hlinkClick r:id="rId3"/>
              </a:rPr>
              <a:t>https://community.snowflake.com/s/article/Error-Snowflake-DSI-20032-Required-setting-PWD-is-not-present-in-the-connection-settings-20032-with-windows-ODBC-snowflake-driver</a:t>
            </a:r>
            <a:r>
              <a:rPr lang="en-US" dirty="0"/>
              <a:t>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p:txBody>
      </p:sp>
      <p:pic>
        <p:nvPicPr>
          <p:cNvPr id="5" name="Picture 4">
            <a:extLst>
              <a:ext uri="{FF2B5EF4-FFF2-40B4-BE49-F238E27FC236}">
                <a16:creationId xmlns:a16="http://schemas.microsoft.com/office/drawing/2014/main" id="{DC709C08-988F-0C46-55BA-35455BCB9853}"/>
              </a:ext>
            </a:extLst>
          </p:cNvPr>
          <p:cNvPicPr>
            <a:picLocks noChangeAspect="1"/>
          </p:cNvPicPr>
          <p:nvPr/>
        </p:nvPicPr>
        <p:blipFill>
          <a:blip r:embed="rId4"/>
          <a:stretch>
            <a:fillRect/>
          </a:stretch>
        </p:blipFill>
        <p:spPr>
          <a:xfrm>
            <a:off x="765433" y="3429000"/>
            <a:ext cx="4529427" cy="3237528"/>
          </a:xfrm>
          <a:prstGeom prst="rect">
            <a:avLst/>
          </a:prstGeom>
        </p:spPr>
      </p:pic>
      <p:pic>
        <p:nvPicPr>
          <p:cNvPr id="7" name="Picture 6">
            <a:extLst>
              <a:ext uri="{FF2B5EF4-FFF2-40B4-BE49-F238E27FC236}">
                <a16:creationId xmlns:a16="http://schemas.microsoft.com/office/drawing/2014/main" id="{6A57499F-8453-7FE5-CC55-28034FB5545C}"/>
              </a:ext>
            </a:extLst>
          </p:cNvPr>
          <p:cNvPicPr>
            <a:picLocks noChangeAspect="1"/>
          </p:cNvPicPr>
          <p:nvPr/>
        </p:nvPicPr>
        <p:blipFill>
          <a:blip r:embed="rId5"/>
          <a:stretch>
            <a:fillRect/>
          </a:stretch>
        </p:blipFill>
        <p:spPr>
          <a:xfrm>
            <a:off x="6719859" y="3429000"/>
            <a:ext cx="2304441" cy="3237528"/>
          </a:xfrm>
          <a:prstGeom prst="rect">
            <a:avLst/>
          </a:prstGeom>
        </p:spPr>
      </p:pic>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Using Python</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Installing python connector:</a:t>
            </a:r>
          </a:p>
          <a:p>
            <a:pPr lvl="1"/>
            <a:r>
              <a:rPr lang="en-US" b="0" i="0" dirty="0">
                <a:solidFill>
                  <a:srgbClr val="2C2F34"/>
                </a:solidFill>
                <a:effectLst/>
                <a:highlight>
                  <a:srgbClr val="FFFFFF"/>
                </a:highlight>
                <a:latin typeface="Inter"/>
              </a:rPr>
              <a:t>pip install snowflake-connector-python</a:t>
            </a:r>
          </a:p>
          <a:p>
            <a:pPr>
              <a:lnSpc>
                <a:spcPct val="120000"/>
              </a:lnSpc>
              <a:spcBef>
                <a:spcPts val="0"/>
              </a:spcBef>
              <a:spcAft>
                <a:spcPts val="0"/>
              </a:spcAft>
            </a:pPr>
            <a:r>
              <a:rPr lang="en-US" dirty="0"/>
              <a:t>Write a python program:</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088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Snowflake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Virtual Warehouse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 Virtual warehouse is a cluster of compute resources in Snowflake. A virtual warehouse is available in two types:</a:t>
            </a:r>
          </a:p>
          <a:p>
            <a:pPr lvl="1">
              <a:buFont typeface="Arial" panose="020B0604020202020204" pitchFamily="34" charset="0"/>
              <a:buChar char="•"/>
            </a:pPr>
            <a:r>
              <a:rPr lang="en-US" b="0" i="0" dirty="0">
                <a:solidFill>
                  <a:srgbClr val="2C2F34"/>
                </a:solidFill>
                <a:effectLst/>
                <a:highlight>
                  <a:srgbClr val="FFFFFF"/>
                </a:highlight>
                <a:latin typeface="Inter"/>
              </a:rPr>
              <a:t>Standard</a:t>
            </a:r>
          </a:p>
          <a:p>
            <a:pPr lvl="1">
              <a:buFont typeface="Arial" panose="020B0604020202020204" pitchFamily="34" charset="0"/>
              <a:buChar char="•"/>
            </a:pPr>
            <a:r>
              <a:rPr lang="en-US" b="0" i="0" dirty="0">
                <a:solidFill>
                  <a:srgbClr val="2C2F34"/>
                </a:solidFill>
                <a:effectLst/>
                <a:highlight>
                  <a:srgbClr val="FFFFFF"/>
                </a:highlight>
                <a:latin typeface="Inter"/>
              </a:rPr>
              <a:t>Snowpark-optimized</a:t>
            </a:r>
            <a:endParaRPr lang="en-US" dirty="0"/>
          </a:p>
          <a:p>
            <a:pPr>
              <a:lnSpc>
                <a:spcPct val="100000"/>
              </a:lnSpc>
              <a:spcBef>
                <a:spcPts val="0"/>
              </a:spcBef>
              <a:spcAft>
                <a:spcPts val="0"/>
              </a:spcAft>
            </a:pPr>
            <a:r>
              <a:rPr lang="en-US" dirty="0"/>
              <a:t>A warehouse provides the required resources, such as CPU, memory, and temporary storage, to perform the following operations in a Snowflake session:</a:t>
            </a:r>
          </a:p>
          <a:p>
            <a:pPr lvl="1">
              <a:spcBef>
                <a:spcPts val="0"/>
              </a:spcBef>
              <a:spcAft>
                <a:spcPts val="0"/>
              </a:spcAft>
            </a:pPr>
            <a:r>
              <a:rPr lang="en-US" dirty="0"/>
              <a:t>Executing SQL SELECT statements that require compute resources (e.g. retrieving rows from tables and views).</a:t>
            </a:r>
          </a:p>
          <a:p>
            <a:pPr lvl="1">
              <a:spcBef>
                <a:spcPts val="0"/>
              </a:spcBef>
              <a:spcAft>
                <a:spcPts val="0"/>
              </a:spcAft>
            </a:pPr>
            <a:r>
              <a:rPr lang="en-US" dirty="0"/>
              <a:t>Performing DML operations, such as:</a:t>
            </a:r>
          </a:p>
          <a:p>
            <a:pPr lvl="2">
              <a:spcBef>
                <a:spcPts val="0"/>
              </a:spcBef>
              <a:spcAft>
                <a:spcPts val="0"/>
              </a:spcAft>
            </a:pPr>
            <a:r>
              <a:rPr lang="en-US" dirty="0"/>
              <a:t>Updating rows in tables (DELETE , INSERT , UPDATE).</a:t>
            </a:r>
          </a:p>
          <a:p>
            <a:pPr lvl="2">
              <a:spcBef>
                <a:spcPts val="0"/>
              </a:spcBef>
              <a:spcAft>
                <a:spcPts val="0"/>
              </a:spcAft>
            </a:pPr>
            <a:r>
              <a:rPr lang="en-US" dirty="0"/>
              <a:t>Loading data into tables (COPY INTO &lt;table&gt;).</a:t>
            </a:r>
          </a:p>
          <a:p>
            <a:pPr lvl="2">
              <a:spcBef>
                <a:spcPts val="0"/>
              </a:spcBef>
              <a:spcAft>
                <a:spcPts val="0"/>
              </a:spcAft>
            </a:pPr>
            <a:r>
              <a:rPr lang="en-US" dirty="0"/>
              <a:t>Unloading data from tables (COPY INTO &lt;location&gt;).</a:t>
            </a:r>
          </a:p>
          <a:p>
            <a:pPr>
              <a:lnSpc>
                <a:spcPct val="100000"/>
              </a:lnSpc>
              <a:spcBef>
                <a:spcPts val="0"/>
              </a:spcBef>
              <a:spcAft>
                <a:spcPts val="0"/>
              </a:spcAft>
            </a:pPr>
            <a:endParaRPr lang="en-US" dirty="0"/>
          </a:p>
          <a:p>
            <a:pPr>
              <a:lnSpc>
                <a:spcPct val="100000"/>
              </a:lnSpc>
              <a:spcBef>
                <a:spcPts val="0"/>
              </a:spcBef>
              <a:spcAft>
                <a:spcPts val="0"/>
              </a:spcAft>
            </a:pPr>
            <a:r>
              <a:rPr lang="en-US" dirty="0"/>
              <a:t>Properties of virtual warehouse</a:t>
            </a:r>
          </a:p>
          <a:p>
            <a:pPr lvl="1">
              <a:spcBef>
                <a:spcPts val="0"/>
              </a:spcBef>
              <a:spcAft>
                <a:spcPts val="0"/>
              </a:spcAft>
            </a:pPr>
            <a:r>
              <a:rPr lang="en-US" dirty="0"/>
              <a:t>Multi cluster</a:t>
            </a:r>
          </a:p>
          <a:p>
            <a:pPr lvl="1">
              <a:spcBef>
                <a:spcPts val="0"/>
              </a:spcBef>
              <a:spcAft>
                <a:spcPts val="0"/>
              </a:spcAft>
            </a:pPr>
            <a:r>
              <a:rPr lang="en-US" dirty="0"/>
              <a:t>Auto-scale</a:t>
            </a:r>
          </a:p>
          <a:p>
            <a:pPr lvl="2">
              <a:spcBef>
                <a:spcPts val="0"/>
              </a:spcBef>
              <a:spcAft>
                <a:spcPts val="0"/>
              </a:spcAft>
            </a:pPr>
            <a:r>
              <a:rPr lang="en-US" dirty="0"/>
              <a:t>Scaling policy</a:t>
            </a:r>
          </a:p>
          <a:p>
            <a:pPr lvl="1">
              <a:spcBef>
                <a:spcPts val="0"/>
              </a:spcBef>
              <a:spcAft>
                <a:spcPts val="0"/>
              </a:spcAft>
            </a:pPr>
            <a:r>
              <a:rPr lang="en-US" dirty="0"/>
              <a:t>Auto Terminate and Resume</a:t>
            </a:r>
          </a:p>
          <a:p>
            <a:pPr>
              <a:lnSpc>
                <a:spcPct val="100000"/>
              </a:lnSpc>
              <a:spcBef>
                <a:spcPts val="0"/>
              </a:spcBef>
              <a:spcAft>
                <a:spcPts val="0"/>
              </a:spcAft>
            </a:pPr>
            <a:endParaRPr lang="en-US" dirty="0"/>
          </a:p>
          <a:p>
            <a:pPr>
              <a:lnSpc>
                <a:spcPct val="100000"/>
              </a:lnSpc>
              <a:spcBef>
                <a:spcPts val="0"/>
              </a:spcBef>
              <a:spcAft>
                <a:spcPts val="0"/>
              </a:spcAft>
            </a:pPr>
            <a:r>
              <a:rPr lang="en-US" dirty="0"/>
              <a:t>Monitoring Virtual warehouse</a:t>
            </a:r>
          </a:p>
        </p:txBody>
      </p:sp>
    </p:spTree>
    <p:extLst>
      <p:ext uri="{BB962C8B-B14F-4D97-AF65-F5344CB8AC3E}">
        <p14:creationId xmlns:p14="http://schemas.microsoft.com/office/powerpoint/2010/main" val="331563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All data in Snowflake is maintained in databases. Each database consists of one or more schemas, which are logical groupings of database objects, such as tables and views. Snowflake does not place any hard limits on the number of databases, schemas (within a database), or objects (within a schema) you can create.</a:t>
            </a:r>
          </a:p>
          <a:p>
            <a:pPr algn="l"/>
            <a:r>
              <a:rPr lang="en-US" b="1" i="0" dirty="0">
                <a:effectLst/>
                <a:highlight>
                  <a:srgbClr val="FFFFFF"/>
                </a:highlight>
                <a:latin typeface="Inter"/>
              </a:rPr>
              <a:t>Micro-partitions &amp; Data Clustering</a:t>
            </a:r>
          </a:p>
          <a:p>
            <a:pPr lvl="1"/>
            <a:r>
              <a:rPr lang="en-US" b="0" i="0" dirty="0">
                <a:solidFill>
                  <a:srgbClr val="2C2F34"/>
                </a:solidFill>
                <a:effectLst/>
                <a:highlight>
                  <a:srgbClr val="FFFFFF"/>
                </a:highlight>
                <a:latin typeface="Inter"/>
              </a:rPr>
              <a:t>All data in Snowflake tables is automatically divided into micro-partitions, which are contiguous units of storage. Each micro-partition contains between 50 MB and 500 MB of uncompressed data (note that the actual size in Snowflake is smaller because data is always stored compressed). Groups of rows in tables are mapped into individual micro-partitions, organized in a columnar fashion. This size and structure allows for extremely granular pruning of very large tables, which can be comprised of millions, or even hundreds of millions, of micro-partitions.</a:t>
            </a:r>
          </a:p>
          <a:p>
            <a:pPr lvl="1"/>
            <a:r>
              <a:rPr lang="en-US" b="0" i="0" dirty="0">
                <a:solidFill>
                  <a:srgbClr val="2C2F34"/>
                </a:solidFill>
                <a:effectLst/>
                <a:highlight>
                  <a:srgbClr val="FFFFFF"/>
                </a:highlight>
                <a:latin typeface="Inter"/>
              </a:rPr>
              <a:t>Snowflake stores metadata about all rows stored in a micro-partition, including:</a:t>
            </a:r>
          </a:p>
          <a:p>
            <a:pPr lvl="1">
              <a:buFont typeface="Arial" panose="020B0604020202020204" pitchFamily="34" charset="0"/>
              <a:buChar char="•"/>
            </a:pPr>
            <a:r>
              <a:rPr lang="en-US" b="0" i="0" dirty="0">
                <a:solidFill>
                  <a:srgbClr val="2C2F34"/>
                </a:solidFill>
                <a:effectLst/>
                <a:highlight>
                  <a:srgbClr val="FFFFFF"/>
                </a:highlight>
                <a:latin typeface="Inter"/>
              </a:rPr>
              <a:t>The range of values for each of the columns in the micro-partition.</a:t>
            </a:r>
          </a:p>
          <a:p>
            <a:pPr lvl="1">
              <a:buFont typeface="Arial" panose="020B0604020202020204" pitchFamily="34" charset="0"/>
              <a:buChar char="•"/>
            </a:pPr>
            <a:r>
              <a:rPr lang="en-US" b="0" i="0" dirty="0">
                <a:solidFill>
                  <a:srgbClr val="2C2F34"/>
                </a:solidFill>
                <a:effectLst/>
                <a:highlight>
                  <a:srgbClr val="FFFFFF"/>
                </a:highlight>
                <a:latin typeface="Inter"/>
              </a:rPr>
              <a:t>The number of distinct values.</a:t>
            </a:r>
          </a:p>
          <a:p>
            <a:pPr lvl="1">
              <a:buFont typeface="Arial" panose="020B0604020202020204" pitchFamily="34" charset="0"/>
              <a:buChar char="•"/>
            </a:pPr>
            <a:r>
              <a:rPr lang="en-US" b="0" i="0" dirty="0">
                <a:solidFill>
                  <a:srgbClr val="2C2F34"/>
                </a:solidFill>
                <a:effectLst/>
                <a:highlight>
                  <a:srgbClr val="FFFFFF"/>
                </a:highlight>
                <a:latin typeface="Inter"/>
              </a:rPr>
              <a:t>Additional properties used for both optimization and efficient query processing.</a:t>
            </a:r>
          </a:p>
          <a:p>
            <a:br>
              <a:rPr lang="en-US" dirty="0"/>
            </a:br>
            <a:endParaRPr lang="en-US" dirty="0"/>
          </a:p>
        </p:txBody>
      </p:sp>
    </p:spTree>
    <p:extLst>
      <p:ext uri="{BB962C8B-B14F-4D97-AF65-F5344CB8AC3E}">
        <p14:creationId xmlns:p14="http://schemas.microsoft.com/office/powerpoint/2010/main" val="70079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marL="0" indent="0">
              <a:buNone/>
            </a:pPr>
            <a:r>
              <a:rPr lang="en-US" dirty="0"/>
              <a:t>Benefits of Micro-partitions</a:t>
            </a:r>
          </a:p>
          <a:p>
            <a:r>
              <a:rPr lang="en-US" dirty="0"/>
              <a:t>In contrast to traditional static partitioning, Snowflake micro-partitions are derived automatically; they don’t need to be explicitly defined up-front or maintained by users.</a:t>
            </a:r>
          </a:p>
          <a:p>
            <a:r>
              <a:rPr lang="en-US" dirty="0"/>
              <a:t>As the name suggests, micro-partitions are small in size (50 to 500 MB, before compression), which enables extremely efficient DML and fine-grained pruning for faster queries.</a:t>
            </a:r>
          </a:p>
          <a:p>
            <a:r>
              <a:rPr lang="en-US" dirty="0"/>
              <a:t>Micro-partitions can overlap in their range of values, which, combined with their uniformly small size, helps prevent skew.</a:t>
            </a:r>
          </a:p>
          <a:p>
            <a:r>
              <a:rPr lang="en-US" dirty="0"/>
              <a:t>Columns are stored independently within micro-partitions, often referred to as columnar storage. This enables efficient scanning of individual columns; only the columns referenced by a query are scanned.</a:t>
            </a:r>
          </a:p>
          <a:p>
            <a:r>
              <a:rPr lang="en-US" dirty="0"/>
              <a:t>Columns are also compressed individually within micro-partitions. Snowflake automatically determines the most efficient compression algorithm for the columns in each micro-partition.</a:t>
            </a:r>
            <a:br>
              <a:rPr lang="en-US" dirty="0"/>
            </a:br>
            <a:endParaRPr lang="en-US" dirty="0"/>
          </a:p>
        </p:txBody>
      </p:sp>
    </p:spTree>
    <p:extLst>
      <p:ext uri="{BB962C8B-B14F-4D97-AF65-F5344CB8AC3E}">
        <p14:creationId xmlns:p14="http://schemas.microsoft.com/office/powerpoint/2010/main" val="330887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Clustering Key- Overview</a:t>
            </a:r>
          </a:p>
        </p:txBody>
      </p:sp>
      <p:pic>
        <p:nvPicPr>
          <p:cNvPr id="2050" name="Picture 2" descr="Logical table structures after reclustering">
            <a:extLst>
              <a:ext uri="{FF2B5EF4-FFF2-40B4-BE49-F238E27FC236}">
                <a16:creationId xmlns:a16="http://schemas.microsoft.com/office/drawing/2014/main" id="{E8D2E9E3-7C2D-EAC0-D12F-E9BC42ED67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011" y="1119188"/>
            <a:ext cx="5759978" cy="54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2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and Billing</a:t>
            </a:r>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5DF8-6A1F-783B-CD35-5745E0630874}"/>
              </a:ext>
            </a:extLst>
          </p:cNvPr>
          <p:cNvSpPr>
            <a:spLocks noGrp="1"/>
          </p:cNvSpPr>
          <p:nvPr>
            <p:ph type="title"/>
          </p:nvPr>
        </p:nvSpPr>
        <p:spPr>
          <a:xfrm>
            <a:off x="525208" y="758140"/>
            <a:ext cx="11029616" cy="492162"/>
          </a:xfrm>
        </p:spPr>
        <p:txBody>
          <a:bodyPr>
            <a:normAutofit fontScale="90000"/>
          </a:bodyPr>
          <a:lstStyle/>
          <a:p>
            <a:endParaRPr lang="en-US"/>
          </a:p>
        </p:txBody>
      </p:sp>
      <p:graphicFrame>
        <p:nvGraphicFramePr>
          <p:cNvPr id="6" name="Content Placeholder 5">
            <a:extLst>
              <a:ext uri="{FF2B5EF4-FFF2-40B4-BE49-F238E27FC236}">
                <a16:creationId xmlns:a16="http://schemas.microsoft.com/office/drawing/2014/main" id="{CC9ED4FA-AC96-5F2C-AB80-EB38DE27879E}"/>
              </a:ext>
            </a:extLst>
          </p:cNvPr>
          <p:cNvGraphicFramePr>
            <a:graphicFrameLocks noGrp="1"/>
          </p:cNvGraphicFramePr>
          <p:nvPr>
            <p:ph idx="1"/>
            <p:extLst>
              <p:ext uri="{D42A27DB-BD31-4B8C-83A1-F6EECF244321}">
                <p14:modId xmlns:p14="http://schemas.microsoft.com/office/powerpoint/2010/main" val="2554541832"/>
              </p:ext>
            </p:extLst>
          </p:nvPr>
        </p:nvGraphicFramePr>
        <p:xfrm>
          <a:off x="459891" y="1250302"/>
          <a:ext cx="11029616" cy="5202732"/>
        </p:xfrm>
        <a:graphic>
          <a:graphicData uri="http://schemas.openxmlformats.org/drawingml/2006/table">
            <a:tbl>
              <a:tblPr firstRow="1">
                <a:tableStyleId>{69012ECD-51FC-41F1-AA8D-1B2483CD663E}</a:tableStyleId>
              </a:tblPr>
              <a:tblGrid>
                <a:gridCol w="2067459">
                  <a:extLst>
                    <a:ext uri="{9D8B030D-6E8A-4147-A177-3AD203B41FA5}">
                      <a16:colId xmlns:a16="http://schemas.microsoft.com/office/drawing/2014/main" val="993486755"/>
                    </a:ext>
                  </a:extLst>
                </a:gridCol>
                <a:gridCol w="3096733">
                  <a:extLst>
                    <a:ext uri="{9D8B030D-6E8A-4147-A177-3AD203B41FA5}">
                      <a16:colId xmlns:a16="http://schemas.microsoft.com/office/drawing/2014/main" val="3614724464"/>
                    </a:ext>
                  </a:extLst>
                </a:gridCol>
                <a:gridCol w="5865424">
                  <a:extLst>
                    <a:ext uri="{9D8B030D-6E8A-4147-A177-3AD203B41FA5}">
                      <a16:colId xmlns:a16="http://schemas.microsoft.com/office/drawing/2014/main" val="1444795324"/>
                    </a:ext>
                  </a:extLst>
                </a:gridCol>
              </a:tblGrid>
              <a:tr h="176330">
                <a:tc rowSpan="5">
                  <a:txBody>
                    <a:bodyPr/>
                    <a:lstStyle/>
                    <a:p>
                      <a:pPr algn="l" fontAlgn="t"/>
                      <a:r>
                        <a:rPr lang="en-US" sz="900" b="1" dirty="0">
                          <a:effectLst/>
                        </a:rPr>
                        <a:t>Category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a:effectLst/>
                        </a:rPr>
                        <a:t>Type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dirty="0">
                          <a:effectLst/>
                        </a:rPr>
                        <a:t>Notes</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3802"/>
                  </a:ext>
                </a:extLst>
              </a:tr>
              <a:tr h="176330">
                <a:tc vMerge="1">
                  <a:txBody>
                    <a:bodyPr/>
                    <a:lstStyle/>
                    <a:p>
                      <a:endParaRPr lang="en-US"/>
                    </a:p>
                  </a:txBody>
                  <a:tcPr/>
                </a:tc>
                <a:tc>
                  <a:txBody>
                    <a:bodyPr/>
                    <a:lstStyle/>
                    <a:p>
                      <a:pPr fontAlgn="t"/>
                      <a:r>
                        <a:rPr lang="en-US" sz="900">
                          <a:effectLst/>
                          <a:hlinkClick r:id="rId2"/>
                        </a:rPr>
                        <a:t>Numeric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55602"/>
                  </a:ext>
                </a:extLst>
              </a:tr>
              <a:tr h="176330">
                <a:tc vMerge="1">
                  <a:txBody>
                    <a:bodyPr/>
                    <a:lstStyle/>
                    <a:p>
                      <a:endParaRPr lang="en-US"/>
                    </a:p>
                  </a:txBody>
                  <a:tcPr/>
                </a:tc>
                <a:tc>
                  <a:txBody>
                    <a:bodyPr/>
                    <a:lstStyle/>
                    <a:p>
                      <a:pPr fontAlgn="t"/>
                      <a:r>
                        <a:rPr lang="en-US" sz="900">
                          <a:effectLst/>
                        </a:rPr>
                        <a:t>DECIMAL, NUMERIC</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54809"/>
                  </a:ext>
                </a:extLst>
              </a:tr>
              <a:tr h="330868">
                <a:tc vMerge="1">
                  <a:txBody>
                    <a:bodyPr/>
                    <a:lstStyle/>
                    <a:p>
                      <a:endParaRPr lang="en-US"/>
                    </a:p>
                  </a:txBody>
                  <a:tcPr/>
                </a:tc>
                <a:tc>
                  <a:txBody>
                    <a:bodyPr/>
                    <a:lstStyle/>
                    <a:p>
                      <a:pPr fontAlgn="t"/>
                      <a:r>
                        <a:rPr lang="en-US" sz="900" dirty="0">
                          <a:effectLst/>
                        </a:rPr>
                        <a:t>INT, INTEGER, BIGINT, SMALLINT, TINYINT, BYTEINT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 except precision and scale cannot be specified.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413702"/>
                  </a:ext>
                </a:extLst>
              </a:tr>
              <a:tr h="176330">
                <a:tc vMerge="1">
                  <a:txBody>
                    <a:bodyPr/>
                    <a:lstStyle/>
                    <a:p>
                      <a:endParaRPr lang="en-US"/>
                    </a:p>
                  </a:txBody>
                  <a:tcPr/>
                </a:tc>
                <a:tc>
                  <a:txBody>
                    <a:bodyPr/>
                    <a:lstStyle/>
                    <a:p>
                      <a:pPr fontAlgn="t"/>
                      <a:r>
                        <a:rPr lang="en-US" sz="900" dirty="0">
                          <a:effectLst/>
                        </a:rPr>
                        <a:t>FLOAT, FLOAT4, FLOAT8</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000830"/>
                  </a:ext>
                </a:extLst>
              </a:tr>
              <a:tr h="176330">
                <a:tc rowSpan="6">
                  <a:txBody>
                    <a:bodyPr/>
                    <a:lstStyle/>
                    <a:p>
                      <a:pPr fontAlgn="t"/>
                      <a:r>
                        <a:rPr lang="en-US" sz="900" dirty="0">
                          <a:effectLst/>
                        </a:rPr>
                        <a:t>DOUBLE, DOUBLE PRECISION, REAL</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FLOAT. </a:t>
                      </a:r>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9614"/>
                  </a:ext>
                </a:extLst>
              </a:tr>
              <a:tr h="176330">
                <a:tc vMerge="1">
                  <a:txBody>
                    <a:bodyPr/>
                    <a:lstStyle/>
                    <a:p>
                      <a:endParaRPr lang="en-US"/>
                    </a:p>
                  </a:txBody>
                  <a:tcPr/>
                </a:tc>
                <a:tc>
                  <a:txBody>
                    <a:bodyPr/>
                    <a:lstStyle/>
                    <a:p>
                      <a:pPr fontAlgn="t"/>
                      <a:r>
                        <a:rPr lang="en-US" sz="900" dirty="0">
                          <a:effectLst/>
                          <a:hlinkClick r:id="rId3"/>
                        </a:rPr>
                        <a:t>String &amp; Binary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557625"/>
                  </a:ext>
                </a:extLst>
              </a:tr>
              <a:tr h="176330">
                <a:tc vMerge="1">
                  <a:txBody>
                    <a:bodyPr/>
                    <a:lstStyle/>
                    <a:p>
                      <a:endParaRPr lang="en-US"/>
                    </a:p>
                  </a:txBody>
                  <a:tcPr/>
                </a:tc>
                <a:tc>
                  <a:txBody>
                    <a:bodyPr/>
                    <a:lstStyle/>
                    <a:p>
                      <a:pPr fontAlgn="t"/>
                      <a:r>
                        <a:rPr lang="en-US" sz="900" dirty="0">
                          <a:effectLst/>
                        </a:rPr>
                        <a:t>CHAR, CHARACTER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 except default length is VARCHAR(1).</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5944"/>
                  </a:ext>
                </a:extLst>
              </a:tr>
              <a:tr h="176330">
                <a:tc vMerge="1">
                  <a:txBody>
                    <a:bodyPr/>
                    <a:lstStyle/>
                    <a:p>
                      <a:endParaRPr lang="en-US"/>
                    </a:p>
                  </a:txBody>
                  <a:tcPr/>
                </a:tc>
                <a:tc>
                  <a:txBody>
                    <a:bodyPr/>
                    <a:lstStyle/>
                    <a:p>
                      <a:pPr fontAlgn="t"/>
                      <a:r>
                        <a:rPr lang="en-US" sz="900" dirty="0">
                          <a:effectLst/>
                        </a:rPr>
                        <a:t>STRING</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772779"/>
                  </a:ext>
                </a:extLst>
              </a:tr>
              <a:tr h="176330">
                <a:tc vMerge="1">
                  <a:txBody>
                    <a:bodyPr/>
                    <a:lstStyle/>
                    <a:p>
                      <a:endParaRPr lang="en-US"/>
                    </a:p>
                  </a:txBody>
                  <a:tcPr/>
                </a:tc>
                <a:tc>
                  <a:txBody>
                    <a:bodyPr/>
                    <a:lstStyle/>
                    <a:p>
                      <a:pPr fontAlgn="t"/>
                      <a:r>
                        <a:rPr lang="en-US" sz="900">
                          <a:effectLst/>
                        </a:rPr>
                        <a:t>TEXT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178974"/>
                  </a:ext>
                </a:extLst>
              </a:tr>
              <a:tr h="176330">
                <a:tc vMerge="1">
                  <a:txBody>
                    <a:bodyPr/>
                    <a:lstStyle/>
                    <a:p>
                      <a:endParaRPr lang="en-US"/>
                    </a:p>
                  </a:txBody>
                  <a:tcPr/>
                </a:tc>
                <a:tc>
                  <a:txBody>
                    <a:bodyPr/>
                    <a:lstStyle/>
                    <a:p>
                      <a:pPr fontAlgn="t"/>
                      <a:r>
                        <a:rPr lang="en-US" sz="900" dirty="0">
                          <a:effectLst/>
                        </a:rPr>
                        <a:t>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233463"/>
                  </a:ext>
                </a:extLst>
              </a:tr>
              <a:tr h="176330">
                <a:tc>
                  <a:txBody>
                    <a:bodyPr/>
                    <a:lstStyle/>
                    <a:p>
                      <a:pPr fontAlgn="t"/>
                      <a:r>
                        <a:rPr lang="en-US" sz="900">
                          <a:effectLst/>
                        </a:rPr>
                        <a:t>VARBINARY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547097"/>
                  </a:ext>
                </a:extLst>
              </a:tr>
              <a:tr h="330868">
                <a:tc rowSpan="7">
                  <a:txBody>
                    <a:bodyPr/>
                    <a:lstStyle/>
                    <a:p>
                      <a:pPr fontAlgn="t"/>
                      <a:r>
                        <a:rPr lang="en-US" sz="900" dirty="0">
                          <a:effectLst/>
                          <a:hlinkClick r:id="rId4"/>
                        </a:rPr>
                        <a:t>Logical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BOOLEAN</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Currently only supported for accounts provisioned after January 25, 2016.</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003337"/>
                  </a:ext>
                </a:extLst>
              </a:tr>
              <a:tr h="176330">
                <a:tc vMerge="1">
                  <a:txBody>
                    <a:bodyPr/>
                    <a:lstStyle/>
                    <a:p>
                      <a:endParaRPr lang="en-US"/>
                    </a:p>
                  </a:txBody>
                  <a:tcPr/>
                </a:tc>
                <a:tc>
                  <a:txBody>
                    <a:bodyPr/>
                    <a:lstStyle/>
                    <a:p>
                      <a:pPr fontAlgn="t"/>
                      <a:r>
                        <a:rPr lang="en-US" sz="900">
                          <a:effectLst/>
                          <a:hlinkClick r:id="rId5"/>
                        </a:rPr>
                        <a:t>Date &amp; Time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DATE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789453"/>
                  </a:ext>
                </a:extLst>
              </a:tr>
              <a:tr h="176330">
                <a:tc vMerge="1">
                  <a:txBody>
                    <a:bodyPr/>
                    <a:lstStyle/>
                    <a:p>
                      <a:endParaRPr lang="en-US"/>
                    </a:p>
                  </a:txBody>
                  <a:tcPr/>
                </a:tc>
                <a:tc>
                  <a:txBody>
                    <a:bodyPr/>
                    <a:lstStyle/>
                    <a:p>
                      <a:pPr fontAlgn="t"/>
                      <a:r>
                        <a:rPr lang="en-US" sz="900">
                          <a:effectLst/>
                        </a:rPr>
                        <a:t>DATETIME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Alias for 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05665"/>
                  </a:ext>
                </a:extLst>
              </a:tr>
              <a:tr h="176330">
                <a:tc vMerge="1">
                  <a:txBody>
                    <a:bodyPr/>
                    <a:lstStyle/>
                    <a:p>
                      <a:endParaRPr lang="en-US"/>
                    </a:p>
                  </a:txBody>
                  <a:tcPr/>
                </a:tc>
                <a:tc>
                  <a:txBody>
                    <a:bodyPr/>
                    <a:lstStyle/>
                    <a:p>
                      <a:pPr fontAlgn="t"/>
                      <a:r>
                        <a:rPr lang="en-US" sz="900">
                          <a:effectLst/>
                        </a:rPr>
                        <a:t>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69665"/>
                  </a:ext>
                </a:extLst>
              </a:tr>
              <a:tr h="330868">
                <a:tc vMerge="1">
                  <a:txBody>
                    <a:bodyPr/>
                    <a:lstStyle/>
                    <a:p>
                      <a:endParaRPr lang="en-US"/>
                    </a:p>
                  </a:txBody>
                  <a:tcPr/>
                </a:tc>
                <a:tc>
                  <a:txBody>
                    <a:bodyPr/>
                    <a:lstStyle/>
                    <a:p>
                      <a:pPr fontAlgn="t"/>
                      <a:r>
                        <a:rPr lang="en-US" sz="900">
                          <a:effectLst/>
                        </a:rPr>
                        <a:t>TIMESTAMP</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Alias for one of the TIMESTAMP variations (TIMESTAMP_NTZ by default).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006962"/>
                  </a:ext>
                </a:extLst>
              </a:tr>
              <a:tr h="330868">
                <a:tc vMerge="1">
                  <a:txBody>
                    <a:bodyPr/>
                    <a:lstStyle/>
                    <a:p>
                      <a:endParaRPr lang="en-US"/>
                    </a:p>
                  </a:txBody>
                  <a:tcPr/>
                </a:tc>
                <a:tc>
                  <a:txBody>
                    <a:bodyPr/>
                    <a:lstStyle/>
                    <a:p>
                      <a:pPr fontAlgn="t"/>
                      <a:r>
                        <a:rPr lang="en-US" sz="900" dirty="0">
                          <a:effectLst/>
                        </a:rPr>
                        <a:t>TIMESTAMP_LTZ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local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202207"/>
                  </a:ext>
                </a:extLst>
              </a:tr>
              <a:tr h="176330">
                <a:tc vMerge="1">
                  <a:txBody>
                    <a:bodyPr/>
                    <a:lstStyle/>
                    <a:p>
                      <a:endParaRPr lang="en-US"/>
                    </a:p>
                  </a:txBody>
                  <a:tcPr/>
                </a:tc>
                <a:tc>
                  <a:txBody>
                    <a:bodyPr/>
                    <a:lstStyle/>
                    <a:p>
                      <a:pPr fontAlgn="t"/>
                      <a:r>
                        <a:rPr lang="en-US" sz="900">
                          <a:effectLst/>
                        </a:rPr>
                        <a:t>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no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983985"/>
                  </a:ext>
                </a:extLst>
              </a:tr>
              <a:tr h="176330">
                <a:tc rowSpan="3">
                  <a:txBody>
                    <a:bodyPr/>
                    <a:lstStyle/>
                    <a:p>
                      <a:pPr fontAlgn="t"/>
                      <a:r>
                        <a:rPr lang="en-US" sz="900" dirty="0">
                          <a:effectLst/>
                        </a:rPr>
                        <a:t>TIMESTAMP_TZ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TIMESTAMP with time zone.</a:t>
                      </a:r>
                    </a:p>
                  </a:txBody>
                  <a:tcPr marL="34384" marR="34384" marT="17192" marB="1719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69561"/>
                  </a:ext>
                </a:extLst>
              </a:tr>
              <a:tr h="176330">
                <a:tc vMerge="1">
                  <a:txBody>
                    <a:bodyPr/>
                    <a:lstStyle/>
                    <a:p>
                      <a:endParaRPr lang="en-US"/>
                    </a:p>
                  </a:txBody>
                  <a:tcPr/>
                </a:tc>
                <a:tc>
                  <a:txBody>
                    <a:bodyPr/>
                    <a:lstStyle/>
                    <a:p>
                      <a:pPr fontAlgn="t"/>
                      <a:r>
                        <a:rPr lang="en-US" sz="900">
                          <a:effectLst/>
                          <a:hlinkClick r:id="rId6"/>
                        </a:rPr>
                        <a:t>Semi-structured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VARIANT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327392"/>
                  </a:ext>
                </a:extLst>
              </a:tr>
              <a:tr h="176330">
                <a:tc vMerge="1">
                  <a:txBody>
                    <a:bodyPr/>
                    <a:lstStyle/>
                    <a:p>
                      <a:endParaRPr lang="en-US"/>
                    </a:p>
                  </a:txBody>
                  <a:tcPr/>
                </a:tc>
                <a:tc>
                  <a:txBody>
                    <a:bodyPr/>
                    <a:lstStyle/>
                    <a:p>
                      <a:pPr fontAlgn="t"/>
                      <a:r>
                        <a:rPr lang="en-US" sz="900">
                          <a:effectLst/>
                        </a:rPr>
                        <a:t>OBJECT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052785"/>
                  </a:ext>
                </a:extLst>
              </a:tr>
              <a:tr h="176330">
                <a:tc rowSpan="2">
                  <a:txBody>
                    <a:bodyPr/>
                    <a:lstStyle/>
                    <a:p>
                      <a:pPr fontAlgn="t"/>
                      <a:r>
                        <a:rPr lang="en-US" sz="900" dirty="0">
                          <a:effectLst/>
                        </a:rPr>
                        <a:t>ARRAY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725785"/>
                  </a:ext>
                </a:extLst>
              </a:tr>
              <a:tr h="176330">
                <a:tc vMerge="1">
                  <a:txBody>
                    <a:bodyPr/>
                    <a:lstStyle/>
                    <a:p>
                      <a:endParaRPr lang="en-US"/>
                    </a:p>
                  </a:txBody>
                  <a:tcPr/>
                </a:tc>
                <a:tc>
                  <a:txBody>
                    <a:bodyPr/>
                    <a:lstStyle/>
                    <a:p>
                      <a:pPr fontAlgn="t"/>
                      <a:r>
                        <a:rPr lang="en-US" sz="900">
                          <a:effectLst/>
                          <a:hlinkClick r:id="rId7"/>
                        </a:rPr>
                        <a:t>Geospatial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GEOGRAPHY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91049"/>
                  </a:ext>
                </a:extLst>
              </a:tr>
              <a:tr h="176330">
                <a:tc>
                  <a:txBody>
                    <a:bodyPr/>
                    <a:lstStyle/>
                    <a:p>
                      <a:pPr fontAlgn="t"/>
                      <a:r>
                        <a:rPr lang="en-US" sz="900">
                          <a:effectLst/>
                        </a:rPr>
                        <a:t>GEOMETRY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135085"/>
                  </a:ext>
                </a:extLst>
              </a:tr>
              <a:tr h="176330">
                <a:tc>
                  <a:txBody>
                    <a:bodyPr/>
                    <a:lstStyle/>
                    <a:p>
                      <a:pPr fontAlgn="t"/>
                      <a:r>
                        <a:rPr lang="en-US" sz="900">
                          <a:effectLst/>
                          <a:hlinkClick r:id="rId8"/>
                        </a:rPr>
                        <a:t>Vector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VECTOR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17955"/>
                  </a:ext>
                </a:extLst>
              </a:tr>
            </a:tbl>
          </a:graphicData>
        </a:graphic>
      </p:graphicFrame>
      <p:sp>
        <p:nvSpPr>
          <p:cNvPr id="7" name="Rectangle 2">
            <a:extLst>
              <a:ext uri="{FF2B5EF4-FFF2-40B4-BE49-F238E27FC236}">
                <a16:creationId xmlns:a16="http://schemas.microsoft.com/office/drawing/2014/main" id="{0A212C2B-90AC-C73F-424C-696B8B63AC17}"/>
              </a:ext>
            </a:extLst>
          </p:cNvPr>
          <p:cNvSpPr>
            <a:spLocks noChangeArrowheads="1"/>
          </p:cNvSpPr>
          <p:nvPr/>
        </p:nvSpPr>
        <p:spPr bwMode="auto">
          <a:xfrm>
            <a:off x="-55984" y="559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40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12431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3DDE-D75A-9B44-F8C8-F020D7ED4C0D}"/>
              </a:ext>
            </a:extLst>
          </p:cNvPr>
          <p:cNvSpPr>
            <a:spLocks noGrp="1"/>
          </p:cNvSpPr>
          <p:nvPr>
            <p:ph type="title"/>
          </p:nvPr>
        </p:nvSpPr>
        <p:spPr/>
        <p:txBody>
          <a:bodyPr>
            <a:normAutofit fontScale="90000"/>
          </a:bodyPr>
          <a:lstStyle/>
          <a:p>
            <a:r>
              <a:rPr lang="en-US" dirty="0"/>
              <a:t>External Data Load</a:t>
            </a:r>
          </a:p>
        </p:txBody>
      </p:sp>
      <p:sp>
        <p:nvSpPr>
          <p:cNvPr id="3" name="Content Placeholder 2">
            <a:extLst>
              <a:ext uri="{FF2B5EF4-FFF2-40B4-BE49-F238E27FC236}">
                <a16:creationId xmlns:a16="http://schemas.microsoft.com/office/drawing/2014/main" id="{CE119C82-D54D-B01E-BDDA-54AC874C1FEB}"/>
              </a:ext>
            </a:extLst>
          </p:cNvPr>
          <p:cNvSpPr>
            <a:spLocks noGrp="1"/>
          </p:cNvSpPr>
          <p:nvPr>
            <p:ph idx="1"/>
          </p:nvPr>
        </p:nvSpPr>
        <p:spPr/>
        <p:txBody>
          <a:bodyPr anchor="t"/>
          <a:lstStyle/>
          <a:p>
            <a:r>
              <a:rPr lang="en-US" dirty="0"/>
              <a:t>Data load from Structured data</a:t>
            </a:r>
          </a:p>
          <a:p>
            <a:r>
              <a:rPr lang="en-US" dirty="0"/>
              <a:t>Data load from semi-structured data</a:t>
            </a:r>
          </a:p>
          <a:p>
            <a:endParaRPr lang="en-US" dirty="0"/>
          </a:p>
          <a:p>
            <a:r>
              <a:rPr lang="en-US" dirty="0"/>
              <a:t>Data load from public s3 bucket</a:t>
            </a:r>
          </a:p>
          <a:p>
            <a:r>
              <a:rPr lang="en-US" dirty="0"/>
              <a:t>Data load from s3 bucket using secret key and access key</a:t>
            </a:r>
          </a:p>
          <a:p>
            <a:r>
              <a:rPr lang="en-US" dirty="0"/>
              <a:t>Data load using storage integration</a:t>
            </a:r>
          </a:p>
        </p:txBody>
      </p:sp>
    </p:spTree>
    <p:extLst>
      <p:ext uri="{BB962C8B-B14F-4D97-AF65-F5344CB8AC3E}">
        <p14:creationId xmlns:p14="http://schemas.microsoft.com/office/powerpoint/2010/main" val="337281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66843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8964</TotalTime>
  <Words>3149</Words>
  <Application>Microsoft Office PowerPoint</Application>
  <PresentationFormat>Widescreen</PresentationFormat>
  <Paragraphs>307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Franklin Gothic Book</vt:lpstr>
      <vt:lpstr>Franklin Gothic Demi</vt:lpstr>
      <vt:lpstr>Inter</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ODBC/JDBC Driver</vt:lpstr>
      <vt:lpstr>Connecting to Snowflake – Using Python</vt:lpstr>
      <vt:lpstr>GETTING STARTED with Snowflake</vt:lpstr>
      <vt:lpstr>Virtual Warehouse</vt:lpstr>
      <vt:lpstr>Databases, Tables and Views - Overview</vt:lpstr>
      <vt:lpstr>Databases, Tables and Views - Overview</vt:lpstr>
      <vt:lpstr>Clustering Key- Overview</vt:lpstr>
      <vt:lpstr>PowerPoint Presentation</vt:lpstr>
      <vt:lpstr>Snowflake Data Load</vt:lpstr>
      <vt:lpstr>Recap External Data loading </vt:lpstr>
      <vt:lpstr>Recap External Data loading </vt:lpstr>
      <vt:lpstr>External Data Load</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12</cp:revision>
  <dcterms:created xsi:type="dcterms:W3CDTF">2023-12-25T03:43:35Z</dcterms:created>
  <dcterms:modified xsi:type="dcterms:W3CDTF">2024-05-13T02:45:06Z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