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76" r:id="rId6"/>
    <p:sldId id="286" r:id="rId7"/>
    <p:sldId id="287" r:id="rId8"/>
    <p:sldId id="277" r:id="rId9"/>
    <p:sldId id="279" r:id="rId10"/>
    <p:sldId id="281" r:id="rId11"/>
    <p:sldId id="278" r:id="rId12"/>
    <p:sldId id="280" r:id="rId13"/>
    <p:sldId id="282" r:id="rId14"/>
    <p:sldId id="283" r:id="rId15"/>
    <p:sldId id="284" r:id="rId16"/>
    <p:sldId id="285" r:id="rId17"/>
    <p:sldId id="274" r:id="rId18"/>
    <p:sldId id="275" r:id="rId19"/>
    <p:sldId id="269" r:id="rId20"/>
    <p:sldId id="270" r:id="rId21"/>
    <p:sldId id="260" r:id="rId22"/>
    <p:sldId id="259" r:id="rId23"/>
    <p:sldId id="261" r:id="rId24"/>
    <p:sldId id="262" r:id="rId25"/>
    <p:sldId id="263" r:id="rId26"/>
    <p:sldId id="264" r:id="rId27"/>
    <p:sldId id="266" r:id="rId28"/>
    <p:sldId id="267" r:id="rId29"/>
    <p:sldId id="265" r:id="rId30"/>
    <p:sldId id="268" r:id="rId31"/>
    <p:sldId id="271" r:id="rId32"/>
    <p:sldId id="272" r:id="rId33"/>
    <p:sldId id="27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3" d="100"/>
          <a:sy n="103" d="100"/>
        </p:scale>
        <p:origin x="9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5/3/2024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5/3/2024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9216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1334278"/>
            <a:ext cx="11029615" cy="4641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5/3/2024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5/3/2024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5/3/2024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5/3/2024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s.snowflake.com/snowsq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s.snowflake.com/snowsq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file:///C:\data\unloa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course content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2790047"/>
          </a:xfrm>
        </p:spPr>
        <p:txBody>
          <a:bodyPr>
            <a:normAutofit/>
          </a:bodyPr>
          <a:lstStyle/>
          <a:p>
            <a:pPr algn="l"/>
            <a:r>
              <a:rPr lang="en-US" b="0" i="0" dirty="0">
                <a:solidFill>
                  <a:srgbClr val="2C2F34"/>
                </a:solidFill>
                <a:effectLst/>
                <a:highlight>
                  <a:srgbClr val="FFFFFF"/>
                </a:highlight>
                <a:latin typeface="Inter"/>
              </a:rPr>
              <a:t>Snowflake supports multiple ways of connecting to the service:</a:t>
            </a:r>
          </a:p>
          <a:p>
            <a:pPr lvl="1">
              <a:buFont typeface="Arial" panose="020B0604020202020204" pitchFamily="34" charset="0"/>
              <a:buChar char="•"/>
            </a:pPr>
            <a:r>
              <a:rPr lang="en-US" b="0" i="0" dirty="0">
                <a:solidFill>
                  <a:srgbClr val="2C2F34"/>
                </a:solidFill>
                <a:effectLst/>
                <a:highlight>
                  <a:srgbClr val="FFFFFF"/>
                </a:highlight>
                <a:latin typeface="Inter"/>
              </a:rPr>
              <a:t>A web-based user interface from which all aspects of managing and using Snowflake can be accessed.</a:t>
            </a:r>
          </a:p>
          <a:p>
            <a:pPr lvl="1">
              <a:buFont typeface="Arial" panose="020B0604020202020204" pitchFamily="34" charset="0"/>
              <a:buChar char="•"/>
            </a:pPr>
            <a:r>
              <a:rPr lang="en-US" b="0" i="0" dirty="0">
                <a:solidFill>
                  <a:srgbClr val="2C2F34"/>
                </a:solidFill>
                <a:effectLst/>
                <a:highlight>
                  <a:srgbClr val="FFFFFF"/>
                </a:highlight>
                <a:latin typeface="Inter"/>
              </a:rPr>
              <a:t>Command line clients (e.g. </a:t>
            </a:r>
            <a:r>
              <a:rPr lang="en-US" b="0" i="0" dirty="0" err="1">
                <a:solidFill>
                  <a:srgbClr val="2C2F34"/>
                </a:solidFill>
                <a:effectLst/>
                <a:highlight>
                  <a:srgbClr val="FFFFFF"/>
                </a:highlight>
                <a:latin typeface="Inter"/>
              </a:rPr>
              <a:t>SnowSQL</a:t>
            </a:r>
            <a:r>
              <a:rPr lang="en-US" b="0" i="0" dirty="0">
                <a:solidFill>
                  <a:srgbClr val="2C2F34"/>
                </a:solidFill>
                <a:effectLst/>
                <a:highlight>
                  <a:srgbClr val="FFFFFF"/>
                </a:highlight>
                <a:latin typeface="Inter"/>
              </a:rPr>
              <a:t>) which can also access all aspects of managing and using Snowflake.</a:t>
            </a:r>
          </a:p>
          <a:p>
            <a:pPr lvl="1">
              <a:buFont typeface="Arial" panose="020B0604020202020204" pitchFamily="34" charset="0"/>
              <a:buChar char="•"/>
            </a:pPr>
            <a:r>
              <a:rPr lang="en-US" b="0" i="0" dirty="0">
                <a:solidFill>
                  <a:srgbClr val="2C2F34"/>
                </a:solidFill>
                <a:effectLst/>
                <a:highlight>
                  <a:srgbClr val="FFFFFF"/>
                </a:highlight>
                <a:latin typeface="Inter"/>
              </a:rPr>
              <a:t>ODBC and JDBC drivers that can be used by other applications (e.g. Tableau) to connect to Snowflake.</a:t>
            </a:r>
          </a:p>
          <a:p>
            <a:pPr lvl="1">
              <a:buFont typeface="Arial" panose="020B0604020202020204" pitchFamily="34" charset="0"/>
              <a:buChar char="•"/>
            </a:pPr>
            <a:r>
              <a:rPr lang="en-US" b="0" i="0" dirty="0">
                <a:solidFill>
                  <a:srgbClr val="2C2F34"/>
                </a:solidFill>
                <a:effectLst/>
                <a:highlight>
                  <a:srgbClr val="FFFFFF"/>
                </a:highlight>
                <a:latin typeface="Inter"/>
              </a:rPr>
              <a:t>Native connectors (e.g. Python, Spark) that can be used to develop applications for connecting to Snowflake.</a:t>
            </a:r>
          </a:p>
          <a:p>
            <a:pPr lvl="1">
              <a:buFont typeface="Arial" panose="020B0604020202020204" pitchFamily="34" charset="0"/>
              <a:buChar char="•"/>
            </a:pPr>
            <a:r>
              <a:rPr lang="en-US" b="0" i="0" dirty="0">
                <a:solidFill>
                  <a:srgbClr val="2C2F34"/>
                </a:solidFill>
                <a:effectLst/>
                <a:highlight>
                  <a:srgbClr val="FFFFFF"/>
                </a:highlight>
                <a:latin typeface="Inter"/>
              </a:rPr>
              <a:t>Third-party connectors that can be used to connect applications such as ETL tools (e.g. Informatica) and BI tools (e.g. ThoughtSpot) to Snowflake.</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80767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a:t>
            </a:r>
            <a:r>
              <a:rPr lang="en-US" sz="2500" dirty="0" err="1"/>
              <a:t>Snowsight</a:t>
            </a:r>
            <a:r>
              <a:rPr lang="en-US" sz="2500" dirty="0"/>
              <a:t> - </a:t>
            </a:r>
            <a:r>
              <a:rPr lang="en-US" sz="2500" dirty="0" err="1"/>
              <a:t>webaccess</a:t>
            </a:r>
            <a:endParaRPr lang="en-US" sz="2500" dirty="0"/>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4047347"/>
          </a:xfrm>
        </p:spPr>
        <p:txBody>
          <a:bodyPr>
            <a:normAutofit/>
          </a:bodyPr>
          <a:lstStyle/>
          <a:p>
            <a:pPr>
              <a:lnSpc>
                <a:spcPct val="120000"/>
              </a:lnSpc>
              <a:spcBef>
                <a:spcPts val="0"/>
              </a:spcBef>
              <a:spcAft>
                <a:spcPts val="0"/>
              </a:spcAft>
            </a:pPr>
            <a:endParaRPr lang="en-US" dirty="0"/>
          </a:p>
        </p:txBody>
      </p:sp>
      <p:pic>
        <p:nvPicPr>
          <p:cNvPr id="7" name="Picture 6">
            <a:extLst>
              <a:ext uri="{FF2B5EF4-FFF2-40B4-BE49-F238E27FC236}">
                <a16:creationId xmlns:a16="http://schemas.microsoft.com/office/drawing/2014/main" id="{F2C150AC-71F8-6647-6FE5-FF9FF362AB47}"/>
              </a:ext>
            </a:extLst>
          </p:cNvPr>
          <p:cNvPicPr>
            <a:picLocks noChangeAspect="1"/>
          </p:cNvPicPr>
          <p:nvPr/>
        </p:nvPicPr>
        <p:blipFill>
          <a:blip r:embed="rId2"/>
          <a:stretch>
            <a:fillRect/>
          </a:stretch>
        </p:blipFill>
        <p:spPr>
          <a:xfrm>
            <a:off x="0" y="1334278"/>
            <a:ext cx="12192000" cy="4989104"/>
          </a:xfrm>
          <a:prstGeom prst="rect">
            <a:avLst/>
          </a:prstGeom>
        </p:spPr>
      </p:pic>
    </p:spTree>
    <p:extLst>
      <p:ext uri="{BB962C8B-B14F-4D97-AF65-F5344CB8AC3E}">
        <p14:creationId xmlns:p14="http://schemas.microsoft.com/office/powerpoint/2010/main" val="333581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a:t>
            </a:r>
            <a:r>
              <a:rPr lang="en-US" sz="2500" dirty="0" err="1"/>
              <a:t>SnowsQL</a:t>
            </a:r>
            <a:endParaRPr lang="en-US" sz="2500" dirty="0"/>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4047347"/>
          </a:xfrm>
        </p:spPr>
        <p:txBody>
          <a:bodyPr>
            <a:normAutofit fontScale="85000" lnSpcReduction="20000"/>
          </a:bodyPr>
          <a:lstStyle/>
          <a:p>
            <a:pPr>
              <a:lnSpc>
                <a:spcPct val="120000"/>
              </a:lnSpc>
              <a:spcBef>
                <a:spcPts val="0"/>
              </a:spcBef>
              <a:spcAft>
                <a:spcPts val="0"/>
              </a:spcAft>
            </a:pPr>
            <a:r>
              <a:rPr lang="en-US" dirty="0"/>
              <a:t>You can download SNOWSQL from </a:t>
            </a:r>
            <a:r>
              <a:rPr lang="en-US" dirty="0">
                <a:hlinkClick r:id="rId2"/>
              </a:rPr>
              <a:t>https://developers.snowflake.com/snowsql/</a:t>
            </a:r>
            <a:r>
              <a:rPr lang="en-US" dirty="0"/>
              <a:t> </a:t>
            </a:r>
          </a:p>
          <a:p>
            <a:pPr>
              <a:lnSpc>
                <a:spcPct val="120000"/>
              </a:lnSpc>
              <a:spcBef>
                <a:spcPts val="0"/>
              </a:spcBef>
              <a:spcAft>
                <a:spcPts val="0"/>
              </a:spcAft>
            </a:pPr>
            <a:r>
              <a:rPr lang="en-US" dirty="0"/>
              <a:t>Once you download you can configure </a:t>
            </a:r>
            <a:r>
              <a:rPr lang="en-US" dirty="0" err="1"/>
              <a:t>snowsql</a:t>
            </a:r>
            <a:endParaRPr lang="en-US" dirty="0"/>
          </a:p>
          <a:p>
            <a:pPr lvl="1">
              <a:lnSpc>
                <a:spcPct val="120000"/>
              </a:lnSpc>
              <a:spcBef>
                <a:spcPts val="0"/>
              </a:spcBef>
              <a:spcAft>
                <a:spcPts val="0"/>
              </a:spcAft>
            </a:pPr>
            <a:r>
              <a:rPr lang="en-US" dirty="0"/>
              <a:t>Windows - %USERPROFILE%\.</a:t>
            </a:r>
            <a:r>
              <a:rPr lang="en-US" dirty="0" err="1"/>
              <a:t>snowsql</a:t>
            </a:r>
            <a:r>
              <a:rPr lang="en-US" dirty="0"/>
              <a:t>\</a:t>
            </a:r>
          </a:p>
          <a:p>
            <a:pPr lvl="1">
              <a:lnSpc>
                <a:spcPct val="120000"/>
              </a:lnSpc>
              <a:spcBef>
                <a:spcPts val="0"/>
              </a:spcBef>
              <a:spcAft>
                <a:spcPts val="0"/>
              </a:spcAft>
            </a:pPr>
            <a:r>
              <a:rPr lang="en-US" dirty="0"/>
              <a:t>Linux - ~/.</a:t>
            </a:r>
            <a:r>
              <a:rPr lang="en-US" dirty="0" err="1"/>
              <a:t>snowsql</a:t>
            </a:r>
            <a:r>
              <a:rPr lang="en-US" dirty="0"/>
              <a:t>/</a:t>
            </a:r>
          </a:p>
          <a:p>
            <a:pPr>
              <a:lnSpc>
                <a:spcPct val="120000"/>
              </a:lnSpc>
              <a:spcBef>
                <a:spcPts val="0"/>
              </a:spcBef>
              <a:spcAft>
                <a:spcPts val="0"/>
              </a:spcAft>
            </a:pPr>
            <a:r>
              <a:rPr lang="en-US" dirty="0"/>
              <a:t>Connect using </a:t>
            </a:r>
            <a:r>
              <a:rPr lang="en-US" dirty="0" err="1"/>
              <a:t>snowsql</a:t>
            </a:r>
            <a:endParaRPr lang="en-US" dirty="0"/>
          </a:p>
          <a:p>
            <a:pPr lvl="1">
              <a:lnSpc>
                <a:spcPct val="120000"/>
              </a:lnSpc>
              <a:spcBef>
                <a:spcPts val="0"/>
              </a:spcBef>
              <a:spcAft>
                <a:spcPts val="0"/>
              </a:spcAft>
            </a:pPr>
            <a:r>
              <a:rPr lang="en-US" dirty="0"/>
              <a:t>Named connection – e.g.</a:t>
            </a:r>
          </a:p>
          <a:p>
            <a:pPr marL="630000" lvl="2" indent="0">
              <a:lnSpc>
                <a:spcPct val="120000"/>
              </a:lnSpc>
              <a:spcBef>
                <a:spcPts val="0"/>
              </a:spcBef>
              <a:spcAft>
                <a:spcPts val="0"/>
              </a:spcAft>
              <a:buNone/>
            </a:pPr>
            <a:r>
              <a:rPr lang="en-US" dirty="0"/>
              <a:t>[</a:t>
            </a:r>
            <a:r>
              <a:rPr lang="en-US" dirty="0" err="1"/>
              <a:t>connections.bwcon</a:t>
            </a:r>
            <a:r>
              <a:rPr lang="en-US" dirty="0"/>
              <a:t>]</a:t>
            </a:r>
          </a:p>
          <a:p>
            <a:pPr marL="630000" lvl="2" indent="0">
              <a:lnSpc>
                <a:spcPct val="120000"/>
              </a:lnSpc>
              <a:spcBef>
                <a:spcPts val="0"/>
              </a:spcBef>
              <a:spcAft>
                <a:spcPts val="0"/>
              </a:spcAft>
              <a:buNone/>
            </a:pPr>
            <a:r>
              <a:rPr lang="en-US" dirty="0" err="1"/>
              <a:t>accountname</a:t>
            </a:r>
            <a:r>
              <a:rPr lang="en-US" dirty="0"/>
              <a:t> = RAAGLJS-ZZA75076</a:t>
            </a:r>
          </a:p>
          <a:p>
            <a:pPr marL="630000" lvl="2" indent="0">
              <a:lnSpc>
                <a:spcPct val="120000"/>
              </a:lnSpc>
              <a:spcBef>
                <a:spcPts val="0"/>
              </a:spcBef>
              <a:spcAft>
                <a:spcPts val="0"/>
              </a:spcAft>
              <a:buNone/>
            </a:pPr>
            <a:r>
              <a:rPr lang="en-US" dirty="0"/>
              <a:t>username = AZUREBRAINWORKS2023</a:t>
            </a:r>
          </a:p>
          <a:p>
            <a:pPr marL="630000" lvl="2" indent="0">
              <a:lnSpc>
                <a:spcPct val="120000"/>
              </a:lnSpc>
              <a:spcBef>
                <a:spcPts val="0"/>
              </a:spcBef>
              <a:spcAft>
                <a:spcPts val="0"/>
              </a:spcAft>
              <a:buNone/>
            </a:pPr>
            <a:r>
              <a:rPr lang="en-US" dirty="0"/>
              <a:t>password = </a:t>
            </a:r>
            <a:r>
              <a:rPr lang="en-US" dirty="0" err="1"/>
              <a:t>xxxxxxxxxxxxxxxxxxxx</a:t>
            </a:r>
            <a:endParaRPr lang="en-US" dirty="0"/>
          </a:p>
          <a:p>
            <a:pPr marL="630000" lvl="2" indent="0">
              <a:lnSpc>
                <a:spcPct val="120000"/>
              </a:lnSpc>
              <a:spcBef>
                <a:spcPts val="0"/>
              </a:spcBef>
              <a:spcAft>
                <a:spcPts val="0"/>
              </a:spcAft>
              <a:buNone/>
            </a:pPr>
            <a:r>
              <a:rPr lang="en-US" dirty="0" err="1"/>
              <a:t>dbname</a:t>
            </a:r>
            <a:r>
              <a:rPr lang="en-US" dirty="0"/>
              <a:t> = SNOWFLAKE_SAMPLE_DATA</a:t>
            </a:r>
          </a:p>
          <a:p>
            <a:pPr marL="630000" lvl="2" indent="0">
              <a:lnSpc>
                <a:spcPct val="120000"/>
              </a:lnSpc>
              <a:spcBef>
                <a:spcPts val="0"/>
              </a:spcBef>
              <a:spcAft>
                <a:spcPts val="0"/>
              </a:spcAft>
              <a:buNone/>
            </a:pPr>
            <a:r>
              <a:rPr lang="en-US" dirty="0" err="1"/>
              <a:t>schemaname</a:t>
            </a:r>
            <a:r>
              <a:rPr lang="en-US" dirty="0"/>
              <a:t> = TPCH_SF1</a:t>
            </a:r>
          </a:p>
          <a:p>
            <a:pPr marL="630000" lvl="2" indent="0">
              <a:lnSpc>
                <a:spcPct val="120000"/>
              </a:lnSpc>
              <a:spcBef>
                <a:spcPts val="0"/>
              </a:spcBef>
              <a:spcAft>
                <a:spcPts val="0"/>
              </a:spcAft>
              <a:buNone/>
            </a:pPr>
            <a:r>
              <a:rPr lang="en-US" dirty="0" err="1"/>
              <a:t>warehousename</a:t>
            </a:r>
            <a:r>
              <a:rPr lang="en-US" dirty="0"/>
              <a:t> = COMPUTE_WH</a:t>
            </a:r>
          </a:p>
          <a:p>
            <a:pPr lvl="2">
              <a:lnSpc>
                <a:spcPct val="120000"/>
              </a:lnSpc>
              <a:spcBef>
                <a:spcPts val="0"/>
              </a:spcBef>
              <a:spcAft>
                <a:spcPts val="0"/>
              </a:spcAft>
            </a:pPr>
            <a:r>
              <a:rPr lang="en-US" dirty="0"/>
              <a:t>Run command - $ </a:t>
            </a:r>
            <a:r>
              <a:rPr lang="en-US" dirty="0" err="1"/>
              <a:t>snowsql</a:t>
            </a:r>
            <a:r>
              <a:rPr lang="en-US" dirty="0"/>
              <a:t> –c </a:t>
            </a:r>
            <a:r>
              <a:rPr lang="en-US" dirty="0" err="1"/>
              <a:t>bwcon</a:t>
            </a:r>
            <a:endParaRPr lang="en-US" dirty="0"/>
          </a:p>
          <a:p>
            <a:pPr lvl="1">
              <a:lnSpc>
                <a:spcPct val="120000"/>
              </a:lnSpc>
              <a:spcBef>
                <a:spcPts val="0"/>
              </a:spcBef>
              <a:spcAft>
                <a:spcPts val="0"/>
              </a:spcAft>
            </a:pPr>
            <a:r>
              <a:rPr lang="en-US" sz="1500" dirty="0"/>
              <a:t>Using key-pair authentication and key-pair rotation</a:t>
            </a:r>
          </a:p>
          <a:p>
            <a:pPr lvl="2">
              <a:lnSpc>
                <a:spcPct val="120000"/>
              </a:lnSpc>
              <a:spcBef>
                <a:spcPts val="0"/>
              </a:spcBef>
              <a:spcAft>
                <a:spcPts val="0"/>
              </a:spcAft>
            </a:pPr>
            <a:r>
              <a:rPr lang="en-US" sz="1400" dirty="0"/>
              <a:t>Run command - </a:t>
            </a:r>
            <a:r>
              <a:rPr lang="en-US" sz="1400" dirty="0" err="1"/>
              <a:t>snowsql</a:t>
            </a:r>
            <a:r>
              <a:rPr lang="en-US" sz="1400" dirty="0"/>
              <a:t> -a RAAGLJS-ZZA75076 -u AZUREBRAINWORKS2023 --private-key-path &lt;path&gt;/rsa_key.p8</a:t>
            </a:r>
          </a:p>
          <a:p>
            <a:pPr lvl="2">
              <a:lnSpc>
                <a:spcPct val="120000"/>
              </a:lnSpc>
              <a:spcBef>
                <a:spcPts val="0"/>
              </a:spcBef>
              <a:spcAft>
                <a:spcPts val="0"/>
              </a:spcAft>
            </a:pPr>
            <a:endParaRPr lang="en-US" dirty="0"/>
          </a:p>
          <a:p>
            <a:pPr lvl="1">
              <a:lnSpc>
                <a:spcPct val="120000"/>
              </a:lnSpc>
              <a:spcBef>
                <a:spcPts val="0"/>
              </a:spcBef>
              <a:spcAft>
                <a:spcPts val="0"/>
              </a:spcAft>
            </a:pPr>
            <a:endParaRPr lang="en-US" dirty="0"/>
          </a:p>
          <a:p>
            <a:pPr>
              <a:lnSpc>
                <a:spcPct val="120000"/>
              </a:lnSpc>
              <a:spcBef>
                <a:spcPts val="0"/>
              </a:spcBef>
              <a:spcAft>
                <a:spcPts val="0"/>
              </a:spcAft>
            </a:pPr>
            <a:r>
              <a:rPr lang="en-US" dirty="0" err="1"/>
              <a:t>Snowsql</a:t>
            </a:r>
            <a:r>
              <a:rPr lang="en-US" dirty="0"/>
              <a:t> command to connect</a:t>
            </a:r>
          </a:p>
          <a:p>
            <a:pPr lvl="1">
              <a:lnSpc>
                <a:spcPct val="120000"/>
              </a:lnSpc>
              <a:spcBef>
                <a:spcPts val="0"/>
              </a:spcBef>
              <a:spcAft>
                <a:spcPts val="0"/>
              </a:spcAft>
            </a:pPr>
            <a:endParaRPr lang="en-US" dirty="0"/>
          </a:p>
          <a:p>
            <a:pPr lvl="1">
              <a:lnSpc>
                <a:spcPct val="120000"/>
              </a:lnSpc>
              <a:spcBef>
                <a:spcPts val="0"/>
              </a:spcBef>
              <a:spcAft>
                <a:spcPts val="0"/>
              </a:spcAft>
            </a:pPr>
            <a:r>
              <a:rPr lang="en-US" dirty="0" err="1"/>
              <a:t>snowsql</a:t>
            </a:r>
            <a:r>
              <a:rPr lang="en-US" dirty="0"/>
              <a:t> -a RAAGLJS-ZZA75076 -u AZUREBRAINWORKS2023 -d SNOWFLAKE_SAMPLE_DATA -s TPCH_SF1 -r SYSADMIN -w COMPUTE_WH</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4096659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a:t>
            </a:r>
            <a:r>
              <a:rPr lang="en-US" sz="2500" dirty="0" err="1"/>
              <a:t>SnowsQL</a:t>
            </a:r>
            <a:endParaRPr lang="en-US" sz="2500" dirty="0"/>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5215812"/>
          </a:xfrm>
        </p:spPr>
        <p:txBody>
          <a:bodyPr>
            <a:normAutofit fontScale="85000" lnSpcReduction="20000"/>
          </a:bodyPr>
          <a:lstStyle/>
          <a:p>
            <a:pPr>
              <a:lnSpc>
                <a:spcPct val="120000"/>
              </a:lnSpc>
              <a:spcBef>
                <a:spcPts val="0"/>
              </a:spcBef>
              <a:spcAft>
                <a:spcPts val="0"/>
              </a:spcAft>
            </a:pPr>
            <a:r>
              <a:rPr lang="en-US" dirty="0"/>
              <a:t>You can download SNOWSQL from </a:t>
            </a:r>
            <a:r>
              <a:rPr lang="en-US" dirty="0">
                <a:hlinkClick r:id="rId2"/>
              </a:rPr>
              <a:t>https://developers.snowflake.com/snowsql/</a:t>
            </a:r>
            <a:r>
              <a:rPr lang="en-US" dirty="0"/>
              <a:t> </a:t>
            </a:r>
          </a:p>
          <a:p>
            <a:pPr>
              <a:lnSpc>
                <a:spcPct val="120000"/>
              </a:lnSpc>
              <a:spcBef>
                <a:spcPts val="0"/>
              </a:spcBef>
              <a:spcAft>
                <a:spcPts val="0"/>
              </a:spcAft>
            </a:pPr>
            <a:r>
              <a:rPr lang="en-US" dirty="0"/>
              <a:t>Once you download you can configure </a:t>
            </a:r>
            <a:r>
              <a:rPr lang="en-US" dirty="0" err="1"/>
              <a:t>snowsql</a:t>
            </a:r>
            <a:endParaRPr lang="en-US" dirty="0"/>
          </a:p>
          <a:p>
            <a:pPr lvl="1">
              <a:lnSpc>
                <a:spcPct val="120000"/>
              </a:lnSpc>
              <a:spcBef>
                <a:spcPts val="0"/>
              </a:spcBef>
              <a:spcAft>
                <a:spcPts val="0"/>
              </a:spcAft>
            </a:pPr>
            <a:r>
              <a:rPr lang="en-US" dirty="0"/>
              <a:t>Windows - %USERPROFILE%\.</a:t>
            </a:r>
            <a:r>
              <a:rPr lang="en-US" dirty="0" err="1"/>
              <a:t>snowsql</a:t>
            </a:r>
            <a:r>
              <a:rPr lang="en-US" dirty="0"/>
              <a:t>\</a:t>
            </a:r>
          </a:p>
          <a:p>
            <a:pPr lvl="1">
              <a:lnSpc>
                <a:spcPct val="120000"/>
              </a:lnSpc>
              <a:spcBef>
                <a:spcPts val="0"/>
              </a:spcBef>
              <a:spcAft>
                <a:spcPts val="0"/>
              </a:spcAft>
            </a:pPr>
            <a:r>
              <a:rPr lang="en-US" dirty="0"/>
              <a:t>Linux - ~/.</a:t>
            </a:r>
            <a:r>
              <a:rPr lang="en-US" dirty="0" err="1"/>
              <a:t>snowsql</a:t>
            </a:r>
            <a:r>
              <a:rPr lang="en-US" dirty="0"/>
              <a:t>/</a:t>
            </a:r>
          </a:p>
          <a:p>
            <a:pPr>
              <a:lnSpc>
                <a:spcPct val="120000"/>
              </a:lnSpc>
              <a:spcBef>
                <a:spcPts val="0"/>
              </a:spcBef>
              <a:spcAft>
                <a:spcPts val="0"/>
              </a:spcAft>
            </a:pPr>
            <a:r>
              <a:rPr lang="en-US" dirty="0"/>
              <a:t>Connect using </a:t>
            </a:r>
            <a:r>
              <a:rPr lang="en-US" dirty="0" err="1"/>
              <a:t>snowsql</a:t>
            </a:r>
            <a:endParaRPr lang="en-US" dirty="0"/>
          </a:p>
          <a:p>
            <a:pPr lvl="1">
              <a:lnSpc>
                <a:spcPct val="120000"/>
              </a:lnSpc>
              <a:spcBef>
                <a:spcPts val="0"/>
              </a:spcBef>
              <a:spcAft>
                <a:spcPts val="0"/>
              </a:spcAft>
            </a:pPr>
            <a:r>
              <a:rPr lang="en-US" dirty="0"/>
              <a:t>Named connection – e.g.</a:t>
            </a:r>
          </a:p>
          <a:p>
            <a:pPr marL="630000" lvl="2" indent="0">
              <a:lnSpc>
                <a:spcPct val="120000"/>
              </a:lnSpc>
              <a:spcBef>
                <a:spcPts val="0"/>
              </a:spcBef>
              <a:spcAft>
                <a:spcPts val="0"/>
              </a:spcAft>
              <a:buNone/>
            </a:pPr>
            <a:r>
              <a:rPr lang="en-US" dirty="0"/>
              <a:t>[</a:t>
            </a:r>
            <a:r>
              <a:rPr lang="en-US" dirty="0" err="1"/>
              <a:t>connections.bwcon</a:t>
            </a:r>
            <a:r>
              <a:rPr lang="en-US" dirty="0"/>
              <a:t>]</a:t>
            </a:r>
          </a:p>
          <a:p>
            <a:pPr marL="630000" lvl="2" indent="0">
              <a:lnSpc>
                <a:spcPct val="120000"/>
              </a:lnSpc>
              <a:spcBef>
                <a:spcPts val="0"/>
              </a:spcBef>
              <a:spcAft>
                <a:spcPts val="0"/>
              </a:spcAft>
              <a:buNone/>
            </a:pPr>
            <a:r>
              <a:rPr lang="en-US" dirty="0" err="1"/>
              <a:t>accountname</a:t>
            </a:r>
            <a:r>
              <a:rPr lang="en-US" dirty="0"/>
              <a:t> = RAAGLJS-ZZA75076</a:t>
            </a:r>
          </a:p>
          <a:p>
            <a:pPr marL="630000" lvl="2" indent="0">
              <a:lnSpc>
                <a:spcPct val="120000"/>
              </a:lnSpc>
              <a:spcBef>
                <a:spcPts val="0"/>
              </a:spcBef>
              <a:spcAft>
                <a:spcPts val="0"/>
              </a:spcAft>
              <a:buNone/>
            </a:pPr>
            <a:r>
              <a:rPr lang="en-US" dirty="0"/>
              <a:t>username = AZUREBRAINWORKS2023</a:t>
            </a:r>
          </a:p>
          <a:p>
            <a:pPr marL="630000" lvl="2" indent="0">
              <a:lnSpc>
                <a:spcPct val="120000"/>
              </a:lnSpc>
              <a:spcBef>
                <a:spcPts val="0"/>
              </a:spcBef>
              <a:spcAft>
                <a:spcPts val="0"/>
              </a:spcAft>
              <a:buNone/>
            </a:pPr>
            <a:r>
              <a:rPr lang="en-US" dirty="0"/>
              <a:t>password = </a:t>
            </a:r>
            <a:r>
              <a:rPr lang="en-US" dirty="0" err="1"/>
              <a:t>xxxxxxxxxxxxxxxxxxxx</a:t>
            </a:r>
            <a:endParaRPr lang="en-US" dirty="0"/>
          </a:p>
          <a:p>
            <a:pPr marL="630000" lvl="2" indent="0">
              <a:lnSpc>
                <a:spcPct val="120000"/>
              </a:lnSpc>
              <a:spcBef>
                <a:spcPts val="0"/>
              </a:spcBef>
              <a:spcAft>
                <a:spcPts val="0"/>
              </a:spcAft>
              <a:buNone/>
            </a:pPr>
            <a:r>
              <a:rPr lang="en-US" dirty="0" err="1"/>
              <a:t>dbname</a:t>
            </a:r>
            <a:r>
              <a:rPr lang="en-US" dirty="0"/>
              <a:t> = SNOWFLAKE_SAMPLE_DATA</a:t>
            </a:r>
          </a:p>
          <a:p>
            <a:pPr marL="630000" lvl="2" indent="0">
              <a:lnSpc>
                <a:spcPct val="120000"/>
              </a:lnSpc>
              <a:spcBef>
                <a:spcPts val="0"/>
              </a:spcBef>
              <a:spcAft>
                <a:spcPts val="0"/>
              </a:spcAft>
              <a:buNone/>
            </a:pPr>
            <a:r>
              <a:rPr lang="en-US" dirty="0" err="1"/>
              <a:t>schemaname</a:t>
            </a:r>
            <a:r>
              <a:rPr lang="en-US" dirty="0"/>
              <a:t> = TPCH_SF1</a:t>
            </a:r>
          </a:p>
          <a:p>
            <a:pPr marL="630000" lvl="2" indent="0">
              <a:lnSpc>
                <a:spcPct val="120000"/>
              </a:lnSpc>
              <a:spcBef>
                <a:spcPts val="0"/>
              </a:spcBef>
              <a:spcAft>
                <a:spcPts val="0"/>
              </a:spcAft>
              <a:buNone/>
            </a:pPr>
            <a:r>
              <a:rPr lang="en-US" dirty="0" err="1"/>
              <a:t>warehousename</a:t>
            </a:r>
            <a:r>
              <a:rPr lang="en-US" dirty="0"/>
              <a:t> = COMPUTE_WH</a:t>
            </a:r>
          </a:p>
          <a:p>
            <a:pPr lvl="2">
              <a:lnSpc>
                <a:spcPct val="120000"/>
              </a:lnSpc>
              <a:spcBef>
                <a:spcPts val="0"/>
              </a:spcBef>
              <a:spcAft>
                <a:spcPts val="0"/>
              </a:spcAft>
            </a:pPr>
            <a:r>
              <a:rPr lang="en-US" dirty="0"/>
              <a:t>Run command - $ </a:t>
            </a:r>
            <a:r>
              <a:rPr lang="en-US" dirty="0" err="1"/>
              <a:t>snowsql</a:t>
            </a:r>
            <a:r>
              <a:rPr lang="en-US" dirty="0"/>
              <a:t> –c </a:t>
            </a:r>
            <a:r>
              <a:rPr lang="en-US" dirty="0" err="1"/>
              <a:t>bwcon</a:t>
            </a:r>
            <a:endParaRPr lang="en-US" dirty="0"/>
          </a:p>
          <a:p>
            <a:pPr lvl="1">
              <a:lnSpc>
                <a:spcPct val="120000"/>
              </a:lnSpc>
              <a:spcBef>
                <a:spcPts val="0"/>
              </a:spcBef>
              <a:spcAft>
                <a:spcPts val="0"/>
              </a:spcAft>
            </a:pPr>
            <a:r>
              <a:rPr lang="en-US" sz="1500" dirty="0"/>
              <a:t>Using key-pair authentication and key-pair rotation</a:t>
            </a:r>
          </a:p>
          <a:p>
            <a:pPr lvl="2">
              <a:lnSpc>
                <a:spcPct val="120000"/>
              </a:lnSpc>
              <a:spcBef>
                <a:spcPts val="0"/>
              </a:spcBef>
              <a:spcAft>
                <a:spcPts val="0"/>
              </a:spcAft>
            </a:pPr>
            <a:r>
              <a:rPr lang="en-US" sz="1400" dirty="0"/>
              <a:t>Step -1 Generate private key - </a:t>
            </a:r>
            <a:r>
              <a:rPr lang="en-US" sz="1400" dirty="0" err="1"/>
              <a:t>openssl</a:t>
            </a:r>
            <a:r>
              <a:rPr lang="en-US" sz="1400" dirty="0"/>
              <a:t> </a:t>
            </a:r>
            <a:r>
              <a:rPr lang="en-US" sz="1400" dirty="0" err="1"/>
              <a:t>genrsa</a:t>
            </a:r>
            <a:r>
              <a:rPr lang="en-US" sz="1400" dirty="0"/>
              <a:t> 2048 | </a:t>
            </a:r>
            <a:r>
              <a:rPr lang="en-US" sz="1400" dirty="0" err="1"/>
              <a:t>openssl</a:t>
            </a:r>
            <a:r>
              <a:rPr lang="en-US" sz="1400" dirty="0"/>
              <a:t> pkcs8 -topk8 -v2 des3 -inform PEM -out rsa_key.p8</a:t>
            </a:r>
          </a:p>
          <a:p>
            <a:pPr lvl="2">
              <a:lnSpc>
                <a:spcPct val="120000"/>
              </a:lnSpc>
              <a:spcBef>
                <a:spcPts val="0"/>
              </a:spcBef>
              <a:spcAft>
                <a:spcPts val="0"/>
              </a:spcAft>
            </a:pPr>
            <a:r>
              <a:rPr lang="en-US" sz="1400" dirty="0"/>
              <a:t>Step -2 Generate public key - </a:t>
            </a:r>
            <a:r>
              <a:rPr lang="en-US" sz="1400" dirty="0" err="1"/>
              <a:t>openssl</a:t>
            </a:r>
            <a:r>
              <a:rPr lang="en-US" sz="1400" dirty="0"/>
              <a:t> </a:t>
            </a:r>
            <a:r>
              <a:rPr lang="en-US" sz="1400" dirty="0" err="1"/>
              <a:t>rsa</a:t>
            </a:r>
            <a:r>
              <a:rPr lang="en-US" sz="1400" dirty="0"/>
              <a:t> -in rsa_key.p8 -</a:t>
            </a:r>
            <a:r>
              <a:rPr lang="en-US" sz="1400" dirty="0" err="1"/>
              <a:t>pubout</a:t>
            </a:r>
            <a:r>
              <a:rPr lang="en-US" sz="1400" dirty="0"/>
              <a:t> -out rsa_key.pub</a:t>
            </a:r>
          </a:p>
          <a:p>
            <a:pPr lvl="2">
              <a:lnSpc>
                <a:spcPct val="120000"/>
              </a:lnSpc>
              <a:spcBef>
                <a:spcPts val="0"/>
              </a:spcBef>
              <a:spcAft>
                <a:spcPts val="0"/>
              </a:spcAft>
            </a:pPr>
            <a:r>
              <a:rPr lang="en-US" sz="1400" dirty="0"/>
              <a:t>Step -3 Assign public key to snowflake user</a:t>
            </a:r>
          </a:p>
          <a:p>
            <a:pPr marL="1008000" lvl="3" indent="0">
              <a:lnSpc>
                <a:spcPct val="120000"/>
              </a:lnSpc>
              <a:spcBef>
                <a:spcPts val="0"/>
              </a:spcBef>
              <a:spcAft>
                <a:spcPts val="0"/>
              </a:spcAft>
              <a:buNone/>
            </a:pPr>
            <a:r>
              <a:rPr lang="en-US" sz="1200" dirty="0"/>
              <a:t>ALTER USER </a:t>
            </a:r>
            <a:r>
              <a:rPr lang="en-US" sz="1200" dirty="0" err="1"/>
              <a:t>jsmith</a:t>
            </a:r>
            <a:r>
              <a:rPr lang="en-US" sz="1200" dirty="0"/>
              <a:t> SET RSA_PUBLIC_KEY='</a:t>
            </a:r>
            <a:r>
              <a:rPr lang="en-US" sz="1200" dirty="0" err="1"/>
              <a:t>MIIBIjANBgkqh</a:t>
            </a:r>
            <a:r>
              <a:rPr lang="en-US" sz="1200" dirty="0"/>
              <a:t>...';</a:t>
            </a:r>
          </a:p>
          <a:p>
            <a:pPr lvl="2">
              <a:lnSpc>
                <a:spcPct val="120000"/>
              </a:lnSpc>
              <a:spcBef>
                <a:spcPts val="0"/>
              </a:spcBef>
              <a:spcAft>
                <a:spcPts val="0"/>
              </a:spcAft>
            </a:pPr>
            <a:r>
              <a:rPr lang="en-US" sz="1400" dirty="0"/>
              <a:t>Run command - </a:t>
            </a:r>
            <a:r>
              <a:rPr lang="en-US" sz="1400" dirty="0" err="1"/>
              <a:t>snowsql</a:t>
            </a:r>
            <a:r>
              <a:rPr lang="en-US" sz="1400" dirty="0"/>
              <a:t> -a RAAGLJS-ZZA75076 -u AZUREBRAINWORKS2023 --private-key-path &lt;path&gt;/rsa_key.p8</a:t>
            </a:r>
          </a:p>
          <a:p>
            <a:pPr lvl="1">
              <a:lnSpc>
                <a:spcPct val="120000"/>
              </a:lnSpc>
              <a:spcBef>
                <a:spcPts val="0"/>
              </a:spcBef>
              <a:spcAft>
                <a:spcPts val="0"/>
              </a:spcAft>
            </a:pPr>
            <a:r>
              <a:rPr lang="en-US" sz="1500" dirty="0"/>
              <a:t>Using Proxy server – we can use proxy server to connect to snowflake. We will have to set proxy variables.</a:t>
            </a:r>
            <a:endParaRPr lang="en-US" dirty="0"/>
          </a:p>
          <a:p>
            <a:pPr lvl="1">
              <a:lnSpc>
                <a:spcPct val="120000"/>
              </a:lnSpc>
              <a:spcBef>
                <a:spcPts val="0"/>
              </a:spcBef>
              <a:spcAft>
                <a:spcPts val="0"/>
              </a:spcAft>
            </a:pPr>
            <a:r>
              <a:rPr lang="en-US" dirty="0"/>
              <a:t>Using a SSO- </a:t>
            </a:r>
          </a:p>
          <a:p>
            <a:pPr lvl="1">
              <a:lnSpc>
                <a:spcPct val="120000"/>
              </a:lnSpc>
              <a:spcBef>
                <a:spcPts val="0"/>
              </a:spcBef>
              <a:spcAft>
                <a:spcPts val="0"/>
              </a:spcAft>
            </a:pPr>
            <a:endParaRPr lang="en-US" dirty="0"/>
          </a:p>
          <a:p>
            <a:pPr marL="324000" lvl="1" indent="0">
              <a:lnSpc>
                <a:spcPct val="120000"/>
              </a:lnSpc>
              <a:spcBef>
                <a:spcPts val="0"/>
              </a:spcBef>
              <a:spcAft>
                <a:spcPts val="0"/>
              </a:spcAft>
              <a:buNone/>
            </a:pPr>
            <a:endParaRPr lang="en-US" dirty="0"/>
          </a:p>
          <a:p>
            <a:pPr>
              <a:lnSpc>
                <a:spcPct val="120000"/>
              </a:lnSpc>
              <a:spcBef>
                <a:spcPts val="0"/>
              </a:spcBef>
              <a:spcAft>
                <a:spcPts val="0"/>
              </a:spcAft>
            </a:pPr>
            <a:r>
              <a:rPr lang="en-US" dirty="0" err="1"/>
              <a:t>Snowsql</a:t>
            </a:r>
            <a:r>
              <a:rPr lang="en-US" dirty="0"/>
              <a:t> command to connect</a:t>
            </a:r>
          </a:p>
          <a:p>
            <a:pPr lvl="1">
              <a:lnSpc>
                <a:spcPct val="120000"/>
              </a:lnSpc>
              <a:spcBef>
                <a:spcPts val="0"/>
              </a:spcBef>
              <a:spcAft>
                <a:spcPts val="0"/>
              </a:spcAft>
            </a:pPr>
            <a:r>
              <a:rPr lang="en-US" dirty="0" err="1"/>
              <a:t>snowsql</a:t>
            </a:r>
            <a:r>
              <a:rPr lang="en-US" dirty="0"/>
              <a:t> -a RAAGLJS-ZZA75076 -u AZUREBRAINWORKS2023 -d SNOWFLAKE_SAMPLE_DATA -s TPCH_SF1 -r SYSADMIN -w COMPUTE_WH</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48066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Data Load</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Bulk Load</a:t>
            </a: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3571324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Recap External Data loading </a:t>
            </a:r>
          </a:p>
        </p:txBody>
      </p:sp>
      <p:pic>
        <p:nvPicPr>
          <p:cNvPr id="5122" name="Picture 2" descr="Data loading overview">
            <a:extLst>
              <a:ext uri="{FF2B5EF4-FFF2-40B4-BE49-F238E27FC236}">
                <a16:creationId xmlns:a16="http://schemas.microsoft.com/office/drawing/2014/main" id="{E845E821-EE93-8C37-7085-308D211FDD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5923" y="1333499"/>
            <a:ext cx="5384451" cy="526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275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Recap External Data loading </a:t>
            </a:r>
          </a:p>
        </p:txBody>
      </p:sp>
      <p:pic>
        <p:nvPicPr>
          <p:cNvPr id="5122" name="Picture 2" descr="Data loading overview">
            <a:extLst>
              <a:ext uri="{FF2B5EF4-FFF2-40B4-BE49-F238E27FC236}">
                <a16:creationId xmlns:a16="http://schemas.microsoft.com/office/drawing/2014/main" id="{E845E821-EE93-8C37-7085-308D211FDD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5923" y="1333499"/>
            <a:ext cx="5384451" cy="526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812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3DDE-D75A-9B44-F8C8-F020D7ED4C0D}"/>
              </a:ext>
            </a:extLst>
          </p:cNvPr>
          <p:cNvSpPr>
            <a:spLocks noGrp="1"/>
          </p:cNvSpPr>
          <p:nvPr>
            <p:ph type="title"/>
          </p:nvPr>
        </p:nvSpPr>
        <p:spPr/>
        <p:txBody>
          <a:bodyPr>
            <a:normAutofit fontScale="90000"/>
          </a:bodyPr>
          <a:lstStyle/>
          <a:p>
            <a:r>
              <a:rPr lang="en-US" dirty="0"/>
              <a:t>External Data Load</a:t>
            </a:r>
          </a:p>
        </p:txBody>
      </p:sp>
      <p:sp>
        <p:nvSpPr>
          <p:cNvPr id="3" name="Content Placeholder 2">
            <a:extLst>
              <a:ext uri="{FF2B5EF4-FFF2-40B4-BE49-F238E27FC236}">
                <a16:creationId xmlns:a16="http://schemas.microsoft.com/office/drawing/2014/main" id="{CE119C82-D54D-B01E-BDDA-54AC874C1FEB}"/>
              </a:ext>
            </a:extLst>
          </p:cNvPr>
          <p:cNvSpPr>
            <a:spLocks noGrp="1"/>
          </p:cNvSpPr>
          <p:nvPr>
            <p:ph idx="1"/>
          </p:nvPr>
        </p:nvSpPr>
        <p:spPr/>
        <p:txBody>
          <a:bodyPr anchor="t"/>
          <a:lstStyle/>
          <a:p>
            <a:r>
              <a:rPr lang="en-US" dirty="0"/>
              <a:t>Data load from Structured data</a:t>
            </a:r>
          </a:p>
          <a:p>
            <a:r>
              <a:rPr lang="en-US" dirty="0"/>
              <a:t>Data load from semi-structured data</a:t>
            </a:r>
          </a:p>
          <a:p>
            <a:endParaRPr lang="en-US" dirty="0"/>
          </a:p>
          <a:p>
            <a:r>
              <a:rPr lang="en-US" dirty="0"/>
              <a:t>Data load from public s3 bucket</a:t>
            </a:r>
          </a:p>
          <a:p>
            <a:r>
              <a:rPr lang="en-US" dirty="0"/>
              <a:t>Data load from s3 bucket using secret key and access key</a:t>
            </a:r>
          </a:p>
          <a:p>
            <a:r>
              <a:rPr lang="en-US" dirty="0"/>
              <a:t>Data load using storage integration</a:t>
            </a:r>
          </a:p>
        </p:txBody>
      </p:sp>
    </p:spTree>
    <p:extLst>
      <p:ext uri="{BB962C8B-B14F-4D97-AF65-F5344CB8AC3E}">
        <p14:creationId xmlns:p14="http://schemas.microsoft.com/office/powerpoint/2010/main" val="3372812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5B168-2AAE-47C2-7EA3-4219EA2C2C92}"/>
              </a:ext>
            </a:extLst>
          </p:cNvPr>
          <p:cNvSpPr>
            <a:spLocks noGrp="1"/>
          </p:cNvSpPr>
          <p:nvPr>
            <p:ph type="title"/>
          </p:nvPr>
        </p:nvSpPr>
        <p:spPr/>
        <p:txBody>
          <a:bodyPr>
            <a:normAutofit fontScale="90000"/>
          </a:bodyPr>
          <a:lstStyle/>
          <a:p>
            <a:r>
              <a:rPr lang="en-US" dirty="0"/>
              <a:t>Loading data from local file system</a:t>
            </a:r>
          </a:p>
        </p:txBody>
      </p:sp>
      <p:pic>
        <p:nvPicPr>
          <p:cNvPr id="1026" name="Picture 2" descr="Data loading overview">
            <a:extLst>
              <a:ext uri="{FF2B5EF4-FFF2-40B4-BE49-F238E27FC236}">
                <a16:creationId xmlns:a16="http://schemas.microsoft.com/office/drawing/2014/main" id="{0CB4C40C-556C-FE41-FB86-79513E6D96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5566" y="1333500"/>
            <a:ext cx="7200868"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540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545-2F47-C7B9-2A33-40C3616948C5}"/>
              </a:ext>
            </a:extLst>
          </p:cNvPr>
          <p:cNvSpPr>
            <a:spLocks noGrp="1"/>
          </p:cNvSpPr>
          <p:nvPr>
            <p:ph type="title"/>
          </p:nvPr>
        </p:nvSpPr>
        <p:spPr/>
        <p:txBody>
          <a:bodyPr>
            <a:normAutofit fontScale="90000"/>
          </a:bodyPr>
          <a:lstStyle/>
          <a:p>
            <a:r>
              <a:rPr lang="en-US" dirty="0"/>
              <a:t>Creating Internal Stages – USER STAGE</a:t>
            </a:r>
          </a:p>
        </p:txBody>
      </p:sp>
      <p:sp>
        <p:nvSpPr>
          <p:cNvPr id="3" name="Content Placeholder 2">
            <a:extLst>
              <a:ext uri="{FF2B5EF4-FFF2-40B4-BE49-F238E27FC236}">
                <a16:creationId xmlns:a16="http://schemas.microsoft.com/office/drawing/2014/main" id="{86133FE0-D45F-42BE-2E33-8E28B2D9BB0C}"/>
              </a:ext>
            </a:extLst>
          </p:cNvPr>
          <p:cNvSpPr>
            <a:spLocks noGrp="1"/>
          </p:cNvSpPr>
          <p:nvPr>
            <p:ph idx="1"/>
          </p:nvPr>
        </p:nvSpPr>
        <p:spPr/>
        <p:txBody>
          <a:bodyPr anchor="t">
            <a:normAutofit/>
          </a:bodyPr>
          <a:lstStyle/>
          <a:p>
            <a:r>
              <a:rPr lang="en-US" b="1" i="0" dirty="0">
                <a:solidFill>
                  <a:srgbClr val="2C2F34"/>
                </a:solidFill>
                <a:effectLst/>
                <a:latin typeface="Inter"/>
              </a:rPr>
              <a:t>Staging the Data Files</a:t>
            </a:r>
          </a:p>
          <a:p>
            <a:pPr lvl="1"/>
            <a:r>
              <a:rPr lang="en-US" b="1" i="0" dirty="0">
                <a:solidFill>
                  <a:srgbClr val="2C2F34"/>
                </a:solidFill>
                <a:effectLst/>
                <a:latin typeface="Inter"/>
              </a:rPr>
              <a:t>User Stage</a:t>
            </a:r>
          </a:p>
          <a:p>
            <a:pPr lvl="2"/>
            <a:r>
              <a:rPr lang="en-US" b="1" i="0" dirty="0">
                <a:solidFill>
                  <a:srgbClr val="2C2F34"/>
                </a:solidFill>
                <a:effectLst/>
                <a:latin typeface="Inter"/>
              </a:rPr>
              <a:t>User stages are referenced using @~; e.g. use LIST @~ to list the files in a user stage.</a:t>
            </a:r>
          </a:p>
          <a:p>
            <a:pPr lvl="2"/>
            <a:r>
              <a:rPr lang="en-US" b="1" i="0" dirty="0">
                <a:solidFill>
                  <a:srgbClr val="2C2F34"/>
                </a:solidFill>
                <a:effectLst/>
                <a:latin typeface="Inter"/>
              </a:rPr>
              <a:t>Unlike named stages, user stages cannot be altered or dropped.</a:t>
            </a:r>
          </a:p>
          <a:p>
            <a:pPr lvl="2"/>
            <a:r>
              <a:rPr lang="en-US" b="1" i="0" dirty="0">
                <a:solidFill>
                  <a:srgbClr val="2C2F34"/>
                </a:solidFill>
                <a:effectLst/>
                <a:latin typeface="Inter"/>
              </a:rPr>
              <a:t>User stages do not support setting file format options. Instead, you must specify file format and copy options as part of the COPY INTO &lt;table&gt; command.</a:t>
            </a:r>
          </a:p>
          <a:p>
            <a:pPr lvl="2"/>
            <a:r>
              <a:rPr lang="en-US" b="1" dirty="0">
                <a:solidFill>
                  <a:srgbClr val="2C2F34"/>
                </a:solidFill>
                <a:latin typeface="Inter"/>
              </a:rPr>
              <a:t>E.g. PUT file://C:\data\data.csv @~/staged;</a:t>
            </a:r>
          </a:p>
          <a:p>
            <a:pPr lvl="2"/>
            <a:r>
              <a:rPr lang="en-US" b="1" dirty="0">
                <a:solidFill>
                  <a:srgbClr val="2C2F34"/>
                </a:solidFill>
                <a:latin typeface="Inter"/>
              </a:rPr>
              <a:t>LIST @~;</a:t>
            </a:r>
          </a:p>
          <a:p>
            <a:pPr lvl="2"/>
            <a:r>
              <a:rPr lang="en-US" b="1" dirty="0">
                <a:solidFill>
                  <a:srgbClr val="2C2F34"/>
                </a:solidFill>
                <a:latin typeface="Inter"/>
              </a:rPr>
              <a:t>COPY INTO </a:t>
            </a:r>
            <a:r>
              <a:rPr lang="en-US" b="1" dirty="0" err="1">
                <a:solidFill>
                  <a:srgbClr val="2C2F34"/>
                </a:solidFill>
                <a:latin typeface="Inter"/>
              </a:rPr>
              <a:t>mytable</a:t>
            </a:r>
            <a:r>
              <a:rPr lang="en-US" b="1" dirty="0">
                <a:solidFill>
                  <a:srgbClr val="2C2F34"/>
                </a:solidFill>
                <a:latin typeface="Inter"/>
              </a:rPr>
              <a:t> from @~/staged FILE_FORMAT = (FORMAT_NAME = '</a:t>
            </a:r>
            <a:r>
              <a:rPr lang="en-US" b="1" dirty="0" err="1">
                <a:solidFill>
                  <a:srgbClr val="2C2F34"/>
                </a:solidFill>
                <a:latin typeface="Inter"/>
              </a:rPr>
              <a:t>my_csv_format</a:t>
            </a:r>
            <a:r>
              <a:rPr lang="en-US" b="1" dirty="0">
                <a:solidFill>
                  <a:srgbClr val="2C2F34"/>
                </a:solidFill>
                <a:latin typeface="Inter"/>
              </a:rPr>
              <a:t>');</a:t>
            </a:r>
          </a:p>
        </p:txBody>
      </p:sp>
    </p:spTree>
    <p:extLst>
      <p:ext uri="{BB962C8B-B14F-4D97-AF65-F5344CB8AC3E}">
        <p14:creationId xmlns:p14="http://schemas.microsoft.com/office/powerpoint/2010/main" val="107176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course content</a:t>
            </a:r>
          </a:p>
        </p:txBody>
      </p:sp>
      <p:sp>
        <p:nvSpPr>
          <p:cNvPr id="3" name="Content Placeholder 2">
            <a:extLst>
              <a:ext uri="{FF2B5EF4-FFF2-40B4-BE49-F238E27FC236}">
                <a16:creationId xmlns:a16="http://schemas.microsoft.com/office/drawing/2014/main" id="{34418B51-0236-2D53-4E38-3BEACD0FFC3B}"/>
              </a:ext>
            </a:extLst>
          </p:cNvPr>
          <p:cNvSpPr>
            <a:spLocks noGrp="1"/>
          </p:cNvSpPr>
          <p:nvPr>
            <p:ph idx="1"/>
          </p:nvPr>
        </p:nvSpPr>
        <p:spPr/>
        <p:txBody>
          <a:bodyPr numCol="2">
            <a:normAutofit lnSpcReduction="10000"/>
          </a:bodyPr>
          <a:lstStyle/>
          <a:p>
            <a:pPr marL="342900" indent="-342900" algn="l">
              <a:buFont typeface="+mj-lt"/>
              <a:buAutoNum type="arabicPeriod"/>
            </a:pPr>
            <a:r>
              <a:rPr lang="en-US" dirty="0"/>
              <a:t>Snowflake Overview and Architecture</a:t>
            </a:r>
          </a:p>
          <a:p>
            <a:pPr marL="666900" lvl="1" indent="-342900">
              <a:buFont typeface="+mj-lt"/>
              <a:buAutoNum type="arabicPeriod"/>
            </a:pPr>
            <a:r>
              <a:rPr lang="en-US" dirty="0"/>
              <a:t>Architecture</a:t>
            </a:r>
          </a:p>
          <a:p>
            <a:pPr marL="666900" lvl="1" indent="-342900">
              <a:buFont typeface="+mj-lt"/>
              <a:buAutoNum type="arabicPeriod"/>
            </a:pPr>
            <a:r>
              <a:rPr lang="en-US" dirty="0"/>
              <a:t>Connectivity</a:t>
            </a:r>
          </a:p>
          <a:p>
            <a:pPr marL="342900" indent="-342900" algn="l">
              <a:buFont typeface="+mj-lt"/>
              <a:buAutoNum type="arabicPeriod"/>
            </a:pPr>
            <a:r>
              <a:rPr lang="en-US" dirty="0"/>
              <a:t>Getting started with snowflake</a:t>
            </a:r>
          </a:p>
          <a:p>
            <a:pPr marL="666900" lvl="1" indent="-342900">
              <a:buFont typeface="+mj-lt"/>
              <a:buAutoNum type="arabicPeriod"/>
            </a:pPr>
            <a:r>
              <a:rPr lang="en-US" dirty="0"/>
              <a:t>Virtual warehouse</a:t>
            </a:r>
          </a:p>
          <a:p>
            <a:pPr marL="666900" lvl="1" indent="-342900">
              <a:buFont typeface="+mj-lt"/>
              <a:buAutoNum type="arabicPeriod"/>
            </a:pPr>
            <a:r>
              <a:rPr lang="en-US" dirty="0"/>
              <a:t>Databases, Tables, views, data types</a:t>
            </a:r>
          </a:p>
          <a:p>
            <a:pPr marL="342900" indent="-342900">
              <a:buFont typeface="+mj-lt"/>
              <a:buAutoNum type="arabicPeriod"/>
            </a:pPr>
            <a:r>
              <a:rPr lang="en-US" dirty="0"/>
              <a:t>Data Loading and Unloading</a:t>
            </a:r>
          </a:p>
          <a:p>
            <a:pPr marL="342900" indent="-342900">
              <a:buFont typeface="+mj-lt"/>
              <a:buAutoNum type="arabicPeriod"/>
            </a:pPr>
            <a:r>
              <a:rPr lang="en-US" dirty="0"/>
              <a:t>Snowflake Queries</a:t>
            </a:r>
          </a:p>
          <a:p>
            <a:pPr marL="342900" indent="-342900">
              <a:buFont typeface="+mj-lt"/>
              <a:buAutoNum type="arabicPeriod"/>
            </a:pPr>
            <a:r>
              <a:rPr lang="en-US" dirty="0"/>
              <a:t>Data Sharing and collaboration</a:t>
            </a:r>
          </a:p>
          <a:p>
            <a:pPr marL="342900" indent="-342900">
              <a:buFont typeface="+mj-lt"/>
              <a:buAutoNum type="arabicPeriod"/>
            </a:pPr>
            <a:r>
              <a:rPr lang="en-US" dirty="0"/>
              <a:t>Alert notifications</a:t>
            </a:r>
          </a:p>
          <a:p>
            <a:pPr marL="342900" indent="-342900">
              <a:buFont typeface="+mj-lt"/>
              <a:buAutoNum type="arabicPeriod"/>
            </a:pPr>
            <a:r>
              <a:rPr lang="en-US" dirty="0"/>
              <a:t>Snowflake Security</a:t>
            </a:r>
          </a:p>
          <a:p>
            <a:pPr marL="342900" indent="-342900">
              <a:buFont typeface="+mj-lt"/>
              <a:buAutoNum type="arabicPeriod"/>
            </a:pPr>
            <a:r>
              <a:rPr lang="en-US" dirty="0"/>
              <a:t>Data Governance</a:t>
            </a:r>
          </a:p>
          <a:p>
            <a:pPr marL="342900" indent="-342900">
              <a:buFont typeface="+mj-lt"/>
              <a:buAutoNum type="arabicPeriod"/>
            </a:pPr>
            <a:r>
              <a:rPr lang="en-US" dirty="0"/>
              <a:t>Snowflake account management</a:t>
            </a:r>
          </a:p>
          <a:p>
            <a:pPr marL="342900" indent="-342900">
              <a:buFont typeface="+mj-lt"/>
              <a:buAutoNum type="arabicPeriod"/>
            </a:pPr>
            <a:r>
              <a:rPr lang="en-US" dirty="0"/>
              <a:t>Data Recovery</a:t>
            </a:r>
          </a:p>
          <a:p>
            <a:pPr marL="342900" indent="-342900">
              <a:buFont typeface="+mj-lt"/>
              <a:buAutoNum type="arabicPeriod"/>
            </a:pPr>
            <a:r>
              <a:rPr lang="en-US" dirty="0"/>
              <a:t>Performance optimization</a:t>
            </a:r>
          </a:p>
          <a:p>
            <a:pPr marL="342900" indent="-342900">
              <a:buFont typeface="+mj-lt"/>
              <a:buAutoNum type="arabicPeriod"/>
            </a:pPr>
            <a:r>
              <a:rPr lang="en-US" dirty="0"/>
              <a:t>Cost </a:t>
            </a:r>
            <a:r>
              <a:rPr lang="en-US"/>
              <a:t>and Billing</a:t>
            </a:r>
            <a:endParaRPr lang="en-US" dirty="0"/>
          </a:p>
          <a:p>
            <a:pPr marL="342900" indent="-342900" algn="l">
              <a:buFont typeface="+mj-lt"/>
              <a:buAutoNum type="arabicPeriod"/>
            </a:pPr>
            <a:endParaRPr lang="en-US" dirty="0"/>
          </a:p>
        </p:txBody>
      </p:sp>
    </p:spTree>
    <p:extLst>
      <p:ext uri="{BB962C8B-B14F-4D97-AF65-F5344CB8AC3E}">
        <p14:creationId xmlns:p14="http://schemas.microsoft.com/office/powerpoint/2010/main" val="2561708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545-2F47-C7B9-2A33-40C3616948C5}"/>
              </a:ext>
            </a:extLst>
          </p:cNvPr>
          <p:cNvSpPr>
            <a:spLocks noGrp="1"/>
          </p:cNvSpPr>
          <p:nvPr>
            <p:ph type="title"/>
          </p:nvPr>
        </p:nvSpPr>
        <p:spPr/>
        <p:txBody>
          <a:bodyPr>
            <a:normAutofit fontScale="90000"/>
          </a:bodyPr>
          <a:lstStyle/>
          <a:p>
            <a:r>
              <a:rPr lang="en-US" dirty="0"/>
              <a:t>Creating Internal Stages – TABLE STAGE</a:t>
            </a:r>
          </a:p>
        </p:txBody>
      </p:sp>
      <p:sp>
        <p:nvSpPr>
          <p:cNvPr id="3" name="Content Placeholder 2">
            <a:extLst>
              <a:ext uri="{FF2B5EF4-FFF2-40B4-BE49-F238E27FC236}">
                <a16:creationId xmlns:a16="http://schemas.microsoft.com/office/drawing/2014/main" id="{86133FE0-D45F-42BE-2E33-8E28B2D9BB0C}"/>
              </a:ext>
            </a:extLst>
          </p:cNvPr>
          <p:cNvSpPr>
            <a:spLocks noGrp="1"/>
          </p:cNvSpPr>
          <p:nvPr>
            <p:ph idx="1"/>
          </p:nvPr>
        </p:nvSpPr>
        <p:spPr/>
        <p:txBody>
          <a:bodyPr anchor="t">
            <a:normAutofit/>
          </a:bodyPr>
          <a:lstStyle/>
          <a:p>
            <a:r>
              <a:rPr lang="en-US" b="1" i="0" dirty="0">
                <a:solidFill>
                  <a:srgbClr val="2C2F34"/>
                </a:solidFill>
                <a:effectLst/>
                <a:latin typeface="Inter"/>
              </a:rPr>
              <a:t>Staging the Data Files</a:t>
            </a:r>
          </a:p>
          <a:p>
            <a:pPr lvl="1"/>
            <a:r>
              <a:rPr lang="en-US" b="1" i="0" dirty="0">
                <a:solidFill>
                  <a:srgbClr val="2C2F34"/>
                </a:solidFill>
                <a:effectLst/>
                <a:latin typeface="Inter"/>
              </a:rPr>
              <a:t>Table Stage</a:t>
            </a:r>
          </a:p>
          <a:p>
            <a:pPr lvl="2"/>
            <a:r>
              <a:rPr lang="en-US" b="1" i="0" dirty="0">
                <a:solidFill>
                  <a:srgbClr val="2C2F34"/>
                </a:solidFill>
                <a:effectLst/>
                <a:latin typeface="Inter"/>
              </a:rPr>
              <a:t>Table stages have the same name as the table; e.g. a table named </a:t>
            </a:r>
            <a:r>
              <a:rPr lang="en-US" b="1" i="0" dirty="0" err="1">
                <a:solidFill>
                  <a:srgbClr val="2C2F34"/>
                </a:solidFill>
                <a:effectLst/>
                <a:latin typeface="Inter"/>
              </a:rPr>
              <a:t>mytable</a:t>
            </a:r>
            <a:r>
              <a:rPr lang="en-US" b="1" i="0" dirty="0">
                <a:solidFill>
                  <a:srgbClr val="2C2F34"/>
                </a:solidFill>
                <a:effectLst/>
                <a:latin typeface="Inter"/>
              </a:rPr>
              <a:t> has a stage referenced as @%mytable.</a:t>
            </a:r>
          </a:p>
          <a:p>
            <a:pPr lvl="2"/>
            <a:r>
              <a:rPr lang="en-US" b="1" i="0" dirty="0">
                <a:solidFill>
                  <a:srgbClr val="2C2F34"/>
                </a:solidFill>
                <a:effectLst/>
                <a:latin typeface="Inter"/>
              </a:rPr>
              <a:t>Unlike named stages, table stages cannot be altered or dropped.</a:t>
            </a:r>
          </a:p>
          <a:p>
            <a:pPr lvl="2"/>
            <a:r>
              <a:rPr lang="en-US" b="1" i="0" dirty="0">
                <a:solidFill>
                  <a:srgbClr val="2C2F34"/>
                </a:solidFill>
                <a:effectLst/>
                <a:latin typeface="Inter"/>
              </a:rPr>
              <a:t>Table stages do not support transforming data while loading it (i.e. using a query as the source for the COPY command).</a:t>
            </a:r>
          </a:p>
          <a:p>
            <a:pPr lvl="2"/>
            <a:r>
              <a:rPr lang="en-US" b="1" dirty="0">
                <a:solidFill>
                  <a:srgbClr val="2C2F34"/>
                </a:solidFill>
                <a:latin typeface="Inter"/>
              </a:rPr>
              <a:t>E.g. PUT file://C:\data\data.csv @%mytable;</a:t>
            </a:r>
          </a:p>
          <a:p>
            <a:pPr lvl="2"/>
            <a:r>
              <a:rPr lang="en-US" b="1" dirty="0">
                <a:solidFill>
                  <a:srgbClr val="2C2F34"/>
                </a:solidFill>
                <a:latin typeface="Inter"/>
              </a:rPr>
              <a:t>LIST @%mytable;</a:t>
            </a:r>
          </a:p>
          <a:p>
            <a:pPr lvl="2"/>
            <a:r>
              <a:rPr lang="en-US" b="1" dirty="0">
                <a:solidFill>
                  <a:srgbClr val="2C2F34"/>
                </a:solidFill>
                <a:latin typeface="Inter"/>
              </a:rPr>
              <a:t>COPY INTO </a:t>
            </a:r>
            <a:r>
              <a:rPr lang="en-US" b="1" dirty="0" err="1">
                <a:solidFill>
                  <a:srgbClr val="2C2F34"/>
                </a:solidFill>
                <a:latin typeface="Inter"/>
              </a:rPr>
              <a:t>mytable</a:t>
            </a:r>
            <a:r>
              <a:rPr lang="en-US" b="1" dirty="0">
                <a:solidFill>
                  <a:srgbClr val="2C2F34"/>
                </a:solidFill>
                <a:latin typeface="Inter"/>
              </a:rPr>
              <a:t> FILE_FORMAT = (TYPE = CSV FIELD_DELIMITER = '|' SKIP_HEADER = 1);</a:t>
            </a:r>
          </a:p>
          <a:p>
            <a:pPr marL="630000" lvl="2" indent="0">
              <a:buNone/>
            </a:pPr>
            <a:endParaRPr lang="en-US" b="1" dirty="0">
              <a:solidFill>
                <a:srgbClr val="2C2F34"/>
              </a:solidFill>
              <a:latin typeface="Inter"/>
            </a:endParaRPr>
          </a:p>
        </p:txBody>
      </p:sp>
    </p:spTree>
    <p:extLst>
      <p:ext uri="{BB962C8B-B14F-4D97-AF65-F5344CB8AC3E}">
        <p14:creationId xmlns:p14="http://schemas.microsoft.com/office/powerpoint/2010/main" val="3166697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545-2F47-C7B9-2A33-40C3616948C5}"/>
              </a:ext>
            </a:extLst>
          </p:cNvPr>
          <p:cNvSpPr>
            <a:spLocks noGrp="1"/>
          </p:cNvSpPr>
          <p:nvPr>
            <p:ph type="title"/>
          </p:nvPr>
        </p:nvSpPr>
        <p:spPr/>
        <p:txBody>
          <a:bodyPr>
            <a:normAutofit fontScale="90000"/>
          </a:bodyPr>
          <a:lstStyle/>
          <a:p>
            <a:r>
              <a:rPr lang="en-US" dirty="0"/>
              <a:t>Creating Internal Stages – NAMED STAGE</a:t>
            </a:r>
          </a:p>
        </p:txBody>
      </p:sp>
      <p:sp>
        <p:nvSpPr>
          <p:cNvPr id="3" name="Content Placeholder 2">
            <a:extLst>
              <a:ext uri="{FF2B5EF4-FFF2-40B4-BE49-F238E27FC236}">
                <a16:creationId xmlns:a16="http://schemas.microsoft.com/office/drawing/2014/main" id="{86133FE0-D45F-42BE-2E33-8E28B2D9BB0C}"/>
              </a:ext>
            </a:extLst>
          </p:cNvPr>
          <p:cNvSpPr>
            <a:spLocks noGrp="1"/>
          </p:cNvSpPr>
          <p:nvPr>
            <p:ph idx="1"/>
          </p:nvPr>
        </p:nvSpPr>
        <p:spPr/>
        <p:txBody>
          <a:bodyPr anchor="t">
            <a:normAutofit/>
          </a:bodyPr>
          <a:lstStyle/>
          <a:p>
            <a:r>
              <a:rPr lang="en-US" b="1" i="0" dirty="0">
                <a:solidFill>
                  <a:srgbClr val="2C2F34"/>
                </a:solidFill>
                <a:effectLst/>
                <a:latin typeface="Inter"/>
              </a:rPr>
              <a:t>Staging the Data Files</a:t>
            </a:r>
          </a:p>
          <a:p>
            <a:pPr lvl="1"/>
            <a:r>
              <a:rPr lang="en-US" b="1" i="0" dirty="0">
                <a:solidFill>
                  <a:srgbClr val="2C2F34"/>
                </a:solidFill>
                <a:effectLst/>
                <a:latin typeface="Inter"/>
              </a:rPr>
              <a:t>Named Stage</a:t>
            </a:r>
          </a:p>
          <a:p>
            <a:pPr lvl="2"/>
            <a:r>
              <a:rPr lang="en-US" b="1" i="0" dirty="0">
                <a:solidFill>
                  <a:srgbClr val="2C2F34"/>
                </a:solidFill>
                <a:effectLst/>
                <a:latin typeface="Inter"/>
              </a:rPr>
              <a:t>Users with the appropriate privileges on the stage can load data into any table.</a:t>
            </a:r>
          </a:p>
          <a:p>
            <a:pPr lvl="2"/>
            <a:r>
              <a:rPr lang="en-US" b="1" i="0" dirty="0">
                <a:solidFill>
                  <a:srgbClr val="2C2F34"/>
                </a:solidFill>
                <a:effectLst/>
                <a:latin typeface="Inter"/>
              </a:rPr>
              <a:t>Because the stage is a database object, the security/access rules that apply to all objects apply. The privileges to use a stage can be granted or revoked from roles. In addition, ownership of the stage can be transferred to another role.</a:t>
            </a:r>
          </a:p>
          <a:p>
            <a:pPr lvl="2"/>
            <a:r>
              <a:rPr lang="en-US" dirty="0"/>
              <a:t>E.g. PUT file://C:\data\data.csv @my_stage;</a:t>
            </a:r>
          </a:p>
          <a:p>
            <a:pPr lvl="2"/>
            <a:r>
              <a:rPr lang="en-US" dirty="0"/>
              <a:t>LIST @my_stage;</a:t>
            </a:r>
          </a:p>
          <a:p>
            <a:pPr lvl="2"/>
            <a:r>
              <a:rPr lang="en-US" dirty="0"/>
              <a:t>COPY INTO </a:t>
            </a:r>
            <a:r>
              <a:rPr lang="en-US" dirty="0" err="1"/>
              <a:t>mytable</a:t>
            </a:r>
            <a:r>
              <a:rPr lang="en-US" dirty="0"/>
              <a:t> from @my_stage;</a:t>
            </a:r>
          </a:p>
        </p:txBody>
      </p:sp>
    </p:spTree>
    <p:extLst>
      <p:ext uri="{BB962C8B-B14F-4D97-AF65-F5344CB8AC3E}">
        <p14:creationId xmlns:p14="http://schemas.microsoft.com/office/powerpoint/2010/main" val="4126306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CF0E-AEB6-2AD3-F4F5-BE6EA9556D1F}"/>
              </a:ext>
            </a:extLst>
          </p:cNvPr>
          <p:cNvSpPr>
            <a:spLocks noGrp="1"/>
          </p:cNvSpPr>
          <p:nvPr>
            <p:ph type="title"/>
          </p:nvPr>
        </p:nvSpPr>
        <p:spPr/>
        <p:txBody>
          <a:bodyPr>
            <a:normAutofit fontScale="90000"/>
          </a:bodyPr>
          <a:lstStyle/>
          <a:p>
            <a:r>
              <a:rPr lang="en-US" dirty="0"/>
              <a:t>Removing Internal staged Files</a:t>
            </a:r>
          </a:p>
        </p:txBody>
      </p:sp>
      <p:sp>
        <p:nvSpPr>
          <p:cNvPr id="3" name="Content Placeholder 2">
            <a:extLst>
              <a:ext uri="{FF2B5EF4-FFF2-40B4-BE49-F238E27FC236}">
                <a16:creationId xmlns:a16="http://schemas.microsoft.com/office/drawing/2014/main" id="{D84902AB-3AAC-1D9C-6B52-71DAB6FA37F2}"/>
              </a:ext>
            </a:extLst>
          </p:cNvPr>
          <p:cNvSpPr>
            <a:spLocks noGrp="1"/>
          </p:cNvSpPr>
          <p:nvPr>
            <p:ph idx="1"/>
          </p:nvPr>
        </p:nvSpPr>
        <p:spPr/>
        <p:txBody>
          <a:bodyPr anchor="t"/>
          <a:lstStyle/>
          <a:p>
            <a:r>
              <a:rPr lang="en-US" dirty="0"/>
              <a:t>Files that were loaded successfully can be deleted from the stage during a load by specifying the PURGE copy option in the COPY INTO &lt;table&gt; command.</a:t>
            </a:r>
          </a:p>
          <a:p>
            <a:pPr lvl="1"/>
            <a:r>
              <a:rPr lang="en-US" dirty="0"/>
              <a:t>Load files from a table’s stage into the table and purge files after loading. By default, COPY does not purge loaded files from the location. To purge the files after loading:</a:t>
            </a:r>
          </a:p>
          <a:p>
            <a:pPr lvl="1"/>
            <a:r>
              <a:rPr lang="en-US" dirty="0"/>
              <a:t>that all files successfully loaded into the table a Set PURGE=TRUE for the table to specify re purged after loading:</a:t>
            </a:r>
          </a:p>
          <a:p>
            <a:pPr lvl="2"/>
            <a:r>
              <a:rPr lang="en-US" dirty="0"/>
              <a:t>ALTER TABLE </a:t>
            </a:r>
            <a:r>
              <a:rPr lang="en-US" dirty="0" err="1"/>
              <a:t>mytable</a:t>
            </a:r>
            <a:r>
              <a:rPr lang="en-US" dirty="0"/>
              <a:t> SET STAGE_COPY_OPTIONS = (PURGE = TRUE);</a:t>
            </a:r>
          </a:p>
          <a:p>
            <a:pPr lvl="2"/>
            <a:r>
              <a:rPr lang="en-US" dirty="0"/>
              <a:t>COPY INTO </a:t>
            </a:r>
            <a:r>
              <a:rPr lang="en-US" dirty="0" err="1"/>
              <a:t>mytable</a:t>
            </a:r>
            <a:r>
              <a:rPr lang="en-US" dirty="0"/>
              <a:t>;</a:t>
            </a:r>
          </a:p>
          <a:p>
            <a:pPr lvl="1"/>
            <a:r>
              <a:rPr lang="en-US" dirty="0"/>
              <a:t>You can also override any of the copy options directly in the COPY command:</a:t>
            </a:r>
          </a:p>
          <a:p>
            <a:pPr lvl="2"/>
            <a:r>
              <a:rPr lang="en-US" dirty="0"/>
              <a:t>COPY INTO </a:t>
            </a:r>
            <a:r>
              <a:rPr lang="en-US" dirty="0" err="1"/>
              <a:t>mytable</a:t>
            </a:r>
            <a:r>
              <a:rPr lang="en-US" dirty="0"/>
              <a:t> PURGE = TRUE;</a:t>
            </a:r>
          </a:p>
          <a:p>
            <a:r>
              <a:rPr lang="en-US" dirty="0"/>
              <a:t>After the load completes, use the REMOVE command to remove the files in the stage.</a:t>
            </a:r>
          </a:p>
          <a:p>
            <a:pPr lvl="1"/>
            <a:r>
              <a:rPr lang="en-US" dirty="0"/>
              <a:t>REMOVE @mystage/path1/subpath2;</a:t>
            </a:r>
          </a:p>
          <a:p>
            <a:pPr lvl="1"/>
            <a:r>
              <a:rPr lang="en-US" dirty="0"/>
              <a:t>REMOVE @%orders;</a:t>
            </a:r>
          </a:p>
          <a:p>
            <a:pPr lvl="1"/>
            <a:r>
              <a:rPr lang="en-US" dirty="0"/>
              <a:t>RM @~ pattern='.*jun.*';</a:t>
            </a:r>
          </a:p>
          <a:p>
            <a:endParaRPr lang="en-US" dirty="0"/>
          </a:p>
        </p:txBody>
      </p:sp>
    </p:spTree>
    <p:extLst>
      <p:ext uri="{BB962C8B-B14F-4D97-AF65-F5344CB8AC3E}">
        <p14:creationId xmlns:p14="http://schemas.microsoft.com/office/powerpoint/2010/main" val="16702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5637-5AB0-1317-7971-0E3EFB104483}"/>
              </a:ext>
            </a:extLst>
          </p:cNvPr>
          <p:cNvSpPr>
            <a:spLocks noGrp="1"/>
          </p:cNvSpPr>
          <p:nvPr>
            <p:ph type="title"/>
          </p:nvPr>
        </p:nvSpPr>
        <p:spPr/>
        <p:txBody>
          <a:bodyPr>
            <a:normAutofit fontScale="90000"/>
          </a:bodyPr>
          <a:lstStyle/>
          <a:p>
            <a:r>
              <a:rPr lang="en-US" dirty="0"/>
              <a:t>DIRECTORY TABLES</a:t>
            </a:r>
          </a:p>
        </p:txBody>
      </p:sp>
      <p:sp>
        <p:nvSpPr>
          <p:cNvPr id="3" name="Content Placeholder 2">
            <a:extLst>
              <a:ext uri="{FF2B5EF4-FFF2-40B4-BE49-F238E27FC236}">
                <a16:creationId xmlns:a16="http://schemas.microsoft.com/office/drawing/2014/main" id="{7B1DAD39-6C02-0F4C-D2C9-418BF7F4DE40}"/>
              </a:ext>
            </a:extLst>
          </p:cNvPr>
          <p:cNvSpPr>
            <a:spLocks noGrp="1"/>
          </p:cNvSpPr>
          <p:nvPr>
            <p:ph idx="1"/>
          </p:nvPr>
        </p:nvSpPr>
        <p:spPr/>
        <p:txBody>
          <a:bodyPr anchor="t"/>
          <a:lstStyle/>
          <a:p>
            <a:r>
              <a:rPr lang="en-US" dirty="0"/>
              <a:t>A directory table is an implicit object layered on a stage (not a separate database object) and is conceptually similar to an external table because it stores file-level metadata about the data files in the stage. A directory table has no grantable privileges of its own.</a:t>
            </a:r>
          </a:p>
          <a:p>
            <a:r>
              <a:rPr lang="en-US" dirty="0"/>
              <a:t>This example retrieves all metadata columns in a directory table for a stage named </a:t>
            </a:r>
            <a:r>
              <a:rPr lang="en-US" dirty="0" err="1"/>
              <a:t>mystage</a:t>
            </a:r>
            <a:r>
              <a:rPr lang="en-US" dirty="0"/>
              <a:t>: </a:t>
            </a:r>
          </a:p>
          <a:p>
            <a:pPr lvl="1"/>
            <a:r>
              <a:rPr lang="en-US" dirty="0"/>
              <a:t>SELECT * FROM DIRECTORY(@mystage);</a:t>
            </a:r>
          </a:p>
          <a:p>
            <a:endParaRPr lang="en-US" dirty="0"/>
          </a:p>
          <a:p>
            <a:endParaRPr lang="en-US" dirty="0"/>
          </a:p>
          <a:p>
            <a:endParaRPr lang="en-US" dirty="0"/>
          </a:p>
        </p:txBody>
      </p:sp>
    </p:spTree>
    <p:extLst>
      <p:ext uri="{BB962C8B-B14F-4D97-AF65-F5344CB8AC3E}">
        <p14:creationId xmlns:p14="http://schemas.microsoft.com/office/powerpoint/2010/main" val="915700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CD5-31D2-4191-3AFD-31D9196C6AD9}"/>
              </a:ext>
            </a:extLst>
          </p:cNvPr>
          <p:cNvSpPr>
            <a:spLocks noGrp="1"/>
          </p:cNvSpPr>
          <p:nvPr>
            <p:ph type="title"/>
          </p:nvPr>
        </p:nvSpPr>
        <p:spPr/>
        <p:txBody>
          <a:bodyPr>
            <a:normAutofit fontScale="90000"/>
          </a:bodyPr>
          <a:lstStyle/>
          <a:p>
            <a:r>
              <a:rPr lang="en-US" dirty="0"/>
              <a:t>DATA unloading – External Stage</a:t>
            </a:r>
          </a:p>
        </p:txBody>
      </p:sp>
      <p:pic>
        <p:nvPicPr>
          <p:cNvPr id="4098" name="Picture 2" descr="Unloading data to S3">
            <a:extLst>
              <a:ext uri="{FF2B5EF4-FFF2-40B4-BE49-F238E27FC236}">
                <a16:creationId xmlns:a16="http://schemas.microsoft.com/office/drawing/2014/main" id="{915E6E9D-48C5-72AF-F904-C8C5238A87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5224" y="1389483"/>
            <a:ext cx="6472747" cy="53960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 loading overview">
            <a:extLst>
              <a:ext uri="{FF2B5EF4-FFF2-40B4-BE49-F238E27FC236}">
                <a16:creationId xmlns:a16="http://schemas.microsoft.com/office/drawing/2014/main" id="{5C500E93-DF8A-4002-7EFA-ACCF47DCD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89483"/>
            <a:ext cx="5384451" cy="526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279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CD5-31D2-4191-3AFD-31D9196C6AD9}"/>
              </a:ext>
            </a:extLst>
          </p:cNvPr>
          <p:cNvSpPr>
            <a:spLocks noGrp="1"/>
          </p:cNvSpPr>
          <p:nvPr>
            <p:ph type="title"/>
          </p:nvPr>
        </p:nvSpPr>
        <p:spPr/>
        <p:txBody>
          <a:bodyPr>
            <a:normAutofit fontScale="90000"/>
          </a:bodyPr>
          <a:lstStyle/>
          <a:p>
            <a:r>
              <a:rPr lang="en-US" dirty="0"/>
              <a:t>DATA unloading – External Stage</a:t>
            </a:r>
          </a:p>
        </p:txBody>
      </p:sp>
      <p:sp>
        <p:nvSpPr>
          <p:cNvPr id="3" name="Content Placeholder 2">
            <a:extLst>
              <a:ext uri="{FF2B5EF4-FFF2-40B4-BE49-F238E27FC236}">
                <a16:creationId xmlns:a16="http://schemas.microsoft.com/office/drawing/2014/main" id="{CF22BBE7-DC00-ED02-0731-415A99B0D1D2}"/>
              </a:ext>
            </a:extLst>
          </p:cNvPr>
          <p:cNvSpPr>
            <a:spLocks noGrp="1"/>
          </p:cNvSpPr>
          <p:nvPr>
            <p:ph idx="1"/>
          </p:nvPr>
        </p:nvSpPr>
        <p:spPr/>
        <p:txBody>
          <a:bodyPr anchor="t"/>
          <a:lstStyle/>
          <a:p>
            <a:r>
              <a:rPr lang="en-US" dirty="0"/>
              <a:t>COPY via named stage:</a:t>
            </a:r>
          </a:p>
          <a:p>
            <a:pPr marL="324000" lvl="1" indent="0">
              <a:buNone/>
            </a:pPr>
            <a:r>
              <a:rPr lang="en-US" dirty="0"/>
              <a:t>CREATE OR REPLACE STAGE </a:t>
            </a:r>
            <a:r>
              <a:rPr lang="en-US" dirty="0" err="1"/>
              <a:t>my_ext_unload_stage</a:t>
            </a:r>
            <a:r>
              <a:rPr lang="en-US" dirty="0"/>
              <a:t> URL='s3://unload/files/'</a:t>
            </a:r>
          </a:p>
          <a:p>
            <a:pPr marL="324000" lvl="1" indent="0">
              <a:buNone/>
            </a:pPr>
            <a:r>
              <a:rPr lang="en-US" dirty="0"/>
              <a:t>    STORAGE_INTEGRATION = s3_int</a:t>
            </a:r>
          </a:p>
          <a:p>
            <a:pPr marL="324000" lvl="1" indent="0">
              <a:buNone/>
            </a:pPr>
            <a:r>
              <a:rPr lang="en-US" dirty="0"/>
              <a:t>    FILE_FORMAT = </a:t>
            </a:r>
            <a:r>
              <a:rPr lang="en-US" dirty="0" err="1"/>
              <a:t>my_csv_unload_format</a:t>
            </a:r>
            <a:r>
              <a:rPr lang="en-US" dirty="0"/>
              <a:t>;</a:t>
            </a:r>
          </a:p>
          <a:p>
            <a:pPr marL="324000" lvl="1" indent="0">
              <a:buNone/>
            </a:pPr>
            <a:r>
              <a:rPr lang="en-US" dirty="0"/>
              <a:t>COPY INTO @my_ext_unload_stage/d1 from </a:t>
            </a:r>
            <a:r>
              <a:rPr lang="en-US" dirty="0" err="1"/>
              <a:t>mytable</a:t>
            </a:r>
            <a:r>
              <a:rPr lang="en-US" dirty="0"/>
              <a:t>;</a:t>
            </a:r>
          </a:p>
          <a:p>
            <a:r>
              <a:rPr lang="en-US" dirty="0"/>
              <a:t>Unloading Data Directly into an S3 Bucket</a:t>
            </a:r>
          </a:p>
          <a:p>
            <a:pPr lvl="1"/>
            <a:r>
              <a:rPr lang="en-US" dirty="0"/>
              <a:t>COPY INTO s3://mybucket/unload/ from </a:t>
            </a:r>
            <a:r>
              <a:rPr lang="en-US" dirty="0" err="1"/>
              <a:t>mytable</a:t>
            </a:r>
            <a:r>
              <a:rPr lang="en-US" dirty="0"/>
              <a:t> </a:t>
            </a:r>
            <a:r>
              <a:rPr lang="en-US" dirty="0" err="1"/>
              <a:t>storage_integration</a:t>
            </a:r>
            <a:r>
              <a:rPr lang="en-US" dirty="0"/>
              <a:t> = s3_int;</a:t>
            </a:r>
          </a:p>
          <a:p>
            <a:pPr lvl="1"/>
            <a:endParaRPr lang="en-US" dirty="0"/>
          </a:p>
        </p:txBody>
      </p:sp>
    </p:spTree>
    <p:extLst>
      <p:ext uri="{BB962C8B-B14F-4D97-AF65-F5344CB8AC3E}">
        <p14:creationId xmlns:p14="http://schemas.microsoft.com/office/powerpoint/2010/main" val="668437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0E43-5491-14C6-54D4-D398F755BEB4}"/>
              </a:ext>
            </a:extLst>
          </p:cNvPr>
          <p:cNvSpPr>
            <a:spLocks noGrp="1"/>
          </p:cNvSpPr>
          <p:nvPr>
            <p:ph type="title"/>
          </p:nvPr>
        </p:nvSpPr>
        <p:spPr/>
        <p:txBody>
          <a:bodyPr>
            <a:normAutofit fontScale="90000"/>
          </a:bodyPr>
          <a:lstStyle/>
          <a:p>
            <a:r>
              <a:rPr lang="en-US" dirty="0"/>
              <a:t>DATA Unloading – Via internal Stage</a:t>
            </a:r>
          </a:p>
        </p:txBody>
      </p:sp>
      <p:pic>
        <p:nvPicPr>
          <p:cNvPr id="3074" name="Picture 2" descr="Unloading data to a Snowflake stage">
            <a:extLst>
              <a:ext uri="{FF2B5EF4-FFF2-40B4-BE49-F238E27FC236}">
                <a16:creationId xmlns:a16="http://schemas.microsoft.com/office/drawing/2014/main" id="{131F91A1-8A95-C7BA-08CE-8514A6A707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73486" y="1585427"/>
            <a:ext cx="6266037" cy="40010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 loading overview">
            <a:extLst>
              <a:ext uri="{FF2B5EF4-FFF2-40B4-BE49-F238E27FC236}">
                <a16:creationId xmlns:a16="http://schemas.microsoft.com/office/drawing/2014/main" id="{B8B7E3B3-42F9-D0A3-5EB6-11852A3D3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4" y="1585427"/>
            <a:ext cx="5834434" cy="376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00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0E43-5491-14C6-54D4-D398F755BEB4}"/>
              </a:ext>
            </a:extLst>
          </p:cNvPr>
          <p:cNvSpPr>
            <a:spLocks noGrp="1"/>
          </p:cNvSpPr>
          <p:nvPr>
            <p:ph type="title"/>
          </p:nvPr>
        </p:nvSpPr>
        <p:spPr/>
        <p:txBody>
          <a:bodyPr>
            <a:normAutofit fontScale="90000"/>
          </a:bodyPr>
          <a:lstStyle/>
          <a:p>
            <a:r>
              <a:rPr lang="en-US" dirty="0"/>
              <a:t>DATA Unloading – Via internal Stage</a:t>
            </a:r>
          </a:p>
        </p:txBody>
      </p:sp>
      <p:sp>
        <p:nvSpPr>
          <p:cNvPr id="3" name="Content Placeholder 2">
            <a:extLst>
              <a:ext uri="{FF2B5EF4-FFF2-40B4-BE49-F238E27FC236}">
                <a16:creationId xmlns:a16="http://schemas.microsoft.com/office/drawing/2014/main" id="{2DAC4BCD-7A7C-B37C-CED4-50E358B1AB74}"/>
              </a:ext>
            </a:extLst>
          </p:cNvPr>
          <p:cNvSpPr>
            <a:spLocks noGrp="1"/>
          </p:cNvSpPr>
          <p:nvPr>
            <p:ph idx="1"/>
          </p:nvPr>
        </p:nvSpPr>
        <p:spPr/>
        <p:txBody>
          <a:bodyPr anchor="t"/>
          <a:lstStyle/>
          <a:p>
            <a:r>
              <a:rPr lang="en-US" dirty="0"/>
              <a:t>Unloading Data to a Named Internal Stage</a:t>
            </a:r>
          </a:p>
          <a:p>
            <a:pPr marL="324000" lvl="1" indent="0">
              <a:buNone/>
            </a:pPr>
            <a:r>
              <a:rPr lang="en-US" dirty="0"/>
              <a:t>CREATE OR REPLACE STAGE </a:t>
            </a:r>
            <a:r>
              <a:rPr lang="en-US" dirty="0" err="1"/>
              <a:t>my_unload_stage</a:t>
            </a:r>
            <a:endParaRPr lang="en-US" dirty="0"/>
          </a:p>
          <a:p>
            <a:pPr marL="324000" lvl="1" indent="0">
              <a:buNone/>
            </a:pPr>
            <a:r>
              <a:rPr lang="en-US" dirty="0"/>
              <a:t>  FILE_FORMAT = </a:t>
            </a:r>
            <a:r>
              <a:rPr lang="en-US" dirty="0" err="1"/>
              <a:t>my_csv_unload_format</a:t>
            </a:r>
            <a:r>
              <a:rPr lang="en-US" dirty="0"/>
              <a:t>;</a:t>
            </a:r>
          </a:p>
          <a:p>
            <a:pPr marL="324000" lvl="1" indent="0">
              <a:buNone/>
            </a:pPr>
            <a:r>
              <a:rPr lang="en-US" dirty="0"/>
              <a:t>COPY INTO @mystage/unload/ from </a:t>
            </a:r>
            <a:r>
              <a:rPr lang="en-US" dirty="0" err="1"/>
              <a:t>mytable</a:t>
            </a:r>
            <a:r>
              <a:rPr lang="en-US" dirty="0"/>
              <a:t>;</a:t>
            </a:r>
          </a:p>
          <a:p>
            <a:pPr lvl="1"/>
            <a:endParaRPr lang="en-US" dirty="0"/>
          </a:p>
          <a:p>
            <a:pPr lvl="1"/>
            <a:r>
              <a:rPr lang="en-US" dirty="0"/>
              <a:t>GET @mystage/unload/data_0_0_0.csv.gz </a:t>
            </a:r>
            <a:r>
              <a:rPr lang="en-US" dirty="0">
                <a:hlinkClick r:id="rId2" action="ppaction://hlinkfile"/>
              </a:rPr>
              <a:t>file://C:\data\unload</a:t>
            </a:r>
            <a:r>
              <a:rPr lang="en-US" dirty="0"/>
              <a:t>;</a:t>
            </a:r>
          </a:p>
          <a:p>
            <a:r>
              <a:rPr lang="en-US" dirty="0"/>
              <a:t>Unloading data via table stage</a:t>
            </a:r>
          </a:p>
          <a:p>
            <a:pPr lvl="1"/>
            <a:r>
              <a:rPr lang="en-US" dirty="0"/>
              <a:t>COPY INTO @%mytable/unload/ from </a:t>
            </a:r>
            <a:r>
              <a:rPr lang="en-US" dirty="0" err="1"/>
              <a:t>mytable</a:t>
            </a:r>
            <a:r>
              <a:rPr lang="en-US" dirty="0"/>
              <a:t> FILE_FORMAT = (FORMAT_NAME = '</a:t>
            </a:r>
            <a:r>
              <a:rPr lang="en-US" dirty="0" err="1"/>
              <a:t>my_csv_unload_format</a:t>
            </a:r>
            <a:r>
              <a:rPr lang="en-US" dirty="0"/>
              <a:t>' COMPRESSION = NONE);</a:t>
            </a:r>
          </a:p>
          <a:p>
            <a:pPr lvl="1"/>
            <a:r>
              <a:rPr lang="en-US" dirty="0"/>
              <a:t>GET @%mytable/unload/data_0_0_0.csv </a:t>
            </a:r>
            <a:r>
              <a:rPr lang="en-US" dirty="0">
                <a:hlinkClick r:id="rId2" action="ppaction://hlinkfile"/>
              </a:rPr>
              <a:t>file://C:\data\unload</a:t>
            </a:r>
            <a:r>
              <a:rPr lang="en-US" dirty="0"/>
              <a:t>;</a:t>
            </a:r>
          </a:p>
          <a:p>
            <a:r>
              <a:rPr lang="en-US" dirty="0"/>
              <a:t>Unloading Data to Your User Stage</a:t>
            </a:r>
          </a:p>
          <a:p>
            <a:pPr lvl="1"/>
            <a:r>
              <a:rPr lang="en-US" dirty="0"/>
              <a:t>COPY INTO @~/unload/ from </a:t>
            </a:r>
            <a:r>
              <a:rPr lang="en-US" dirty="0" err="1"/>
              <a:t>mytable</a:t>
            </a:r>
            <a:r>
              <a:rPr lang="en-US" dirty="0"/>
              <a:t> FILE_FORMAT = (FORMAT_NAME = '</a:t>
            </a:r>
            <a:r>
              <a:rPr lang="en-US" dirty="0" err="1"/>
              <a:t>my_csv_unload_format</a:t>
            </a:r>
            <a:r>
              <a:rPr lang="en-US" dirty="0"/>
              <a:t>' COMPRESSION = NONE);</a:t>
            </a:r>
          </a:p>
          <a:p>
            <a:pPr lvl="1"/>
            <a:r>
              <a:rPr lang="en-US" dirty="0"/>
              <a:t>GET @~/unload/data_0_0_0.csv file://C:\data\unload;</a:t>
            </a:r>
          </a:p>
          <a:p>
            <a:pPr lvl="1"/>
            <a:endParaRPr lang="en-US" dirty="0"/>
          </a:p>
          <a:p>
            <a:endParaRPr lang="en-US" dirty="0"/>
          </a:p>
        </p:txBody>
      </p:sp>
    </p:spTree>
    <p:extLst>
      <p:ext uri="{BB962C8B-B14F-4D97-AF65-F5344CB8AC3E}">
        <p14:creationId xmlns:p14="http://schemas.microsoft.com/office/powerpoint/2010/main" val="1409223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78E0-0342-9B25-0448-C0F6016EA8B7}"/>
              </a:ext>
            </a:extLst>
          </p:cNvPr>
          <p:cNvSpPr>
            <a:spLocks noGrp="1"/>
          </p:cNvSpPr>
          <p:nvPr>
            <p:ph type="title"/>
          </p:nvPr>
        </p:nvSpPr>
        <p:spPr/>
        <p:txBody>
          <a:bodyPr>
            <a:normAutofit fontScale="90000"/>
          </a:bodyPr>
          <a:lstStyle/>
          <a:p>
            <a:r>
              <a:rPr lang="en-US" dirty="0"/>
              <a:t>SNOWPIPE</a:t>
            </a:r>
          </a:p>
        </p:txBody>
      </p:sp>
      <p:sp>
        <p:nvSpPr>
          <p:cNvPr id="3" name="Content Placeholder 2">
            <a:extLst>
              <a:ext uri="{FF2B5EF4-FFF2-40B4-BE49-F238E27FC236}">
                <a16:creationId xmlns:a16="http://schemas.microsoft.com/office/drawing/2014/main" id="{95046112-085C-E324-78EC-AE98B05D3A20}"/>
              </a:ext>
            </a:extLst>
          </p:cNvPr>
          <p:cNvSpPr>
            <a:spLocks noGrp="1"/>
          </p:cNvSpPr>
          <p:nvPr>
            <p:ph idx="1"/>
          </p:nvPr>
        </p:nvSpPr>
        <p:spPr/>
        <p:txBody>
          <a:bodyPr anchor="t"/>
          <a:lstStyle/>
          <a:p>
            <a:r>
              <a:rPr lang="en-US" b="0" i="0" dirty="0" err="1">
                <a:solidFill>
                  <a:srgbClr val="2C2F34"/>
                </a:solidFill>
                <a:effectLst/>
                <a:latin typeface="Inter"/>
              </a:rPr>
              <a:t>Snowpipe</a:t>
            </a:r>
            <a:r>
              <a:rPr lang="en-US" b="0" i="0" dirty="0">
                <a:solidFill>
                  <a:srgbClr val="2C2F34"/>
                </a:solidFill>
                <a:effectLst/>
                <a:latin typeface="Inter"/>
              </a:rPr>
              <a:t> enables loading data from files as soon as they’re available in a stage. This means you can load data from files in micro-batches, making it available to users within minutes, rather than manually executing COPY statements on a schedule to load larger batches.</a:t>
            </a:r>
          </a:p>
          <a:p>
            <a:pPr algn="l"/>
            <a:r>
              <a:rPr lang="en-US" b="0" i="0" dirty="0">
                <a:solidFill>
                  <a:srgbClr val="2C2F34"/>
                </a:solidFill>
                <a:effectLst/>
                <a:latin typeface="Inter"/>
              </a:rPr>
              <a:t>Different mechanisms for detecting the staged files are available:</a:t>
            </a:r>
          </a:p>
          <a:p>
            <a:pPr lvl="1"/>
            <a:r>
              <a:rPr lang="en-US" b="0" i="0" dirty="0">
                <a:solidFill>
                  <a:srgbClr val="2C2F34"/>
                </a:solidFill>
                <a:effectLst/>
                <a:latin typeface="Inter"/>
              </a:rPr>
              <a:t>Automating </a:t>
            </a:r>
            <a:r>
              <a:rPr lang="en-US" b="0" i="0" dirty="0" err="1">
                <a:solidFill>
                  <a:srgbClr val="2C2F34"/>
                </a:solidFill>
                <a:effectLst/>
                <a:latin typeface="Inter"/>
              </a:rPr>
              <a:t>Snowpipe</a:t>
            </a:r>
            <a:r>
              <a:rPr lang="en-US" b="0" i="0" dirty="0">
                <a:solidFill>
                  <a:srgbClr val="2C2F34"/>
                </a:solidFill>
                <a:effectLst/>
                <a:latin typeface="Inter"/>
              </a:rPr>
              <a:t> using cloud messaging</a:t>
            </a:r>
          </a:p>
          <a:p>
            <a:pPr lvl="1"/>
            <a:r>
              <a:rPr lang="en-US" b="0" i="0" dirty="0">
                <a:solidFill>
                  <a:srgbClr val="2C2F34"/>
                </a:solidFill>
                <a:effectLst/>
                <a:latin typeface="Inter"/>
              </a:rPr>
              <a:t>Calling </a:t>
            </a:r>
            <a:r>
              <a:rPr lang="en-US" b="0" i="0" dirty="0" err="1">
                <a:solidFill>
                  <a:srgbClr val="2C2F34"/>
                </a:solidFill>
                <a:effectLst/>
                <a:latin typeface="Inter"/>
              </a:rPr>
              <a:t>Snowpipe</a:t>
            </a:r>
            <a:r>
              <a:rPr lang="en-US" b="0" i="0" dirty="0">
                <a:solidFill>
                  <a:srgbClr val="2C2F34"/>
                </a:solidFill>
                <a:effectLst/>
                <a:latin typeface="Inter"/>
              </a:rPr>
              <a:t> REST endpoints</a:t>
            </a:r>
          </a:p>
          <a:p>
            <a:br>
              <a:rPr lang="en-US" dirty="0"/>
            </a:br>
            <a:br>
              <a:rPr lang="en-US" dirty="0"/>
            </a:br>
            <a:br>
              <a:rPr lang="en-US" b="0" i="0" dirty="0">
                <a:solidFill>
                  <a:srgbClr val="2C2F34"/>
                </a:solidFill>
                <a:effectLst/>
                <a:latin typeface="Inter"/>
              </a:rPr>
            </a:br>
            <a:endParaRPr lang="en-US" dirty="0"/>
          </a:p>
        </p:txBody>
      </p:sp>
    </p:spTree>
    <p:extLst>
      <p:ext uri="{BB962C8B-B14F-4D97-AF65-F5344CB8AC3E}">
        <p14:creationId xmlns:p14="http://schemas.microsoft.com/office/powerpoint/2010/main" val="771047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1138-8B72-CE17-5631-3514D51099FC}"/>
              </a:ext>
            </a:extLst>
          </p:cNvPr>
          <p:cNvSpPr>
            <a:spLocks noGrp="1"/>
          </p:cNvSpPr>
          <p:nvPr>
            <p:ph type="title"/>
          </p:nvPr>
        </p:nvSpPr>
        <p:spPr/>
        <p:txBody>
          <a:bodyPr>
            <a:normAutofit fontScale="90000"/>
          </a:bodyPr>
          <a:lstStyle/>
          <a:p>
            <a:r>
              <a:rPr lang="en-US" dirty="0" err="1"/>
              <a:t>SNowpipe</a:t>
            </a:r>
            <a:endParaRPr lang="en-US" dirty="0"/>
          </a:p>
        </p:txBody>
      </p:sp>
      <p:pic>
        <p:nvPicPr>
          <p:cNvPr id="1026" name="Picture 2" descr="Snowpipe Auto-ingest Process Flow">
            <a:extLst>
              <a:ext uri="{FF2B5EF4-FFF2-40B4-BE49-F238E27FC236}">
                <a16:creationId xmlns:a16="http://schemas.microsoft.com/office/drawing/2014/main" id="{DC32A2B5-706C-5874-27C0-9591F5AC08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4212" y="785635"/>
            <a:ext cx="3811051" cy="607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014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Overview and Architecture</a:t>
            </a: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1867607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5F71-2CA3-6875-FDB1-C2B92B640760}"/>
              </a:ext>
            </a:extLst>
          </p:cNvPr>
          <p:cNvSpPr>
            <a:spLocks noGrp="1"/>
          </p:cNvSpPr>
          <p:nvPr>
            <p:ph type="title"/>
          </p:nvPr>
        </p:nvSpPr>
        <p:spPr/>
        <p:txBody>
          <a:bodyPr>
            <a:normAutofit fontScale="90000"/>
          </a:bodyPr>
          <a:lstStyle/>
          <a:p>
            <a:r>
              <a:rPr lang="en-US" dirty="0" err="1"/>
              <a:t>Snowpipe</a:t>
            </a:r>
            <a:r>
              <a:rPr lang="en-US" dirty="0"/>
              <a:t> - Streaming</a:t>
            </a:r>
          </a:p>
        </p:txBody>
      </p:sp>
      <p:pic>
        <p:nvPicPr>
          <p:cNvPr id="2050" name="Picture 2" descr="Snowpipe Streaming">
            <a:extLst>
              <a:ext uri="{FF2B5EF4-FFF2-40B4-BE49-F238E27FC236}">
                <a16:creationId xmlns:a16="http://schemas.microsoft.com/office/drawing/2014/main" id="{30F6F85F-0586-DA4D-88CA-35981E27B5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4054" y="1333500"/>
            <a:ext cx="9763891"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56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WHAT is </a:t>
            </a:r>
            <a:r>
              <a:rPr lang="en-US" dirty="0" err="1"/>
              <a:t>snowflakE</a:t>
            </a:r>
            <a:r>
              <a:rPr lang="en-US" dirty="0"/>
              <a:t>?</a:t>
            </a:r>
          </a:p>
        </p:txBody>
      </p:sp>
      <p:sp>
        <p:nvSpPr>
          <p:cNvPr id="3" name="Content Placeholder 2">
            <a:extLst>
              <a:ext uri="{FF2B5EF4-FFF2-40B4-BE49-F238E27FC236}">
                <a16:creationId xmlns:a16="http://schemas.microsoft.com/office/drawing/2014/main" id="{34418B51-0236-2D53-4E38-3BEACD0FFC3B}"/>
              </a:ext>
            </a:extLst>
          </p:cNvPr>
          <p:cNvSpPr>
            <a:spLocks noGrp="1"/>
          </p:cNvSpPr>
          <p:nvPr>
            <p:ph idx="1"/>
          </p:nvPr>
        </p:nvSpPr>
        <p:spPr/>
        <p:txBody>
          <a:bodyPr>
            <a:normAutofit fontScale="92500" lnSpcReduction="20000"/>
          </a:bodyPr>
          <a:lstStyle/>
          <a:p>
            <a:pPr algn="l"/>
            <a:r>
              <a:rPr lang="en-US" b="0" i="0" dirty="0">
                <a:solidFill>
                  <a:srgbClr val="2C2F34"/>
                </a:solidFill>
                <a:effectLst/>
                <a:highlight>
                  <a:srgbClr val="FFFFFF"/>
                </a:highlight>
                <a:latin typeface="Inter"/>
              </a:rPr>
              <a:t>Snowflake’s Data Cloud is powered by an advanced data platform provided as a self-managed service. Snowflake enables data storage, processing, and analytic solutions that are faster, easier to use, and far more flexible than traditional offerings.</a:t>
            </a:r>
          </a:p>
          <a:p>
            <a:pPr algn="l"/>
            <a:r>
              <a:rPr lang="en-US" b="0" i="0" dirty="0">
                <a:solidFill>
                  <a:srgbClr val="2C2F34"/>
                </a:solidFill>
                <a:effectLst/>
                <a:highlight>
                  <a:srgbClr val="FFFFFF"/>
                </a:highlight>
                <a:latin typeface="Inter"/>
              </a:rPr>
              <a:t>The Snowflake data platform is not built on any existing database technology or “big data” software platforms such as Hadoop. </a:t>
            </a:r>
          </a:p>
          <a:p>
            <a:pPr algn="l"/>
            <a:r>
              <a:rPr lang="en-US" b="0" i="0" dirty="0">
                <a:solidFill>
                  <a:srgbClr val="2C2F34"/>
                </a:solidFill>
                <a:effectLst/>
                <a:highlight>
                  <a:srgbClr val="FFFFFF"/>
                </a:highlight>
                <a:latin typeface="Inter"/>
              </a:rPr>
              <a:t>Instead, Snowflake combines a completely new SQL query engine with an innovative architecture natively designed for the cloud. To the user, Snowflake provides all of the functionality of an enterprise analytic database, along with many additional special features and unique capabilities.</a:t>
            </a:r>
          </a:p>
          <a:p>
            <a:pPr algn="l"/>
            <a:r>
              <a:rPr lang="en-US" b="0" i="0" dirty="0">
                <a:solidFill>
                  <a:srgbClr val="2C2F34"/>
                </a:solidFill>
                <a:effectLst/>
                <a:highlight>
                  <a:srgbClr val="FFFFFF"/>
                </a:highlight>
                <a:latin typeface="Inter"/>
              </a:rPr>
              <a:t>Snowflake is a true self-managed service, meaning:</a:t>
            </a:r>
          </a:p>
          <a:p>
            <a:pPr lvl="1">
              <a:buFont typeface="Arial" panose="020B0604020202020204" pitchFamily="34" charset="0"/>
              <a:buChar char="•"/>
            </a:pPr>
            <a:r>
              <a:rPr lang="en-US" b="0" i="0" dirty="0">
                <a:solidFill>
                  <a:srgbClr val="2C2F34"/>
                </a:solidFill>
                <a:effectLst/>
                <a:highlight>
                  <a:srgbClr val="FFFFFF"/>
                </a:highlight>
                <a:latin typeface="Inter"/>
              </a:rPr>
              <a:t>There is no hardware (virtual or physical) to select, install, configure, or manage.</a:t>
            </a:r>
          </a:p>
          <a:p>
            <a:pPr lvl="1">
              <a:buFont typeface="Arial" panose="020B0604020202020204" pitchFamily="34" charset="0"/>
              <a:buChar char="•"/>
            </a:pPr>
            <a:r>
              <a:rPr lang="en-US" b="0" i="0" dirty="0">
                <a:solidFill>
                  <a:srgbClr val="2C2F34"/>
                </a:solidFill>
                <a:effectLst/>
                <a:highlight>
                  <a:srgbClr val="FFFFFF"/>
                </a:highlight>
                <a:latin typeface="Inter"/>
              </a:rPr>
              <a:t>There is virtually no software to install, configure, or manage.</a:t>
            </a:r>
          </a:p>
          <a:p>
            <a:pPr lvl="1">
              <a:buFont typeface="Arial" panose="020B0604020202020204" pitchFamily="34" charset="0"/>
              <a:buChar char="•"/>
            </a:pPr>
            <a:r>
              <a:rPr lang="en-US" b="0" i="0" dirty="0">
                <a:solidFill>
                  <a:srgbClr val="2C2F34"/>
                </a:solidFill>
                <a:effectLst/>
                <a:highlight>
                  <a:srgbClr val="FFFFFF"/>
                </a:highlight>
                <a:latin typeface="Inter"/>
              </a:rPr>
              <a:t>Ongoing maintenance, management, upgrades, and tuning are handled by Snowflake.</a:t>
            </a:r>
          </a:p>
          <a:p>
            <a:pPr algn="l"/>
            <a:r>
              <a:rPr lang="en-US" b="0" i="0" dirty="0">
                <a:solidFill>
                  <a:srgbClr val="2C2F34"/>
                </a:solidFill>
                <a:effectLst/>
                <a:highlight>
                  <a:srgbClr val="FFFFFF"/>
                </a:highlight>
                <a:latin typeface="Inter"/>
              </a:rPr>
              <a:t>Snowflake runs completely on cloud infrastructure. All components of Snowflake’s service (other than optional command line clients, drivers, and connectors), run in public cloud infrastructures.</a:t>
            </a:r>
          </a:p>
          <a:p>
            <a:pPr algn="l"/>
            <a:r>
              <a:rPr lang="en-US" b="0" i="0" dirty="0">
                <a:solidFill>
                  <a:srgbClr val="2C2F34"/>
                </a:solidFill>
                <a:effectLst/>
                <a:highlight>
                  <a:srgbClr val="FFFFFF"/>
                </a:highlight>
                <a:latin typeface="Inter"/>
              </a:rPr>
              <a:t>Snowflake uses virtual compute instances for its compute needs and a storage service for persistent storage of data. Snowflake cannot be run on private cloud infrastructures (on-premises or hosted).</a:t>
            </a:r>
          </a:p>
          <a:p>
            <a:pPr algn="l"/>
            <a:r>
              <a:rPr lang="en-US" b="0" i="0" dirty="0">
                <a:solidFill>
                  <a:srgbClr val="2C2F34"/>
                </a:solidFill>
                <a:effectLst/>
                <a:highlight>
                  <a:srgbClr val="FFFFFF"/>
                </a:highlight>
                <a:latin typeface="Inter"/>
              </a:rPr>
              <a:t>Snowflake is not a packaged software offering that can be installed by a user. Snowflake manages all aspects of software installation and updates.</a:t>
            </a:r>
          </a:p>
          <a:p>
            <a:endParaRPr lang="en-US" dirty="0"/>
          </a:p>
        </p:txBody>
      </p:sp>
    </p:spTree>
    <p:extLst>
      <p:ext uri="{BB962C8B-B14F-4D97-AF65-F5344CB8AC3E}">
        <p14:creationId xmlns:p14="http://schemas.microsoft.com/office/powerpoint/2010/main" val="227507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ARCHITECTURE</a:t>
            </a:r>
          </a:p>
        </p:txBody>
      </p:sp>
      <p:pic>
        <p:nvPicPr>
          <p:cNvPr id="2050" name="Picture 2" descr="Architecture overview">
            <a:extLst>
              <a:ext uri="{FF2B5EF4-FFF2-40B4-BE49-F238E27FC236}">
                <a16:creationId xmlns:a16="http://schemas.microsoft.com/office/drawing/2014/main" id="{5B46281E-5023-ED42-7B61-C9140720971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83" t="2064" r="4108" b="1314"/>
          <a:stretch/>
        </p:blipFill>
        <p:spPr bwMode="auto">
          <a:xfrm>
            <a:off x="0" y="1300551"/>
            <a:ext cx="7233694" cy="42568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27E38601-9F4C-1B7C-7414-A037A74965C8}"/>
              </a:ext>
            </a:extLst>
          </p:cNvPr>
          <p:cNvSpPr>
            <a:spLocks noChangeArrowheads="1"/>
          </p:cNvSpPr>
          <p:nvPr/>
        </p:nvSpPr>
        <p:spPr bwMode="auto">
          <a:xfrm>
            <a:off x="6596785" y="1100274"/>
            <a:ext cx="501402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Snowflake’s architecture is a hybrid of traditional </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rgbClr val="2C2F34"/>
                </a:solidFill>
                <a:effectLst/>
                <a:latin typeface="Inter"/>
              </a:rPr>
              <a:t>shared-disk and </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rgbClr val="2C2F34"/>
                </a:solidFill>
                <a:effectLst/>
                <a:latin typeface="Inter"/>
              </a:rPr>
              <a:t>shared-nothing database architectures.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C2F34"/>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Similar to shared-disk architectures, Snowflake uses a central data repository for persisted data that is accessible from all compute nodes in the platform.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C2F34"/>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But similar to shared-nothing architectures, Snowflake processes queries using MPP (massively parallel processing) compute clusters where each node in the cluster stores a portion of the entire data set locally.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C2F34"/>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This approach offers the data management simplicity of a shared-disk architecture, but with the performance and scale-out benefits of a shared-nothing architecture.</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2238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ARCHITECTURE</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5161772"/>
          </a:xfrm>
        </p:spPr>
        <p:txBody>
          <a:bodyPr>
            <a:normAutofit lnSpcReduction="10000"/>
          </a:bodyPr>
          <a:lstStyle/>
          <a:p>
            <a:pPr>
              <a:lnSpc>
                <a:spcPct val="120000"/>
              </a:lnSpc>
              <a:spcBef>
                <a:spcPts val="0"/>
              </a:spcBef>
              <a:spcAft>
                <a:spcPts val="0"/>
              </a:spcAft>
            </a:pPr>
            <a:r>
              <a:rPr lang="en-US" b="1" dirty="0">
                <a:effectLst/>
                <a:latin typeface="Inter"/>
              </a:rPr>
              <a:t>Database Storage</a:t>
            </a:r>
          </a:p>
          <a:p>
            <a:pPr lvl="1">
              <a:lnSpc>
                <a:spcPct val="120000"/>
              </a:lnSpc>
              <a:spcBef>
                <a:spcPts val="0"/>
              </a:spcBef>
              <a:spcAft>
                <a:spcPts val="0"/>
              </a:spcAft>
            </a:pPr>
            <a:r>
              <a:rPr lang="en-US" dirty="0">
                <a:effectLst/>
              </a:rPr>
              <a:t>When data is loaded into Snowflake, Snowflake reorganizes that data into its internal optimized, compressed, columnar format. Snowflake stores this optimized data in cloud storage.</a:t>
            </a:r>
          </a:p>
          <a:p>
            <a:pPr lvl="1">
              <a:lnSpc>
                <a:spcPct val="120000"/>
              </a:lnSpc>
              <a:spcBef>
                <a:spcPts val="0"/>
              </a:spcBef>
              <a:spcAft>
                <a:spcPts val="0"/>
              </a:spcAft>
            </a:pPr>
            <a:r>
              <a:rPr lang="en-US" dirty="0">
                <a:effectLst/>
              </a:rPr>
              <a:t>Snowflake manages all aspects of how this data is stored — the organization, file size, structure, compression, metadata, statistics, and other aspects of data storage are handled by Snowflake. The data objects stored by Snowflake are not directly visible nor accessible by customers; they are only accessible through SQL query operations run using Snowflake.</a:t>
            </a:r>
          </a:p>
          <a:p>
            <a:pPr>
              <a:lnSpc>
                <a:spcPct val="120000"/>
              </a:lnSpc>
              <a:spcBef>
                <a:spcPts val="0"/>
              </a:spcBef>
              <a:spcAft>
                <a:spcPts val="0"/>
              </a:spcAft>
            </a:pPr>
            <a:r>
              <a:rPr lang="en-US" b="1" dirty="0">
                <a:effectLst/>
                <a:latin typeface="Inter"/>
              </a:rPr>
              <a:t>Query Processing</a:t>
            </a:r>
          </a:p>
          <a:p>
            <a:pPr lvl="1">
              <a:lnSpc>
                <a:spcPct val="120000"/>
              </a:lnSpc>
              <a:spcBef>
                <a:spcPts val="0"/>
              </a:spcBef>
              <a:spcAft>
                <a:spcPts val="0"/>
              </a:spcAft>
            </a:pPr>
            <a:r>
              <a:rPr lang="en-US" dirty="0">
                <a:effectLst/>
              </a:rPr>
              <a:t>Query execution is performed in the processing layer. Snowflake processes queries using “virtual warehouses”. Each virtual warehouse is an MPP compute cluster composed of multiple compute nodes allocated by Snowflake from a cloud provider.</a:t>
            </a:r>
          </a:p>
          <a:p>
            <a:pPr lvl="1">
              <a:lnSpc>
                <a:spcPct val="120000"/>
              </a:lnSpc>
              <a:spcBef>
                <a:spcPts val="0"/>
              </a:spcBef>
              <a:spcAft>
                <a:spcPts val="0"/>
              </a:spcAft>
            </a:pPr>
            <a:r>
              <a:rPr lang="en-US" dirty="0">
                <a:effectLst/>
              </a:rPr>
              <a:t>Each virtual warehouse is an independent compute cluster that does not share compute resources with other virtual warehouses. As a result, each virtual warehouse has no impact on the performance of other virtual warehouses.</a:t>
            </a:r>
          </a:p>
          <a:p>
            <a:pPr>
              <a:lnSpc>
                <a:spcPct val="120000"/>
              </a:lnSpc>
              <a:spcBef>
                <a:spcPts val="0"/>
              </a:spcBef>
              <a:spcAft>
                <a:spcPts val="0"/>
              </a:spcAft>
            </a:pPr>
            <a:r>
              <a:rPr lang="en-US" b="1" dirty="0">
                <a:effectLst/>
                <a:latin typeface="Inter"/>
              </a:rPr>
              <a:t>Cloud Services</a:t>
            </a:r>
          </a:p>
          <a:p>
            <a:pPr lvl="1">
              <a:lnSpc>
                <a:spcPct val="120000"/>
              </a:lnSpc>
              <a:spcBef>
                <a:spcPts val="0"/>
              </a:spcBef>
              <a:spcAft>
                <a:spcPts val="0"/>
              </a:spcAft>
            </a:pPr>
            <a:r>
              <a:rPr lang="en-US" dirty="0">
                <a:effectLst/>
              </a:rPr>
              <a:t>The cloud services layer is a collection of services that coordinate activities across Snowflake. These services tie together all of the different components of Snowflake in order to process user requests, from login to query dispatch. The cloud services layer also runs on compute instances provisioned by Snowflake from the cloud provider.</a:t>
            </a:r>
          </a:p>
          <a:p>
            <a:pPr lvl="1">
              <a:lnSpc>
                <a:spcPct val="120000"/>
              </a:lnSpc>
              <a:spcBef>
                <a:spcPts val="0"/>
              </a:spcBef>
              <a:spcAft>
                <a:spcPts val="0"/>
              </a:spcAft>
            </a:pPr>
            <a:r>
              <a:rPr lang="en-US" dirty="0">
                <a:effectLst/>
              </a:rPr>
              <a:t>Services managed in this layer include:</a:t>
            </a:r>
          </a:p>
          <a:p>
            <a:pPr lvl="2">
              <a:lnSpc>
                <a:spcPct val="120000"/>
              </a:lnSpc>
              <a:spcBef>
                <a:spcPts val="0"/>
              </a:spcBef>
              <a:spcAft>
                <a:spcPts val="0"/>
              </a:spcAft>
              <a:buFont typeface="Arial" panose="020B0604020202020204" pitchFamily="34" charset="0"/>
              <a:buChar char="•"/>
            </a:pPr>
            <a:r>
              <a:rPr lang="en-US" dirty="0">
                <a:effectLst/>
              </a:rPr>
              <a:t>Authentication</a:t>
            </a:r>
          </a:p>
          <a:p>
            <a:pPr lvl="2">
              <a:lnSpc>
                <a:spcPct val="120000"/>
              </a:lnSpc>
              <a:spcBef>
                <a:spcPts val="0"/>
              </a:spcBef>
              <a:spcAft>
                <a:spcPts val="0"/>
              </a:spcAft>
              <a:buFont typeface="Arial" panose="020B0604020202020204" pitchFamily="34" charset="0"/>
              <a:buChar char="•"/>
            </a:pPr>
            <a:r>
              <a:rPr lang="en-US" dirty="0">
                <a:effectLst/>
              </a:rPr>
              <a:t>Infrastructure management</a:t>
            </a:r>
          </a:p>
          <a:p>
            <a:pPr lvl="2">
              <a:lnSpc>
                <a:spcPct val="120000"/>
              </a:lnSpc>
              <a:spcBef>
                <a:spcPts val="0"/>
              </a:spcBef>
              <a:spcAft>
                <a:spcPts val="0"/>
              </a:spcAft>
              <a:buFont typeface="Arial" panose="020B0604020202020204" pitchFamily="34" charset="0"/>
              <a:buChar char="•"/>
            </a:pPr>
            <a:r>
              <a:rPr lang="en-US" dirty="0">
                <a:effectLst/>
              </a:rPr>
              <a:t>Metadata management</a:t>
            </a:r>
          </a:p>
          <a:p>
            <a:pPr lvl="2">
              <a:lnSpc>
                <a:spcPct val="120000"/>
              </a:lnSpc>
              <a:spcBef>
                <a:spcPts val="0"/>
              </a:spcBef>
              <a:spcAft>
                <a:spcPts val="0"/>
              </a:spcAft>
              <a:buFont typeface="Arial" panose="020B0604020202020204" pitchFamily="34" charset="0"/>
              <a:buChar char="•"/>
            </a:pPr>
            <a:r>
              <a:rPr lang="en-US" dirty="0">
                <a:effectLst/>
              </a:rPr>
              <a:t>Query parsing and optimization</a:t>
            </a:r>
          </a:p>
          <a:p>
            <a:pPr lvl="2">
              <a:lnSpc>
                <a:spcPct val="120000"/>
              </a:lnSpc>
              <a:spcBef>
                <a:spcPts val="0"/>
              </a:spcBef>
              <a:spcAft>
                <a:spcPts val="0"/>
              </a:spcAft>
              <a:buFont typeface="Arial" panose="020B0604020202020204" pitchFamily="34" charset="0"/>
              <a:buChar char="•"/>
            </a:pPr>
            <a:r>
              <a:rPr lang="en-US" dirty="0">
                <a:effectLst/>
              </a:rPr>
              <a:t>Access control</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252035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r>
              <a:rPr lang="en-US" sz="2500" dirty="0"/>
              <a:t>Supported Cloud Platforms</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3409172"/>
          </a:xfrm>
        </p:spPr>
        <p:txBody>
          <a:bodyPr>
            <a:normAutofit/>
          </a:bodyPr>
          <a:lstStyle/>
          <a:p>
            <a:pPr algn="l"/>
            <a:r>
              <a:rPr lang="en-US" b="0" i="0" dirty="0">
                <a:solidFill>
                  <a:srgbClr val="2C2F34"/>
                </a:solidFill>
                <a:effectLst/>
                <a:highlight>
                  <a:srgbClr val="FFFFFF"/>
                </a:highlight>
                <a:latin typeface="Inter"/>
              </a:rPr>
              <a:t>Snowflake is provided as a self-managed service that runs completely on cloud infrastructure. This means that all three layers of Snowflake’s architecture (storage, compute, and cloud services) are deployed and managed entirely on a selected cloud platform.</a:t>
            </a:r>
          </a:p>
          <a:p>
            <a:pPr algn="l"/>
            <a:r>
              <a:rPr lang="en-US" b="0" i="0" dirty="0">
                <a:solidFill>
                  <a:srgbClr val="2C2F34"/>
                </a:solidFill>
                <a:effectLst/>
                <a:highlight>
                  <a:srgbClr val="FFFFFF"/>
                </a:highlight>
                <a:latin typeface="Inter"/>
              </a:rPr>
              <a:t>A Snowflake account can be hosted on any of the following cloud platforms:</a:t>
            </a:r>
          </a:p>
          <a:p>
            <a:pPr lvl="1">
              <a:buFont typeface="Arial" panose="020B0604020202020204" pitchFamily="34" charset="0"/>
              <a:buChar char="•"/>
            </a:pPr>
            <a:r>
              <a:rPr lang="en-US" b="0" i="0" dirty="0">
                <a:solidFill>
                  <a:srgbClr val="2C2F34"/>
                </a:solidFill>
                <a:effectLst/>
                <a:highlight>
                  <a:srgbClr val="FFFFFF"/>
                </a:highlight>
                <a:latin typeface="Inter"/>
              </a:rPr>
              <a:t>Amazon Web Services (AWS)</a:t>
            </a:r>
          </a:p>
          <a:p>
            <a:pPr lvl="1">
              <a:buFont typeface="Arial" panose="020B0604020202020204" pitchFamily="34" charset="0"/>
              <a:buChar char="•"/>
            </a:pPr>
            <a:r>
              <a:rPr lang="en-US" b="0" i="0" dirty="0">
                <a:solidFill>
                  <a:srgbClr val="2C2F34"/>
                </a:solidFill>
                <a:effectLst/>
                <a:highlight>
                  <a:srgbClr val="FFFFFF"/>
                </a:highlight>
                <a:latin typeface="Inter"/>
              </a:rPr>
              <a:t>Google Cloud Platform (GCP)</a:t>
            </a:r>
          </a:p>
          <a:p>
            <a:pPr lvl="1">
              <a:buFont typeface="Arial" panose="020B0604020202020204" pitchFamily="34" charset="0"/>
              <a:buChar char="•"/>
            </a:pPr>
            <a:r>
              <a:rPr lang="en-US" b="0" i="0" dirty="0">
                <a:solidFill>
                  <a:srgbClr val="2C2F34"/>
                </a:solidFill>
                <a:effectLst/>
                <a:highlight>
                  <a:srgbClr val="FFFFFF"/>
                </a:highlight>
                <a:latin typeface="Inter"/>
              </a:rPr>
              <a:t>Microsoft Azure (Azure)</a:t>
            </a:r>
          </a:p>
          <a:p>
            <a:pPr marL="0" indent="0" algn="l">
              <a:buNone/>
            </a:pPr>
            <a:endParaRPr lang="en-US" b="0" i="0" dirty="0">
              <a:solidFill>
                <a:srgbClr val="2C2F34"/>
              </a:solidFill>
              <a:effectLst/>
              <a:highlight>
                <a:srgbClr val="FFFFFF"/>
              </a:highlight>
              <a:latin typeface="Inter"/>
            </a:endParaRPr>
          </a:p>
        </p:txBody>
      </p:sp>
    </p:spTree>
    <p:extLst>
      <p:ext uri="{BB962C8B-B14F-4D97-AF65-F5344CB8AC3E}">
        <p14:creationId xmlns:p14="http://schemas.microsoft.com/office/powerpoint/2010/main" val="401162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REGIONS</a:t>
            </a:r>
          </a:p>
        </p:txBody>
      </p:sp>
      <p:pic>
        <p:nvPicPr>
          <p:cNvPr id="1026" name="Picture 2">
            <a:extLst>
              <a:ext uri="{FF2B5EF4-FFF2-40B4-BE49-F238E27FC236}">
                <a16:creationId xmlns:a16="http://schemas.microsoft.com/office/drawing/2014/main" id="{FF2A4FA4-D485-7A51-4A1D-4D18CDE0A0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1683" y="1221611"/>
            <a:ext cx="9660040" cy="549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19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SNOWFLAKE EDITIONS</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5133197"/>
          </a:xfrm>
        </p:spPr>
        <p:txBody>
          <a:bodyPr>
            <a:normAutofit/>
          </a:bodyPr>
          <a:lstStyle/>
          <a:p>
            <a:pPr>
              <a:lnSpc>
                <a:spcPct val="120000"/>
              </a:lnSpc>
              <a:spcBef>
                <a:spcPts val="0"/>
              </a:spcBef>
              <a:spcAft>
                <a:spcPts val="0"/>
              </a:spcAft>
            </a:pPr>
            <a:r>
              <a:rPr lang="en-US" b="1" dirty="0">
                <a:effectLst/>
                <a:latin typeface="Inter"/>
              </a:rPr>
              <a:t>Standard Edition</a:t>
            </a:r>
          </a:p>
          <a:p>
            <a:pPr lvl="1">
              <a:lnSpc>
                <a:spcPct val="120000"/>
              </a:lnSpc>
              <a:spcBef>
                <a:spcPts val="0"/>
              </a:spcBef>
              <a:spcAft>
                <a:spcPts val="0"/>
              </a:spcAft>
            </a:pPr>
            <a:r>
              <a:rPr lang="en-US" dirty="0">
                <a:effectLst/>
              </a:rPr>
              <a:t>Standard Edition is our introductory level offering, providing full, unlimited access to all of Snowflake’s standard features. It provides a strong balance between features, level of support, and cost.</a:t>
            </a:r>
          </a:p>
          <a:p>
            <a:pPr>
              <a:lnSpc>
                <a:spcPct val="120000"/>
              </a:lnSpc>
              <a:spcBef>
                <a:spcPts val="0"/>
              </a:spcBef>
              <a:spcAft>
                <a:spcPts val="0"/>
              </a:spcAft>
            </a:pPr>
            <a:r>
              <a:rPr lang="en-US" b="1" dirty="0">
                <a:effectLst/>
                <a:latin typeface="Inter"/>
              </a:rPr>
              <a:t>Enterprise Edition</a:t>
            </a:r>
          </a:p>
          <a:p>
            <a:pPr lvl="1">
              <a:lnSpc>
                <a:spcPct val="120000"/>
              </a:lnSpc>
              <a:spcBef>
                <a:spcPts val="0"/>
              </a:spcBef>
              <a:spcAft>
                <a:spcPts val="0"/>
              </a:spcAft>
            </a:pPr>
            <a:r>
              <a:rPr lang="en-US" dirty="0">
                <a:effectLst/>
              </a:rPr>
              <a:t>Enterprise Edition provides all the features and services of Standard Edition, with additional features designed specifically for the needs of large-scale enterprises and organizations.</a:t>
            </a:r>
          </a:p>
          <a:p>
            <a:pPr>
              <a:lnSpc>
                <a:spcPct val="120000"/>
              </a:lnSpc>
              <a:spcBef>
                <a:spcPts val="0"/>
              </a:spcBef>
              <a:spcAft>
                <a:spcPts val="0"/>
              </a:spcAft>
            </a:pPr>
            <a:r>
              <a:rPr lang="en-US" b="1" dirty="0">
                <a:effectLst/>
                <a:latin typeface="Inter"/>
              </a:rPr>
              <a:t>Business Critical Edition</a:t>
            </a:r>
          </a:p>
          <a:p>
            <a:pPr lvl="1">
              <a:lnSpc>
                <a:spcPct val="120000"/>
              </a:lnSpc>
              <a:spcBef>
                <a:spcPts val="0"/>
              </a:spcBef>
              <a:spcAft>
                <a:spcPts val="0"/>
              </a:spcAft>
            </a:pPr>
            <a:r>
              <a:rPr lang="en-US" dirty="0">
                <a:effectLst/>
              </a:rPr>
              <a:t>Business Critical Edition, formerly known as Enterprise for Sensitive Data (ESD), offers even higher levels of data protection to support the needs of organizations with extremely sensitive data, particularly PHI data that must comply with HIPAA and HITRUST CSF regulations.</a:t>
            </a:r>
          </a:p>
          <a:p>
            <a:pPr lvl="1">
              <a:lnSpc>
                <a:spcPct val="120000"/>
              </a:lnSpc>
              <a:spcBef>
                <a:spcPts val="0"/>
              </a:spcBef>
              <a:spcAft>
                <a:spcPts val="0"/>
              </a:spcAft>
            </a:pPr>
            <a:r>
              <a:rPr lang="en-US" dirty="0">
                <a:effectLst/>
              </a:rPr>
              <a:t>It includes all the features and services of Enterprise Edition, with the addition of enhanced security and data protection. In addition, database failover/failback adds support for business continuity and disaster recovery.</a:t>
            </a:r>
          </a:p>
          <a:p>
            <a:pPr>
              <a:lnSpc>
                <a:spcPct val="120000"/>
              </a:lnSpc>
              <a:spcBef>
                <a:spcPts val="0"/>
              </a:spcBef>
              <a:spcAft>
                <a:spcPts val="0"/>
              </a:spcAft>
            </a:pPr>
            <a:r>
              <a:rPr lang="en-US" b="1" dirty="0">
                <a:effectLst/>
                <a:latin typeface="Inter"/>
              </a:rPr>
              <a:t>Virtual Private Snowflake (VPS)</a:t>
            </a:r>
          </a:p>
          <a:p>
            <a:pPr lvl="1">
              <a:lnSpc>
                <a:spcPct val="120000"/>
              </a:lnSpc>
              <a:spcBef>
                <a:spcPts val="0"/>
              </a:spcBef>
              <a:spcAft>
                <a:spcPts val="0"/>
              </a:spcAft>
            </a:pPr>
            <a:r>
              <a:rPr lang="en-US" dirty="0">
                <a:effectLst/>
              </a:rPr>
              <a:t>Virtual Private Snowflake offers our highest level of security for organizations that have the strictest requirements, such as financial institutions and any other large enterprises that collect, analyze, and share highly sensitive data.</a:t>
            </a:r>
          </a:p>
          <a:p>
            <a:pPr lvl="1">
              <a:lnSpc>
                <a:spcPct val="120000"/>
              </a:lnSpc>
              <a:spcBef>
                <a:spcPts val="0"/>
              </a:spcBef>
              <a:spcAft>
                <a:spcPts val="0"/>
              </a:spcAft>
            </a:pPr>
            <a:r>
              <a:rPr lang="en-US" dirty="0">
                <a:effectLst/>
              </a:rPr>
              <a:t>It includes all the features and services of Business Critical Edition, but in a completely separate Snowflake environment, isolated from all other Snowflake accounts (i.e. VPS accounts do not share any resources with accounts outside the VPS). However, you may choose to enable data sharing with non-VPS customers. </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7054136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purl.org/dc/terms/"/>
    <ds:schemaRef ds:uri="http://www.w3.org/XML/1998/namespace"/>
    <ds:schemaRef ds:uri="http://purl.org/dc/dcmitype/"/>
    <ds:schemaRef ds:uri="16c05727-aa75-4e4a-9b5f-8a80a1165891"/>
    <ds:schemaRef ds:uri="http://schemas.openxmlformats.org/package/2006/metadata/core-propertie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{EF838657-1EAD-44BC-9AA3-245F9452BEDC}tf33552983_win32</Template>
  <TotalTime>6158</TotalTime>
  <Words>2508</Words>
  <Application>Microsoft Office PowerPoint</Application>
  <PresentationFormat>Widescreen</PresentationFormat>
  <Paragraphs>216</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Franklin Gothic Book</vt:lpstr>
      <vt:lpstr>Franklin Gothic Demi</vt:lpstr>
      <vt:lpstr>Inter</vt:lpstr>
      <vt:lpstr>Wingdings 2</vt:lpstr>
      <vt:lpstr>DividendVTI</vt:lpstr>
      <vt:lpstr>Snowflake course content</vt:lpstr>
      <vt:lpstr>Snowflake course content</vt:lpstr>
      <vt:lpstr>Snowflake Overview and Architecture</vt:lpstr>
      <vt:lpstr>WHAT is snowflakE?</vt:lpstr>
      <vt:lpstr>Snowflake ARCHITECTURE</vt:lpstr>
      <vt:lpstr>Snowflake ARCHITECTURE</vt:lpstr>
      <vt:lpstr>Supported Cloud Platforms</vt:lpstr>
      <vt:lpstr>snowflake REGIONS</vt:lpstr>
      <vt:lpstr>SNOWFLAKE EDITIONS</vt:lpstr>
      <vt:lpstr>Connecting to Snowflake</vt:lpstr>
      <vt:lpstr>Connecting to Snowflake – Snowsight - webaccess</vt:lpstr>
      <vt:lpstr>Connecting to Snowflake – SnowsQL</vt:lpstr>
      <vt:lpstr>Connecting to Snowflake – SnowsQL</vt:lpstr>
      <vt:lpstr>Snowflake Data Load</vt:lpstr>
      <vt:lpstr>Recap External Data loading </vt:lpstr>
      <vt:lpstr>Recap External Data loading </vt:lpstr>
      <vt:lpstr>External Data Load</vt:lpstr>
      <vt:lpstr>Loading data from local file system</vt:lpstr>
      <vt:lpstr>Creating Internal Stages – USER STAGE</vt:lpstr>
      <vt:lpstr>Creating Internal Stages – TABLE STAGE</vt:lpstr>
      <vt:lpstr>Creating Internal Stages – NAMED STAGE</vt:lpstr>
      <vt:lpstr>Removing Internal staged Files</vt:lpstr>
      <vt:lpstr>DIRECTORY TABLES</vt:lpstr>
      <vt:lpstr>DATA unloading – External Stage</vt:lpstr>
      <vt:lpstr>DATA unloading – External Stage</vt:lpstr>
      <vt:lpstr>DATA Unloading – Via internal Stage</vt:lpstr>
      <vt:lpstr>DATA Unloading – Via internal Stage</vt:lpstr>
      <vt:lpstr>SNOWPIPE</vt:lpstr>
      <vt:lpstr>SNowpipe</vt:lpstr>
      <vt:lpstr>Snowpipe - Streaming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Data Load</dc:title>
  <dc:creator>Pranita Mahajan</dc:creator>
  <cp:lastModifiedBy>Pranita Mahajan</cp:lastModifiedBy>
  <cp:revision>8</cp:revision>
  <dcterms:created xsi:type="dcterms:W3CDTF">2023-12-25T03:43:35Z</dcterms:created>
  <dcterms:modified xsi:type="dcterms:W3CDTF">2024-05-07T03:20:23Z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