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umeshmankad13/project-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89935" y="1782746"/>
            <a:ext cx="11277599" cy="977778"/>
          </a:xfrm>
        </p:spPr>
        <p:txBody>
          <a:bodyPr>
            <a:normAutofit fontScale="90000"/>
          </a:bodyPr>
          <a:lstStyle/>
          <a:p>
            <a:pPr marL="0" indent="0">
              <a:buNone/>
            </a:pPr>
            <a:r>
              <a:rPr lang="en-US" sz="3600" b="1" dirty="0"/>
              <a:t>S</a:t>
            </a:r>
            <a:r>
              <a:rPr lang="en-IN" sz="3600" b="1" dirty="0"/>
              <a:t>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46555" y="4586365"/>
            <a:ext cx="855115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Umesh Suthar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Jspm</a:t>
            </a:r>
            <a:r>
              <a:rPr lang="en-US" sz="2000" b="1" dirty="0">
                <a:solidFill>
                  <a:schemeClr val="accent1">
                    <a:lumMod val="75000"/>
                  </a:schemeClr>
                </a:solidFill>
                <a:latin typeface="Arial"/>
                <a:cs typeface="Arial"/>
              </a:rPr>
              <a:t> University Pune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t>The future scope of steganography includes advancements in algorithms for higher security, integration with blockchain technology for traceability, and new applications in digital rights management and secure data sharing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  </a:t>
            </a:r>
            <a:r>
              <a:rPr lang="en-US" sz="2000" dirty="0">
                <a:solidFill>
                  <a:schemeClr val="accent1"/>
                </a:solidFill>
                <a:latin typeface="+mj-lt"/>
              </a:rPr>
              <a:t>S</a:t>
            </a:r>
            <a:r>
              <a:rPr lang="en-IN" sz="2000" dirty="0" err="1">
                <a:solidFill>
                  <a:schemeClr val="accent1"/>
                </a:solidFill>
                <a:latin typeface="+mj-lt"/>
              </a:rPr>
              <a:t>ecure</a:t>
            </a:r>
            <a:r>
              <a:rPr lang="en-IN" sz="2000" dirty="0">
                <a:solidFill>
                  <a:schemeClr val="accent1"/>
                </a:solidFill>
                <a:latin typeface="+mj-lt"/>
              </a:rPr>
              <a:t> Data Hiding In Images Using Steganography</a:t>
            </a:r>
            <a:endParaRPr lang="en-US" sz="2000" dirty="0">
              <a:solidFill>
                <a:schemeClr val="accent1"/>
              </a:solidFill>
              <a:latin typeface="+mj-lt"/>
              <a:ea typeface="+mn-lt"/>
              <a:cs typeface="Arial"/>
            </a:endParaRPr>
          </a:p>
          <a:p>
            <a:pPr marL="305435" indent="-305435"/>
            <a:r>
              <a:rPr lang="en-US" sz="2000" b="1" dirty="0">
                <a:latin typeface="Arial"/>
                <a:ea typeface="+mn-lt"/>
                <a:cs typeface="Arial"/>
              </a:rPr>
              <a:t>Technology used :</a:t>
            </a:r>
            <a:r>
              <a:rPr lang="en-US" sz="2000" b="1" dirty="0">
                <a:solidFill>
                  <a:schemeClr val="accent1"/>
                </a:solidFill>
                <a:latin typeface="Arial"/>
                <a:ea typeface="+mn-lt"/>
                <a:cs typeface="Arial"/>
              </a:rPr>
              <a:t> </a:t>
            </a:r>
            <a:r>
              <a:rPr lang="en-IN" sz="2000" dirty="0">
                <a:solidFill>
                  <a:schemeClr val="accent1"/>
                </a:solidFill>
                <a:latin typeface="+mj-lt"/>
              </a:rPr>
              <a:t>Least Significant Bit (LSB) Modification, Encryption Algorithms (Like AES)</a:t>
            </a:r>
            <a:endParaRPr lang="en-US" dirty="0">
              <a:solidFill>
                <a:schemeClr val="accent1"/>
              </a:solidFill>
              <a:latin typeface="+mj-lt"/>
              <a:cs typeface="Arial"/>
            </a:endParaRPr>
          </a:p>
          <a:p>
            <a:pPr marL="305435" indent="-305435"/>
            <a:r>
              <a:rPr lang="en-US" sz="2000" b="1" dirty="0">
                <a:latin typeface="Arial"/>
                <a:ea typeface="+mn-lt"/>
                <a:cs typeface="+mn-lt"/>
              </a:rPr>
              <a:t>Wow factor :  </a:t>
            </a:r>
            <a:r>
              <a:rPr lang="en-US" sz="2000" dirty="0">
                <a:solidFill>
                  <a:schemeClr val="accent1"/>
                </a:solidFill>
                <a:latin typeface="+mj-lt"/>
              </a:rPr>
              <a:t>Secretly Embed Messages In Plain Sight Within Images</a:t>
            </a:r>
            <a:endParaRPr lang="en-US" sz="2000" dirty="0">
              <a:latin typeface="Arial"/>
              <a:ea typeface="+mn-lt"/>
              <a:cs typeface="+mn-lt"/>
            </a:endParaRPr>
          </a:p>
          <a:p>
            <a:pPr marL="305435" indent="-305435"/>
            <a:r>
              <a:rPr lang="en-US" sz="2000" b="1" dirty="0">
                <a:latin typeface="Arial"/>
                <a:ea typeface="+mn-lt"/>
                <a:cs typeface="+mn-lt"/>
              </a:rPr>
              <a:t>End users : </a:t>
            </a:r>
            <a:r>
              <a:rPr lang="en-US" sz="2000" dirty="0">
                <a:solidFill>
                  <a:schemeClr val="accent1"/>
                </a:solidFill>
                <a:latin typeface="+mj-lt"/>
              </a:rPr>
              <a:t>The End User Of Steganography Technology Can Be Individuals, Organizations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Result : </a:t>
            </a:r>
            <a:r>
              <a:rPr lang="en-US" sz="2000" dirty="0">
                <a:solidFill>
                  <a:schemeClr val="accent1"/>
                </a:solidFill>
                <a:latin typeface="+mj-lt"/>
              </a:rPr>
              <a:t>Embedding And Retrieving Secret Messages Within Images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Conclusion : </a:t>
            </a:r>
            <a:r>
              <a:rPr lang="en-US" sz="2000" dirty="0">
                <a:solidFill>
                  <a:schemeClr val="accent1"/>
                </a:solidFill>
                <a:latin typeface="+mj-lt"/>
              </a:rPr>
              <a:t>Provides Covert Data Hiding And Enhanced Privacy</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Git-hub Link : </a:t>
            </a:r>
            <a:r>
              <a:rPr lang="en-US" sz="2000" dirty="0">
                <a:solidFill>
                  <a:schemeClr val="accent1"/>
                </a:solidFill>
                <a:latin typeface="+mj-lt"/>
                <a:ea typeface="+mn-lt"/>
                <a:cs typeface="+mn-lt"/>
              </a:rPr>
              <a:t>https://github.com/umeshmankad13/project-aicte.git</a:t>
            </a:r>
          </a:p>
          <a:p>
            <a:pPr marL="305435" indent="-305435"/>
            <a:r>
              <a:rPr lang="en-US" sz="2000" b="1" dirty="0">
                <a:latin typeface="Arial"/>
                <a:ea typeface="+mn-lt"/>
                <a:cs typeface="+mn-lt"/>
              </a:rPr>
              <a:t>Future scope: </a:t>
            </a:r>
            <a:r>
              <a:rPr lang="en-US" sz="2000" dirty="0">
                <a:solidFill>
                  <a:schemeClr val="accent1"/>
                </a:solidFill>
                <a:latin typeface="+mj-lt"/>
              </a:rPr>
              <a:t>Advancements in algorithms and new applications in digital security</a:t>
            </a:r>
            <a:endParaRPr lang="en-US" sz="2000" b="1" dirty="0">
              <a:solidFill>
                <a:schemeClr val="accent1"/>
              </a:solidFill>
              <a:latin typeface="+mj-lt"/>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Steganography is a method of securely hiding data within images by modifying pixel values, often using techniques like Least Significant Bit (LSB) modification. It can involve encrypting the data before embedding it, enhancing security. The hidden data is then extracted by reversing the embedding process. This technology is used for secure communication, digital watermarking, and protecting intellectual property.</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000" dirty="0"/>
              <a:t>Steganography utilizes technologies like </a:t>
            </a:r>
            <a:r>
              <a:rPr lang="en-US" sz="2000" b="1" dirty="0"/>
              <a:t>Least Significant Bit (LSB) </a:t>
            </a:r>
            <a:r>
              <a:rPr lang="en-US" sz="2000" dirty="0"/>
              <a:t>modification to embed data within image pixels. It often includes encryption algorithms (such as AES) to secure the hidden data. </a:t>
            </a:r>
          </a:p>
          <a:p>
            <a:pPr marL="0" indent="0">
              <a:buNone/>
            </a:pPr>
            <a:r>
              <a:rPr lang="en-US" sz="2000" b="1" dirty="0"/>
              <a:t> Libraries : </a:t>
            </a:r>
            <a:endParaRPr lang="en-IN" sz="2000" b="1" dirty="0"/>
          </a:p>
        </p:txBody>
      </p:sp>
      <p:sp>
        <p:nvSpPr>
          <p:cNvPr id="3" name="Rectangle 1">
            <a:extLst>
              <a:ext uri="{FF2B5EF4-FFF2-40B4-BE49-F238E27FC236}">
                <a16:creationId xmlns:a16="http://schemas.microsoft.com/office/drawing/2014/main" id="{09967C4C-707C-38ED-2CED-A0BDCC298535}"/>
              </a:ext>
            </a:extLst>
          </p:cNvPr>
          <p:cNvSpPr>
            <a:spLocks noChangeArrowheads="1"/>
          </p:cNvSpPr>
          <p:nvPr/>
        </p:nvSpPr>
        <p:spPr bwMode="auto">
          <a:xfrm>
            <a:off x="441671" y="4498925"/>
            <a:ext cx="1202485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CV</a:t>
            </a: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open-cv2 is used for computer vision tasks and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a:t>
            </a:r>
            <a:r>
              <a:rPr kumimoji="0" lang="en-US" altLang="en-US" sz="1800" b="0" i="0" u="none" strike="noStrike" cap="none" normalizeH="0" baseline="0" dirty="0">
                <a:ln>
                  <a:noFill/>
                </a:ln>
                <a:solidFill>
                  <a:schemeClr val="tx1"/>
                </a:solidFill>
                <a:effectLst/>
                <a:latin typeface="Arial" panose="020B0604020202020204" pitchFamily="34" charset="0"/>
              </a:rPr>
              <a:t>: This module provides a way of using operating system-dependent functionality like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reading or writing to the file system.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tring</a:t>
            </a:r>
            <a:r>
              <a:rPr kumimoji="0" lang="en-US" altLang="en-US" sz="1800" b="0" i="0" u="none" strike="noStrike" cap="none" normalizeH="0" baseline="0" dirty="0">
                <a:ln>
                  <a:noFill/>
                </a:ln>
                <a:solidFill>
                  <a:schemeClr val="tx1"/>
                </a:solidFill>
                <a:effectLst/>
                <a:latin typeface="Arial" panose="020B0604020202020204" pitchFamily="34" charset="0"/>
              </a:rPr>
              <a:t>: This module contains a collection of string operations and constants.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err="1">
                <a:latin typeface="Arial" panose="020B0604020202020204" pitchFamily="34" charset="0"/>
              </a:rPr>
              <a:t>Pycharm</a:t>
            </a:r>
            <a:r>
              <a:rPr lang="en-US" altLang="en-US" b="1" dirty="0">
                <a:latin typeface="Arial" panose="020B0604020202020204" pitchFamily="34" charset="0"/>
              </a:rPr>
              <a:t> </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steganography lies in its ability to embed secret messages within ordinary images, making the data invisible to the naked eye. This technology transforms everyday images into covert communication channels, ensuring data privacy and security. The seamless integration of encryption enhances its effectiveness, making steganography a powerful tool for secure and covert data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dirty="0"/>
              <a:t>The end user is typically an individual or organization that requires secure and covert communication. This could include cybersecurity professionals, intelligence agencies, journalists, or anyone needing to protect sensitive information from unauthorized access. The end user benefits from the ability to hide messages within images, ensuring data privacy and security during transmission</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6" name="TextBox 5">
            <a:extLst>
              <a:ext uri="{FF2B5EF4-FFF2-40B4-BE49-F238E27FC236}">
                <a16:creationId xmlns:a16="http://schemas.microsoft.com/office/drawing/2014/main" id="{3731D0F4-1BF2-CFF2-ECCE-3C5E3133602B}"/>
              </a:ext>
            </a:extLst>
          </p:cNvPr>
          <p:cNvSpPr txBox="1"/>
          <p:nvPr/>
        </p:nvSpPr>
        <p:spPr>
          <a:xfrm>
            <a:off x="1967540" y="1490312"/>
            <a:ext cx="2132511" cy="646331"/>
          </a:xfrm>
          <a:prstGeom prst="rect">
            <a:avLst/>
          </a:prstGeom>
          <a:noFill/>
        </p:spPr>
        <p:txBody>
          <a:bodyPr wrap="square" rtlCol="0">
            <a:spAutoFit/>
          </a:bodyPr>
          <a:lstStyle/>
          <a:p>
            <a:r>
              <a:rPr lang="en-US" b="1" dirty="0">
                <a:highlight>
                  <a:srgbClr val="FFFF00"/>
                </a:highlight>
              </a:rPr>
              <a:t>Source code</a:t>
            </a:r>
          </a:p>
          <a:p>
            <a:endParaRPr lang="en-IN" dirty="0"/>
          </a:p>
        </p:txBody>
      </p:sp>
      <p:pic>
        <p:nvPicPr>
          <p:cNvPr id="8" name="Picture 7">
            <a:extLst>
              <a:ext uri="{FF2B5EF4-FFF2-40B4-BE49-F238E27FC236}">
                <a16:creationId xmlns:a16="http://schemas.microsoft.com/office/drawing/2014/main" id="{D0998618-2279-F293-1474-B6F749ECEC6C}"/>
              </a:ext>
            </a:extLst>
          </p:cNvPr>
          <p:cNvPicPr>
            <a:picLocks noChangeAspect="1"/>
          </p:cNvPicPr>
          <p:nvPr/>
        </p:nvPicPr>
        <p:blipFill>
          <a:blip r:embed="rId2"/>
          <a:stretch>
            <a:fillRect/>
          </a:stretch>
        </p:blipFill>
        <p:spPr>
          <a:xfrm>
            <a:off x="5955953" y="1171964"/>
            <a:ext cx="5333880" cy="1590897"/>
          </a:xfrm>
          <a:prstGeom prst="rect">
            <a:avLst/>
          </a:prstGeom>
        </p:spPr>
      </p:pic>
      <p:pic>
        <p:nvPicPr>
          <p:cNvPr id="10" name="Picture 9">
            <a:extLst>
              <a:ext uri="{FF2B5EF4-FFF2-40B4-BE49-F238E27FC236}">
                <a16:creationId xmlns:a16="http://schemas.microsoft.com/office/drawing/2014/main" id="{54A9F43E-2937-355F-5AC6-70D3480193B5}"/>
              </a:ext>
            </a:extLst>
          </p:cNvPr>
          <p:cNvPicPr>
            <a:picLocks noChangeAspect="1"/>
          </p:cNvPicPr>
          <p:nvPr/>
        </p:nvPicPr>
        <p:blipFill>
          <a:blip r:embed="rId3"/>
          <a:stretch>
            <a:fillRect/>
          </a:stretch>
        </p:blipFill>
        <p:spPr>
          <a:xfrm>
            <a:off x="6489290" y="3599618"/>
            <a:ext cx="4424516" cy="2955835"/>
          </a:xfrm>
          <a:prstGeom prst="rect">
            <a:avLst/>
          </a:prstGeom>
        </p:spPr>
      </p:pic>
      <p:sp>
        <p:nvSpPr>
          <p:cNvPr id="11" name="TextBox 10">
            <a:extLst>
              <a:ext uri="{FF2B5EF4-FFF2-40B4-BE49-F238E27FC236}">
                <a16:creationId xmlns:a16="http://schemas.microsoft.com/office/drawing/2014/main" id="{4D8AFAAA-17C3-BE8B-6011-D9C619C35FA7}"/>
              </a:ext>
            </a:extLst>
          </p:cNvPr>
          <p:cNvSpPr txBox="1"/>
          <p:nvPr/>
        </p:nvSpPr>
        <p:spPr>
          <a:xfrm>
            <a:off x="7905135" y="782638"/>
            <a:ext cx="2310581" cy="369332"/>
          </a:xfrm>
          <a:prstGeom prst="rect">
            <a:avLst/>
          </a:prstGeom>
          <a:noFill/>
        </p:spPr>
        <p:txBody>
          <a:bodyPr wrap="square" rtlCol="0">
            <a:spAutoFit/>
          </a:bodyPr>
          <a:lstStyle/>
          <a:p>
            <a:r>
              <a:rPr lang="en-US" b="1" dirty="0">
                <a:highlight>
                  <a:srgbClr val="FFFF00"/>
                </a:highlight>
              </a:rPr>
              <a:t>Run environment </a:t>
            </a:r>
            <a:endParaRPr lang="en-IN" b="1" dirty="0">
              <a:highlight>
                <a:srgbClr val="FFFF00"/>
              </a:highlight>
            </a:endParaRPr>
          </a:p>
        </p:txBody>
      </p:sp>
      <p:sp>
        <p:nvSpPr>
          <p:cNvPr id="12" name="TextBox 11">
            <a:extLst>
              <a:ext uri="{FF2B5EF4-FFF2-40B4-BE49-F238E27FC236}">
                <a16:creationId xmlns:a16="http://schemas.microsoft.com/office/drawing/2014/main" id="{A4780FF0-B001-4BE6-32AF-6CAC8796305E}"/>
              </a:ext>
            </a:extLst>
          </p:cNvPr>
          <p:cNvSpPr txBox="1"/>
          <p:nvPr/>
        </p:nvSpPr>
        <p:spPr>
          <a:xfrm>
            <a:off x="8268929" y="3230286"/>
            <a:ext cx="2281084" cy="369332"/>
          </a:xfrm>
          <a:prstGeom prst="rect">
            <a:avLst/>
          </a:prstGeom>
          <a:noFill/>
        </p:spPr>
        <p:txBody>
          <a:bodyPr wrap="square" rtlCol="0">
            <a:spAutoFit/>
          </a:bodyPr>
          <a:lstStyle/>
          <a:p>
            <a:r>
              <a:rPr lang="en-US" b="1" dirty="0">
                <a:highlight>
                  <a:srgbClr val="FFFF00"/>
                </a:highlight>
              </a:rPr>
              <a:t>Output</a:t>
            </a:r>
            <a:endParaRPr lang="en-IN" b="1" dirty="0">
              <a:highlight>
                <a:srgbClr val="FFFF00"/>
              </a:highlight>
            </a:endParaRPr>
          </a:p>
        </p:txBody>
      </p:sp>
      <p:pic>
        <p:nvPicPr>
          <p:cNvPr id="20" name="Content Placeholder 19">
            <a:extLst>
              <a:ext uri="{FF2B5EF4-FFF2-40B4-BE49-F238E27FC236}">
                <a16:creationId xmlns:a16="http://schemas.microsoft.com/office/drawing/2014/main" id="{C4B2F276-BB8B-B1AA-3AE5-56EF0CE4F411}"/>
              </a:ext>
            </a:extLst>
          </p:cNvPr>
          <p:cNvPicPr>
            <a:picLocks noGrp="1" noChangeAspect="1"/>
          </p:cNvPicPr>
          <p:nvPr>
            <p:ph idx="1"/>
          </p:nvPr>
        </p:nvPicPr>
        <p:blipFill>
          <a:blip r:embed="rId4"/>
          <a:stretch>
            <a:fillRect/>
          </a:stretch>
        </p:blipFill>
        <p:spPr>
          <a:xfrm>
            <a:off x="462116" y="1865938"/>
            <a:ext cx="517286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Steganography offers a powerful and covert method for secure data hiding, transforming ordinary images into secret communication channels. By seamlessly integrating encryption and data embedding techniques, it ensures the privacy and security of sensitive information. This technology is invaluable for individuals and organizations needing to protect their data from unauthorized access.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https://github.com/umeshmankad13/project-aicte.git</a:t>
            </a:r>
            <a:r>
              <a:rPr lang="en-IN"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2029</TotalTime>
  <Words>526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umeshmankad555@gmail.com</cp:lastModifiedBy>
  <cp:revision>28</cp:revision>
  <dcterms:created xsi:type="dcterms:W3CDTF">2021-05-26T16:50:10Z</dcterms:created>
  <dcterms:modified xsi:type="dcterms:W3CDTF">2025-02-21T05:29:29Z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