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17"/>
  </p:notesMasterIdLst>
  <p:sldIdLst>
    <p:sldId id="256" r:id="rId6"/>
    <p:sldId id="260" r:id="rId7"/>
    <p:sldId id="287" r:id="rId8"/>
    <p:sldId id="283" r:id="rId9"/>
    <p:sldId id="290" r:id="rId10"/>
    <p:sldId id="291" r:id="rId11"/>
    <p:sldId id="292" r:id="rId12"/>
    <p:sldId id="289" r:id="rId13"/>
    <p:sldId id="293" r:id="rId14"/>
    <p:sldId id="294" r:id="rId15"/>
    <p:sldId id="288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15BD6-4A82-4E65-AB78-BA9376BC4EBD}" v="1" dt="2020-08-01T12:28:42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6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4c06850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4c06850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7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72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ctrTitle"/>
          </p:nvPr>
        </p:nvSpPr>
        <p:spPr>
          <a:xfrm>
            <a:off x="1611934" y="1411116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00"/>
                </a:solidFill>
              </a:rPr>
              <a:t>Clustering</a:t>
            </a:r>
            <a:br>
              <a:rPr lang="en-US" dirty="0">
                <a:solidFill>
                  <a:srgbClr val="FF9900"/>
                </a:solidFill>
              </a:rPr>
            </a:br>
            <a:r>
              <a:rPr lang="en-US" sz="2800" dirty="0">
                <a:solidFill>
                  <a:srgbClr val="FF9900"/>
                </a:solidFill>
              </a:rPr>
              <a:t>Advanced Machine Learning with Python</a:t>
            </a:r>
            <a:endParaRPr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0BC3-3710-4B6A-A87B-F4A503AF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Dissimilarity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CA31F-8727-4B08-AE41-A7494AC2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999715"/>
            <a:ext cx="3679898" cy="2569009"/>
          </a:xfrm>
        </p:spPr>
        <p:txBody>
          <a:bodyPr/>
          <a:lstStyle/>
          <a:p>
            <a:r>
              <a:rPr lang="en-US" sz="1600" dirty="0"/>
              <a:t>Clustering depends on a measure of dissimilarity.</a:t>
            </a:r>
          </a:p>
          <a:p>
            <a:r>
              <a:rPr lang="en-US" sz="1600" dirty="0"/>
              <a:t>What are some types of dissimilarity?</a:t>
            </a:r>
          </a:p>
          <a:p>
            <a:pPr lvl="1"/>
            <a:r>
              <a:rPr lang="en-US" sz="1400" dirty="0"/>
              <a:t>Euclidean distance, Manhattan distance, sample correlation, etc.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BC43DAA-6834-4B84-98E3-D2055D0B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92" y="1073767"/>
            <a:ext cx="3751603" cy="37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6220-5B02-431F-AD73-E27E08DC4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is unsupervised learning.</a:t>
            </a:r>
          </a:p>
          <a:p>
            <a:r>
              <a:rPr lang="en-US" dirty="0"/>
              <a:t>Our goal: divide the data into groups so the observations in each group are similar.</a:t>
            </a:r>
          </a:p>
          <a:p>
            <a:r>
              <a:rPr lang="en-US" dirty="0"/>
              <a:t>Types of clustering algorithms: combinatorial, K-means, K-Medoids, NMF, Mixed-Models</a:t>
            </a:r>
            <a:r>
              <a:rPr lang="en-US"/>
              <a:t>, Hierarchical.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0BC3-3710-4B6A-A87B-F4A503AF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CA31F-8727-4B08-AE41-A7494AC2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5"/>
            <a:ext cx="2748407" cy="3078900"/>
          </a:xfrm>
        </p:spPr>
        <p:txBody>
          <a:bodyPr/>
          <a:lstStyle/>
          <a:p>
            <a:r>
              <a:rPr lang="en-US" sz="1600" dirty="0"/>
              <a:t>In supervised learning, we have a response variable of which we attempt to accurately predict.</a:t>
            </a:r>
          </a:p>
          <a:p>
            <a:r>
              <a:rPr lang="en-US" sz="1600" dirty="0"/>
              <a:t>In unsupervised learning, there is no response variable. 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46781A07-058B-443F-BE7D-B8DC56D1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885" y="1870760"/>
            <a:ext cx="5412218" cy="2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6220-5B02-431F-AD73-E27E08DC4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divide the data into groups so the observations in each group are similar.</a:t>
            </a:r>
          </a:p>
          <a:p>
            <a:pPr lvl="1"/>
            <a:r>
              <a:rPr lang="en-US" dirty="0"/>
              <a:t>Each group is called a cluster.</a:t>
            </a:r>
          </a:p>
          <a:p>
            <a:r>
              <a:rPr lang="en-US" dirty="0"/>
              <a:t>Some examples: advertisers, medical records, Netflix, YouTube…</a:t>
            </a:r>
          </a:p>
          <a:p>
            <a:r>
              <a:rPr lang="en-US" dirty="0"/>
              <a:t>The key question is how we define distance/dissimilarity between the data points.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9" name="Picture 8" descr="A picture containing grass&#10;&#10;Description automatically generated">
            <a:extLst>
              <a:ext uri="{FF2B5EF4-FFF2-40B4-BE49-F238E27FC236}">
                <a16:creationId xmlns:a16="http://schemas.microsoft.com/office/drawing/2014/main" id="{7BAA4056-EAAB-414A-ADD2-017318F9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04" y="801075"/>
            <a:ext cx="2736991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9" name="Picture 8" descr="A picture containing grass&#10;&#10;Description automatically generated">
            <a:extLst>
              <a:ext uri="{FF2B5EF4-FFF2-40B4-BE49-F238E27FC236}">
                <a16:creationId xmlns:a16="http://schemas.microsoft.com/office/drawing/2014/main" id="{7BAA4056-EAAB-414A-ADD2-017318F9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04" y="801075"/>
            <a:ext cx="2736991" cy="379749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369816-5311-45E8-B854-9A472A062AE7}"/>
              </a:ext>
            </a:extLst>
          </p:cNvPr>
          <p:cNvSpPr/>
          <p:nvPr/>
        </p:nvSpPr>
        <p:spPr>
          <a:xfrm rot="5400000">
            <a:off x="1801516" y="1703836"/>
            <a:ext cx="4353630" cy="1956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95CE1D-97EB-4CF3-9EEC-BC248B1F08DD}"/>
              </a:ext>
            </a:extLst>
          </p:cNvPr>
          <p:cNvSpPr/>
          <p:nvPr/>
        </p:nvSpPr>
        <p:spPr>
          <a:xfrm rot="5400000">
            <a:off x="3320368" y="2083257"/>
            <a:ext cx="4121261" cy="1429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9" name="Picture 8" descr="A picture containing grass&#10;&#10;Description automatically generated">
            <a:extLst>
              <a:ext uri="{FF2B5EF4-FFF2-40B4-BE49-F238E27FC236}">
                <a16:creationId xmlns:a16="http://schemas.microsoft.com/office/drawing/2014/main" id="{7BAA4056-EAAB-414A-ADD2-017318F9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04" y="801075"/>
            <a:ext cx="2736991" cy="379749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369816-5311-45E8-B854-9A472A062AE7}"/>
              </a:ext>
            </a:extLst>
          </p:cNvPr>
          <p:cNvSpPr/>
          <p:nvPr/>
        </p:nvSpPr>
        <p:spPr>
          <a:xfrm>
            <a:off x="2395184" y="840325"/>
            <a:ext cx="4353630" cy="86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95CE1D-97EB-4CF3-9EEC-BC248B1F08DD}"/>
              </a:ext>
            </a:extLst>
          </p:cNvPr>
          <p:cNvSpPr/>
          <p:nvPr/>
        </p:nvSpPr>
        <p:spPr>
          <a:xfrm>
            <a:off x="2511368" y="1708238"/>
            <a:ext cx="4121261" cy="289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9" name="Picture 8" descr="A picture containing grass&#10;&#10;Description automatically generated">
            <a:extLst>
              <a:ext uri="{FF2B5EF4-FFF2-40B4-BE49-F238E27FC236}">
                <a16:creationId xmlns:a16="http://schemas.microsoft.com/office/drawing/2014/main" id="{7BAA4056-EAAB-414A-ADD2-017318F9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04" y="801075"/>
            <a:ext cx="2736991" cy="379749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369816-5311-45E8-B854-9A472A062AE7}"/>
              </a:ext>
            </a:extLst>
          </p:cNvPr>
          <p:cNvSpPr/>
          <p:nvPr/>
        </p:nvSpPr>
        <p:spPr>
          <a:xfrm>
            <a:off x="2511366" y="840325"/>
            <a:ext cx="4121261" cy="867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95CE1D-97EB-4CF3-9EEC-BC248B1F08DD}"/>
              </a:ext>
            </a:extLst>
          </p:cNvPr>
          <p:cNvSpPr/>
          <p:nvPr/>
        </p:nvSpPr>
        <p:spPr>
          <a:xfrm>
            <a:off x="2511368" y="1708239"/>
            <a:ext cx="4121261" cy="96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CE8E17-C325-4BBC-8532-289A37F41029}"/>
              </a:ext>
            </a:extLst>
          </p:cNvPr>
          <p:cNvSpPr/>
          <p:nvPr/>
        </p:nvSpPr>
        <p:spPr>
          <a:xfrm>
            <a:off x="2511367" y="2670106"/>
            <a:ext cx="4121261" cy="96659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97D486-46F2-482F-A62E-47E5EE746ABE}"/>
              </a:ext>
            </a:extLst>
          </p:cNvPr>
          <p:cNvSpPr/>
          <p:nvPr/>
        </p:nvSpPr>
        <p:spPr>
          <a:xfrm>
            <a:off x="2511366" y="3683679"/>
            <a:ext cx="4121262" cy="8679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9" name="Picture 8" descr="A picture containing grass&#10;&#10;Description automatically generated">
            <a:extLst>
              <a:ext uri="{FF2B5EF4-FFF2-40B4-BE49-F238E27FC236}">
                <a16:creationId xmlns:a16="http://schemas.microsoft.com/office/drawing/2014/main" id="{7BAA4056-EAAB-414A-ADD2-017318F9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04" y="801075"/>
            <a:ext cx="2736991" cy="379749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369816-5311-45E8-B854-9A472A062AE7}"/>
              </a:ext>
            </a:extLst>
          </p:cNvPr>
          <p:cNvSpPr/>
          <p:nvPr/>
        </p:nvSpPr>
        <p:spPr>
          <a:xfrm rot="1365297">
            <a:off x="1492847" y="2411634"/>
            <a:ext cx="4997481" cy="1981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95CE1D-97EB-4CF3-9EEC-BC248B1F08DD}"/>
              </a:ext>
            </a:extLst>
          </p:cNvPr>
          <p:cNvSpPr/>
          <p:nvPr/>
        </p:nvSpPr>
        <p:spPr>
          <a:xfrm rot="1572780">
            <a:off x="2910739" y="948662"/>
            <a:ext cx="3749697" cy="1812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C5B-F34F-44D4-A5B5-284BA4F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9" name="Picture 8" descr="A picture containing grass&#10;&#10;Description automatically generated">
            <a:extLst>
              <a:ext uri="{FF2B5EF4-FFF2-40B4-BE49-F238E27FC236}">
                <a16:creationId xmlns:a16="http://schemas.microsoft.com/office/drawing/2014/main" id="{7BAA4056-EAAB-414A-ADD2-017318F9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04" y="801075"/>
            <a:ext cx="2736991" cy="379749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369816-5311-45E8-B854-9A472A062AE7}"/>
              </a:ext>
            </a:extLst>
          </p:cNvPr>
          <p:cNvSpPr/>
          <p:nvPr/>
        </p:nvSpPr>
        <p:spPr>
          <a:xfrm>
            <a:off x="2777383" y="2571750"/>
            <a:ext cx="3743058" cy="20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95CE1D-97EB-4CF3-9EEC-BC248B1F08DD}"/>
              </a:ext>
            </a:extLst>
          </p:cNvPr>
          <p:cNvSpPr/>
          <p:nvPr/>
        </p:nvSpPr>
        <p:spPr>
          <a:xfrm>
            <a:off x="2777383" y="957129"/>
            <a:ext cx="3743057" cy="1692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66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149DFD6ECBC49A880C78FD1747B9C" ma:contentTypeVersion="10" ma:contentTypeDescription="Create a new document." ma:contentTypeScope="" ma:versionID="38ef924ac6abf02a6abd9c151b320a44">
  <xsd:schema xmlns:xsd="http://www.w3.org/2001/XMLSchema" xmlns:xs="http://www.w3.org/2001/XMLSchema" xmlns:p="http://schemas.microsoft.com/office/2006/metadata/properties" xmlns:ns3="c880ca5e-6d5a-4ca1-af20-0dc02989e053" targetNamespace="http://schemas.microsoft.com/office/2006/metadata/properties" ma:root="true" ma:fieldsID="5dfbfb3b124d874742db0beede574201" ns3:_="">
    <xsd:import namespace="c880ca5e-6d5a-4ca1-af20-0dc02989e0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0ca5e-6d5a-4ca1-af20-0dc02989e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F8D6F-13CD-4DAA-A8A3-4D2B6810F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0ca5e-6d5a-4ca1-af20-0dc02989e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8A91D6-691D-4BB2-8389-25997F6B4A18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c880ca5e-6d5a-4ca1-af20-0dc02989e053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5D0A0FE-75AA-4035-B400-1D4D20829A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167</Words>
  <Application>Microsoft Office PowerPoint</Application>
  <PresentationFormat>On-screen Show (16:9)</PresentationFormat>
  <Paragraphs>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Slab</vt:lpstr>
      <vt:lpstr>Roboto</vt:lpstr>
      <vt:lpstr>Arial</vt:lpstr>
      <vt:lpstr>Simple Light</vt:lpstr>
      <vt:lpstr>Marina</vt:lpstr>
      <vt:lpstr>Clustering Advanced Machine Learning with Python</vt:lpstr>
      <vt:lpstr>Unsupervised Learning</vt:lpstr>
      <vt:lpstr>What are the components?</vt:lpstr>
      <vt:lpstr>Clustering</vt:lpstr>
      <vt:lpstr>Clustering</vt:lpstr>
      <vt:lpstr>Clustering</vt:lpstr>
      <vt:lpstr>Clustering</vt:lpstr>
      <vt:lpstr>Clustering</vt:lpstr>
      <vt:lpstr>Clustering</vt:lpstr>
      <vt:lpstr>Measure of Dissimilarity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Advanced Machine Learning with Python</dc:title>
  <dc:creator>Matthew Walz</dc:creator>
  <cp:lastModifiedBy>umesh pardeshi</cp:lastModifiedBy>
  <cp:revision>34</cp:revision>
  <dcterms:modified xsi:type="dcterms:W3CDTF">2023-04-02T12:24:45Z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0x01010083E149DFD6ECBC49A880C78FD1747B9C</vt:lpwstr>
  </property>
</Properties>
</file>