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j7qTqSFtMUIL2LjNcy4mWoQnoJ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1bb0d80e2_0_201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1bb0d80e2_0_144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71bb0d80e2_0_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71bb0d80e2_0_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g371bb0d80e2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71bb0d80e2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371bb0d80e2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371bb0d80e2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371bb0d80e2_0_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g371bb0d80e2_0_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g371bb0d80e2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371bb0d80e2_0_10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g371bb0d80e2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371bb0d80e2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371bb0d80e2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371bb0d80e2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371bb0d80e2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371bb0d80e2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371bb0d80e2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371bb0d80e2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371bb0d80e2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371bb0d80e2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371bb0d80e2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371bb0d80e2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371bb0d80e2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371bb0d80e2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371bb0d80e2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371bb0d80e2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371bb0d80e2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371bb0d80e2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371bb0d80e2_0_100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g371bb0d80e2_0_100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g371bb0d80e2_0_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1bb0d80e2_0_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1bb0d80e2_0_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g371bb0d80e2_0_12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g371bb0d80e2_0_1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371bb0d80e2_0_1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371bb0d80e2_0_1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TITLEANDBULLETS_H">
  <p:cSld name="TITLE_AND_BODY_2_1_1_1_1_1_1_1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1bb0d80e2_0_157"/>
          <p:cNvSpPr/>
          <p:nvPr>
            <p:ph idx="2" type="pic"/>
          </p:nvPr>
        </p:nvSpPr>
        <p:spPr>
          <a:xfrm>
            <a:off x="509688" y="1512575"/>
            <a:ext cx="3090600" cy="3090600"/>
          </a:xfrm>
          <a:prstGeom prst="roundRect">
            <a:avLst>
              <a:gd fmla="val 8343" name="adj"/>
            </a:avLst>
          </a:prstGeom>
          <a:noFill/>
          <a:ln>
            <a:noFill/>
          </a:ln>
        </p:spPr>
      </p:sp>
      <p:sp>
        <p:nvSpPr>
          <p:cNvPr id="138" name="Google Shape;138;g371bb0d80e2_0_157"/>
          <p:cNvSpPr txBox="1"/>
          <p:nvPr>
            <p:ph type="title"/>
          </p:nvPr>
        </p:nvSpPr>
        <p:spPr>
          <a:xfrm>
            <a:off x="509687" y="692700"/>
            <a:ext cx="81291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g371bb0d80e2_0_157"/>
          <p:cNvSpPr txBox="1"/>
          <p:nvPr>
            <p:ph idx="1" type="body"/>
          </p:nvPr>
        </p:nvSpPr>
        <p:spPr>
          <a:xfrm>
            <a:off x="3856357" y="1497376"/>
            <a:ext cx="4782300" cy="30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140" name="Google Shape;140;g371bb0d80e2_0_157"/>
          <p:cNvCxnSpPr/>
          <p:nvPr/>
        </p:nvCxnSpPr>
        <p:spPr>
          <a:xfrm>
            <a:off x="505213" y="540325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4_1_TITLEANDBULLETS_A">
  <p:cSld name="CUSTOM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1bb0d80e2_0_227"/>
          <p:cNvSpPr/>
          <p:nvPr>
            <p:ph idx="2" type="pic"/>
          </p:nvPr>
        </p:nvSpPr>
        <p:spPr>
          <a:xfrm>
            <a:off x="3035863" y="1446274"/>
            <a:ext cx="3173100" cy="31731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43" name="Google Shape;143;g371bb0d80e2_0_227"/>
          <p:cNvSpPr txBox="1"/>
          <p:nvPr>
            <p:ph type="title"/>
          </p:nvPr>
        </p:nvSpPr>
        <p:spPr>
          <a:xfrm>
            <a:off x="256075" y="228600"/>
            <a:ext cx="8631900" cy="85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g371bb0d80e2_0_227"/>
          <p:cNvSpPr txBox="1"/>
          <p:nvPr/>
        </p:nvSpPr>
        <p:spPr>
          <a:xfrm>
            <a:off x="256087" y="1181098"/>
            <a:ext cx="77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5" name="Google Shape;145;g371bb0d80e2_0_227"/>
          <p:cNvSpPr txBox="1"/>
          <p:nvPr/>
        </p:nvSpPr>
        <p:spPr>
          <a:xfrm>
            <a:off x="256087" y="3284218"/>
            <a:ext cx="77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6" name="Google Shape;146;g371bb0d80e2_0_227"/>
          <p:cNvSpPr txBox="1"/>
          <p:nvPr/>
        </p:nvSpPr>
        <p:spPr>
          <a:xfrm>
            <a:off x="6382567" y="1180370"/>
            <a:ext cx="77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7" name="Google Shape;147;g371bb0d80e2_0_227"/>
          <p:cNvSpPr txBox="1"/>
          <p:nvPr>
            <p:ph idx="1" type="body"/>
          </p:nvPr>
        </p:nvSpPr>
        <p:spPr>
          <a:xfrm>
            <a:off x="1088191" y="1225969"/>
            <a:ext cx="16641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8" name="Google Shape;148;g371bb0d80e2_0_227"/>
          <p:cNvSpPr txBox="1"/>
          <p:nvPr>
            <p:ph idx="3" type="body"/>
          </p:nvPr>
        </p:nvSpPr>
        <p:spPr>
          <a:xfrm>
            <a:off x="7223815" y="1225241"/>
            <a:ext cx="16641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9" name="Google Shape;149;g371bb0d80e2_0_227"/>
          <p:cNvSpPr txBox="1"/>
          <p:nvPr>
            <p:ph idx="4" type="body"/>
          </p:nvPr>
        </p:nvSpPr>
        <p:spPr>
          <a:xfrm>
            <a:off x="7223815" y="3328361"/>
            <a:ext cx="16641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150" name="Google Shape;150;g371bb0d80e2_0_227"/>
          <p:cNvCxnSpPr/>
          <p:nvPr/>
        </p:nvCxnSpPr>
        <p:spPr>
          <a:xfrm>
            <a:off x="628531" y="1382207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g371bb0d80e2_0_227"/>
          <p:cNvCxnSpPr/>
          <p:nvPr/>
        </p:nvCxnSpPr>
        <p:spPr>
          <a:xfrm>
            <a:off x="628531" y="3484632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g371bb0d80e2_0_227"/>
          <p:cNvCxnSpPr/>
          <p:nvPr/>
        </p:nvCxnSpPr>
        <p:spPr>
          <a:xfrm>
            <a:off x="6760656" y="1381538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g371bb0d80e2_0_227"/>
          <p:cNvCxnSpPr/>
          <p:nvPr/>
        </p:nvCxnSpPr>
        <p:spPr>
          <a:xfrm>
            <a:off x="6760656" y="3484657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g371bb0d80e2_0_227"/>
          <p:cNvSpPr txBox="1"/>
          <p:nvPr/>
        </p:nvSpPr>
        <p:spPr>
          <a:xfrm>
            <a:off x="6382571" y="3283488"/>
            <a:ext cx="77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5" name="Google Shape;155;g371bb0d80e2_0_227"/>
          <p:cNvSpPr txBox="1"/>
          <p:nvPr>
            <p:ph idx="5" type="body"/>
          </p:nvPr>
        </p:nvSpPr>
        <p:spPr>
          <a:xfrm>
            <a:off x="1088191" y="3329089"/>
            <a:ext cx="16641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04">
          <p15:clr>
            <a:srgbClr val="E46962"/>
          </p15:clr>
        </p15:guide>
        <p15:guide id="2" pos="471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371bb0d80e2_0_1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g371bb0d80e2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371bb0d80e2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371bb0d80e2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371bb0d80e2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371bb0d80e2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371bb0d80e2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71bb0d80e2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371bb0d80e2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371bb0d80e2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371bb0d80e2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371bb0d80e2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371bb0d80e2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371bb0d80e2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371bb0d80e2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71bb0d80e2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371bb0d80e2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371bb0d80e2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371bb0d80e2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371bb0d80e2_0_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g371bb0d80e2_0_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371bb0d80e2_0_3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g371bb0d80e2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71bb0d80e2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71bb0d80e2_0_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g371bb0d80e2_0_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g371bb0d80e2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371bb0d80e2_0_4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g371bb0d80e2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71bb0d80e2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71bb0d80e2_0_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g371bb0d80e2_0_4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371bb0d80e2_0_4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371bb0d80e2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371bb0d80e2_0_5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g371bb0d80e2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371bb0d80e2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371bb0d80e2_0_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g371bb0d80e2_0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371bb0d80e2_0_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g371bb0d80e2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71bb0d80e2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71bb0d80e2_0_5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g371bb0d80e2_0_5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g371bb0d80e2_0_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371bb0d80e2_0_64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g371bb0d80e2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371bb0d80e2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371bb0d80e2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371bb0d80e2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371bb0d80e2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71bb0d80e2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371bb0d80e2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371bb0d80e2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371bb0d80e2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371bb0d80e2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371bb0d80e2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371bb0d80e2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371bb0d80e2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371bb0d80e2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371bb0d80e2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371bb0d80e2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371bb0d80e2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371bb0d80e2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371bb0d80e2_0_6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371bb0d80e2_0_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371bb0d80e2_0_8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g371bb0d80e2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371bb0d80e2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371bb0d80e2_0_8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g371bb0d80e2_0_8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g371bb0d80e2_0_8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g371bb0d80e2_0_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371bb0d80e2_0_94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g371bb0d80e2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371bb0d80e2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371bb0d80e2_0_9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g371bb0d80e2_0_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71bb0d80e2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371bb0d80e2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71bb0d80e2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Q4 2024 Financial Results</a:t>
            </a:r>
            <a:endParaRPr/>
          </a:p>
        </p:txBody>
      </p:sp>
      <p:sp>
        <p:nvSpPr>
          <p:cNvPr id="161" name="Google Shape;161;p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Finance Department Presentation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January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Executive Summary</a:t>
            </a:r>
            <a:endParaRPr/>
          </a:p>
        </p:txBody>
      </p:sp>
      <p:sp>
        <p:nvSpPr>
          <p:cNvPr id="167" name="Google Shape;167;p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Strong Q4 Performance</a:t>
            </a:r>
            <a:endParaRPr/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• Revenue: $12.8M (+15% YoY)</a:t>
            </a:r>
            <a:endParaRPr/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• Operating Income: $3.2M (+22% YoY)</a:t>
            </a:r>
            <a:endParaRPr/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• Net Profit Margin: 18.5%</a:t>
            </a:r>
            <a:endParaRPr/>
          </a:p>
          <a:p>
            <a:pPr indent="0" lvl="0" marL="742950" rtl="0" algn="l">
              <a:spcBef>
                <a:spcPts val="560"/>
              </a:spcBef>
              <a:spcAft>
                <a:spcPts val="120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• Strong cash flow and cost management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Revenue by Business Unit</a:t>
            </a:r>
            <a:endParaRPr/>
          </a:p>
        </p:txBody>
      </p:sp>
      <p:sp>
        <p:nvSpPr>
          <p:cNvPr id="173" name="Google Shape;173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Q4 2024 Revenue Distribution</a:t>
            </a:r>
            <a:endParaRPr/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• Sales Division: $7.2M (56.4%)</a:t>
            </a:r>
            <a:endParaRPr/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• Marketing Services: $2.2M (16.8%)</a:t>
            </a:r>
            <a:endParaRPr/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• Consulting: $2.0M (15.8%)</a:t>
            </a:r>
            <a:endParaRPr/>
          </a:p>
          <a:p>
            <a:pPr indent="0" lvl="0" marL="742950" rtl="0" algn="l">
              <a:spcBef>
                <a:spcPts val="560"/>
              </a:spcBef>
              <a:spcAft>
                <a:spcPts val="120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• Digital Solutions: $1.4M (11.1%)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71bb0d80e2_0_201"/>
          <p:cNvSpPr txBox="1"/>
          <p:nvPr>
            <p:ph type="title"/>
          </p:nvPr>
        </p:nvSpPr>
        <p:spPr>
          <a:xfrm>
            <a:off x="256075" y="228600"/>
            <a:ext cx="8631900" cy="85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Revenue Distribution by Unit</a:t>
            </a:r>
            <a:endParaRPr/>
          </a:p>
        </p:txBody>
      </p:sp>
      <p:sp>
        <p:nvSpPr>
          <p:cNvPr id="178" name="Google Shape;178;g371bb0d80e2_0_201"/>
          <p:cNvSpPr txBox="1"/>
          <p:nvPr>
            <p:ph idx="1" type="body"/>
          </p:nvPr>
        </p:nvSpPr>
        <p:spPr>
          <a:xfrm>
            <a:off x="1088191" y="1225969"/>
            <a:ext cx="16641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Sales Division achieved over $7M in revenue</a:t>
            </a:r>
            <a:endParaRPr/>
          </a:p>
        </p:txBody>
      </p:sp>
      <p:sp>
        <p:nvSpPr>
          <p:cNvPr id="179" name="Google Shape;179;g371bb0d80e2_0_201"/>
          <p:cNvSpPr txBox="1"/>
          <p:nvPr>
            <p:ph idx="3" type="body"/>
          </p:nvPr>
        </p:nvSpPr>
        <p:spPr>
          <a:xfrm>
            <a:off x="7223815" y="1225241"/>
            <a:ext cx="16641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Marketing Services contributed significantly to growth</a:t>
            </a:r>
            <a:endParaRPr/>
          </a:p>
        </p:txBody>
      </p:sp>
      <p:sp>
        <p:nvSpPr>
          <p:cNvPr id="180" name="Google Shape;180;g371bb0d80e2_0_201"/>
          <p:cNvSpPr txBox="1"/>
          <p:nvPr>
            <p:ph idx="4" type="body"/>
          </p:nvPr>
        </p:nvSpPr>
        <p:spPr>
          <a:xfrm>
            <a:off x="7223815" y="3328361"/>
            <a:ext cx="16641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Consulting and Digital Solutions showed strong performance</a:t>
            </a:r>
            <a:endParaRPr/>
          </a:p>
        </p:txBody>
      </p:sp>
      <p:sp>
        <p:nvSpPr>
          <p:cNvPr id="181" name="Google Shape;181;g371bb0d80e2_0_201"/>
          <p:cNvSpPr txBox="1"/>
          <p:nvPr>
            <p:ph idx="5" type="body"/>
          </p:nvPr>
        </p:nvSpPr>
        <p:spPr>
          <a:xfrm>
            <a:off x="1088191" y="3329089"/>
            <a:ext cx="16641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All business units exceeded expectations in Q4</a:t>
            </a:r>
            <a:endParaRPr/>
          </a:p>
        </p:txBody>
      </p:sp>
      <p:pic>
        <p:nvPicPr>
          <p:cNvPr id="182" name="Google Shape;182;g371bb0d80e2_0_201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863" y="1446274"/>
            <a:ext cx="3173100" cy="3173100"/>
          </a:xfrm>
          <a:prstGeom prst="roundRect">
            <a:avLst>
              <a:gd fmla="val 50000" name="adj"/>
            </a:avLst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Top Vendor Spend Analysis</a:t>
            </a:r>
            <a:endParaRPr/>
          </a:p>
        </p:txBody>
      </p:sp>
      <p:sp>
        <p:nvSpPr>
          <p:cNvPr id="188" name="Google Shape;188;p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Q4 2024 Vendor Performance</a:t>
            </a:r>
            <a:endParaRPr/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• TechCorp Solutions: $456K (IT Infrastructure)</a:t>
            </a:r>
            <a:endParaRPr/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• Global Logistics: $335K (Supply Chain)</a:t>
            </a:r>
            <a:endParaRPr/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• Marketing Dynamics: $288K (Advertising)</a:t>
            </a:r>
            <a:endParaRPr/>
          </a:p>
          <a:p>
            <a:pPr indent="0" lvl="0" marL="742950" rtl="0" algn="l">
              <a:spcBef>
                <a:spcPts val="560"/>
              </a:spcBef>
              <a:spcAft>
                <a:spcPts val="120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• Professional Services: $244K (Consulting)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1bb0d80e2_0_144"/>
          <p:cNvSpPr txBox="1"/>
          <p:nvPr>
            <p:ph type="title"/>
          </p:nvPr>
        </p:nvSpPr>
        <p:spPr>
          <a:xfrm>
            <a:off x="509687" y="692700"/>
            <a:ext cx="81291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Takeaways</a:t>
            </a:r>
            <a:endParaRPr/>
          </a:p>
        </p:txBody>
      </p:sp>
      <p:sp>
        <p:nvSpPr>
          <p:cNvPr id="193" name="Google Shape;193;g371bb0d80e2_0_144"/>
          <p:cNvSpPr txBox="1"/>
          <p:nvPr>
            <p:ph idx="1" type="body"/>
          </p:nvPr>
        </p:nvSpPr>
        <p:spPr>
          <a:xfrm>
            <a:off x="3856357" y="2030776"/>
            <a:ext cx="4782300" cy="30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Achieved strong Q4 performance with significant growth.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Revenue increased across all business units.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Operating income and net profit margin improved.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Managed vendor spend effectively throughout the quarter.</a:t>
            </a:r>
            <a:endParaRPr/>
          </a:p>
        </p:txBody>
      </p:sp>
      <p:pic>
        <p:nvPicPr>
          <p:cNvPr id="194" name="Google Shape;194;g371bb0d80e2_0_144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88" y="1512575"/>
            <a:ext cx="3090600" cy="3090600"/>
          </a:xfrm>
          <a:prstGeom prst="roundRect">
            <a:avLst>
              <a:gd fmla="val 8343" name="adj"/>
            </a:avLst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