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dJQlEzKCd8P2QbAYf7oHnBM/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customschemas.google.com/relationships/presentationmetadata" Target="meta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1bb45df32_0_50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71bb45df32_0_11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g371bb45df32_0_11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371bb45df32_0_11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371bb45df32_0_11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371bb45df32_0_11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371bb45df32_0_11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371bb45df32_0_11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371bb45df32_0_11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371bb45df32_0_11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371bb45df32_0_1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371bb45df32_0_11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371bb45df32_0_11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371bb45df32_0_11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371bb45df32_0_11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371bb45df32_0_11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371bb45df32_0_11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371bb45df32_0_11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371bb45df32_0_11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371bb45df32_0_11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371bb45df32_0_11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g371bb45df32_0_11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1bb45df32_0_11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371bb45df32_0_11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371bb45df32_0_11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371bb45df32_0_11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371bb45df32_0_11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371bb45df32_0_11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371bb45df32_0_11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371bb45df32_0_11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371bb45df32_0_11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371bb45df32_0_11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371bb45df32_0_11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371bb45df32_0_11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371bb45df32_0_11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1bb45df32_0_11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71bb45df32_0_11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371bb45df32_0_1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71bb45df32_0_1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371bb45df32_0_1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371bb45df32_0_25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g371bb45df32_0_25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371bb45df32_0_25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371bb45df32_0_25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371bb45df32_0_2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371bb45df32_0_25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371bb45df32_0_25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371bb45df32_0_25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371bb45df32_0_25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371bb45df32_0_2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371bb45df32_0_25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371bb45df32_0_25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371bb45df32_0_25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371bb45df32_0_25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371bb45df32_0_25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371bb45df32_0_2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371bb45df32_0_25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371bb45df32_0_25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371bb45df32_0_25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371bb45df32_0_2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371bb45df32_0_25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371bb45df32_0_25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371bb45df32_0_25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371bb45df32_0_25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371bb45df32_0_25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371bb45df32_0_25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371bb45df32_0_25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371bb45df32_0_25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371bb45df32_0_25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71bb45df32_0_25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371bb45df32_0_25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371bb45df32_0_25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371bb45df32_0_25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371bb45df32_0_25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371bb45df32_0_25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371bb45df32_0_25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371bb45df32_0_25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371bb45df32_0_25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371bb45df32_0_25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371bb45df32_0_25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371bb45df32_0_25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371bb45df32_0_25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371bb45df32_0_25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371bb45df32_0_25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371bb45df32_0_25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71bb45df32_0_25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371bb45df32_0_25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371bb45df32_0_25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371bb45df32_0_25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371bb45df32_0_25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71bb45df32_0_25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371bb45df32_0_25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371bb45df32_0_25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371bb45df32_0_25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371bb45df32_0_25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371bb45df32_0_25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371bb45df32_0_25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371bb45df32_0_25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371bb45df32_0_25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371bb45df32_0_25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371bb45df32_0_25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371bb45df32_0_25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371bb45df32_0_25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371bb45df32_0_25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371bb45df32_0_25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371bb45df32_0_25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371bb45df32_0_25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371bb45df32_0_25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371bb45df32_0_25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371bb45df32_0_25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371bb45df32_0_25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371bb45df32_0_25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371bb45df32_0_25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371bb45df32_0_25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371bb45df32_0_25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371bb45df32_0_25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371bb45df32_0_25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371bb45df32_0_25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371bb45df32_0_25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371bb45df32_0_25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371bb45df32_0_25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371bb45df32_0_25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371bb45df32_0_25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371bb45df32_0_25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371bb45df32_0_25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371bb45df32_0_25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371bb45df32_0_25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371bb45df32_0_25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371bb45df32_0_25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371bb45df32_0_25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371bb45df32_0_25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371bb45df32_0_25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371bb45df32_0_25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371bb45df32_0_25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371bb45df32_0_25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371bb45df32_0_25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371bb45df32_0_25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371bb45df32_0_25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371bb45df32_0_25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371bb45df32_0_25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371bb45df32_0_25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371bb45df32_0_25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371bb45df32_0_25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371bb45df32_0_25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371bb45df32_0_25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371bb45df32_0_25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371bb45df32_0_25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371bb45df32_0_25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371bb45df32_0_25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371bb45df32_0_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371bb45df32_0_25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371bb45df32_0_25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371bb45df32_0_25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371bb45df32_0_25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371bb45df32_0_25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371bb45df32_0_25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371bb45df32_0_25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371bb45df32_0_25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371bb45df32_0_25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371bb45df32_0_25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371bb45df32_0_25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371bb45df32_0_25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371bb45df32_0_25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371bb45df32_0_25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371bb45df32_0_25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371bb45df32_0_25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371bb45df32_0_25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371bb45df32_0_25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371bb45df32_0_2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1bb45df32_0_38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1bb45df32_0_3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g371bb45df32_0_38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g371bb45df32_0_38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371bb45df32_0_38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371bb45df32_0_38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H">
  <p:cSld name="TITLE_AND_BODY_2_1_1_1_1_1_1_1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1bb45df32_0_517"/>
          <p:cNvSpPr/>
          <p:nvPr>
            <p:ph idx="2" type="pic"/>
          </p:nvPr>
        </p:nvSpPr>
        <p:spPr>
          <a:xfrm>
            <a:off x="509688" y="1512575"/>
            <a:ext cx="3090600" cy="30906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281" name="Google Shape;281;g371bb45df32_0_517"/>
          <p:cNvSpPr txBox="1"/>
          <p:nvPr>
            <p:ph type="title"/>
          </p:nvPr>
        </p:nvSpPr>
        <p:spPr>
          <a:xfrm>
            <a:off x="509687" y="692700"/>
            <a:ext cx="81291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g371bb45df32_0_517"/>
          <p:cNvSpPr txBox="1"/>
          <p:nvPr>
            <p:ph idx="1" type="body"/>
          </p:nvPr>
        </p:nvSpPr>
        <p:spPr>
          <a:xfrm>
            <a:off x="3856357" y="14973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83" name="Google Shape;283;g371bb45df32_0_517"/>
          <p:cNvCxnSpPr/>
          <p:nvPr/>
        </p:nvCxnSpPr>
        <p:spPr>
          <a:xfrm>
            <a:off x="505213" y="5403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371bb45df32_0_15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g371bb45df32_0_15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371bb45df32_0_15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371bb45df32_0_15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371bb45df32_0_15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371bb45df32_0_15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371bb45df32_0_15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371bb45df32_0_15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371bb45df32_0_15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371bb45df32_0_1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371bb45df32_0_15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371bb45df32_0_15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371bb45df32_0_15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371bb45df32_0_15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g371bb45df32_0_15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371bb45df32_0_15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371bb45df32_0_15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371bb45df32_0_15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371bb45df32_0_15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371bb45df32_0_15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371bb45df32_0_15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371bb45df32_0_15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371bb45df32_0_15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371bb45df32_0_15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371bb45df32_0_15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371bb45df32_0_15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371bb45df32_0_15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371bb45df32_0_15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371bb45df32_0_15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371bb45df32_0_15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371bb45df32_0_15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371bb45df32_0_15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371bb45df32_0_15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371bb45df32_0_15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371bb45df32_0_19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g371bb45df32_0_19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1bb45df32_0_1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371bb45df32_0_19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371bb45df32_0_1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371bb45df32_0_19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1bb45df32_0_20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g371bb45df32_0_2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1bb45df32_0_20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1bb45df32_0_2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371bb45df32_0_20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371bb45df32_0_20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71bb45df32_0_20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1bb45df32_0_20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g371bb45df32_0_2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1bb45df32_0_2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1bb45df32_0_2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371bb45df32_0_20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1bb45df32_0_2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g371bb45df32_0_2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1bb45df32_0_2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371bb45df32_0_21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371bb45df32_0_21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371bb45df32_0_2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371bb45df32_0_222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g371bb45df32_0_222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371bb45df32_0_2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371bb45df32_0_2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371bb45df32_0_2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371bb45df32_0_222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371bb45df32_0_2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371bb45df32_0_2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371bb45df32_0_2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371bb45df32_0_2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371bb45df32_0_2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371bb45df32_0_2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371bb45df32_0_2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371bb45df32_0_2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371bb45df32_0_2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g371bb45df32_0_2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371bb45df32_0_2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371bb45df32_0_237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71bb45df32_0_23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371bb45df32_0_237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371bb45df32_0_2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371bb45df32_0_24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g371bb45df32_0_24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71bb45df32_0_24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371bb45df32_0_24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371bb45df32_0_2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1bb45df32_0_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371bb45df32_0_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371bb45df32_0_1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2025 Marketing Strategy</a:t>
            </a:r>
            <a:endParaRPr/>
          </a:p>
        </p:txBody>
      </p:sp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Lead Generation &amp; Brand Building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Marketing Department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Q4 2024 Campaign Performance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295" name="Google Shape;295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200"/>
              <a:buChar char="●"/>
            </a:pPr>
            <a:r>
              <a:rPr lang="en-US" sz="3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Strong Campaign Results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Digital Marketing ROI: 4.2x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Social Media Engagement: +35%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Content Marketing Leads: 1,200 MQLs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Event Marketing: 15 trade shows, 800 leads</a:t>
            </a:r>
            <a:endParaRPr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Top Performing Campaigns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01" name="Google Shape;301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200"/>
              <a:buChar char="●"/>
            </a:pPr>
            <a:r>
              <a:rPr lang="en-US" sz="3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Best Campaign Results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TechCrunch Disrupt: </a:t>
            </a:r>
            <a:r>
              <a:rPr b="1"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150 leads, $2.1M pipeline</a:t>
            </a:r>
            <a:endParaRPr b="1"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Digital Transformation Webinar: </a:t>
            </a:r>
            <a:r>
              <a:rPr b="1"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400 attendees</a:t>
            </a:r>
            <a:endParaRPr b="1"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LinkedIn Thought Leadership: </a:t>
            </a:r>
            <a:r>
              <a:rPr b="1"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25K impressions</a:t>
            </a:r>
            <a:endParaRPr b="1"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Healthcare Industry Report: </a:t>
            </a:r>
            <a:r>
              <a:rPr b="1"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1,800 downloads</a:t>
            </a:r>
            <a:endParaRPr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Budget Performance vs. Target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07" name="Google Shape;307;p4"/>
          <p:cNvSpPr txBox="1"/>
          <p:nvPr>
            <p:ph idx="1" type="body"/>
          </p:nvPr>
        </p:nvSpPr>
        <p:spPr>
          <a:xfrm>
            <a:off x="457200" y="1200150"/>
            <a:ext cx="84711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3200"/>
              <a:buChar char="●"/>
            </a:pPr>
            <a:r>
              <a:rPr lang="en-US" sz="32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Efficient Budget Utilization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Total Spend: $285K (5% under budget)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Cost per Lead: $89 (vs. $125 target)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Customer Acquisition Cost: $12K (vs. $15K target)</a:t>
            </a:r>
            <a:endParaRPr>
              <a:solidFill>
                <a:srgbClr val="45818E"/>
              </a:solidFill>
            </a:endParaRPr>
          </a:p>
          <a:p>
            <a:pPr indent="0" lvl="0" marL="742950" rtl="0" algn="l">
              <a:spcBef>
                <a:spcPts val="56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• Marketing ROI: 325% (vs. 250% target)</a:t>
            </a:r>
            <a:endParaRPr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1bb45df32_0_504"/>
          <p:cNvSpPr txBox="1"/>
          <p:nvPr>
            <p:ph type="title"/>
          </p:nvPr>
        </p:nvSpPr>
        <p:spPr>
          <a:xfrm>
            <a:off x="2647700" y="370875"/>
            <a:ext cx="6366900" cy="186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6500"/>
              <a:t>Summary</a:t>
            </a:r>
            <a:endParaRPr sz="6500"/>
          </a:p>
        </p:txBody>
      </p:sp>
      <p:sp>
        <p:nvSpPr>
          <p:cNvPr id="312" name="Google Shape;312;g371bb45df32_0_504"/>
          <p:cNvSpPr txBox="1"/>
          <p:nvPr>
            <p:ph idx="1" type="body"/>
          </p:nvPr>
        </p:nvSpPr>
        <p:spPr>
          <a:xfrm>
            <a:off x="4054075" y="2310450"/>
            <a:ext cx="4960500" cy="111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Reviewed Q4 2024 campaign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Achieved strong digital marketing ROI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Exceeded lead generation and engagement goals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Maintained efficient budget utilization</a:t>
            </a:r>
            <a:endParaRPr sz="1600"/>
          </a:p>
        </p:txBody>
      </p:sp>
      <p:pic>
        <p:nvPicPr>
          <p:cNvPr id="313" name="Google Shape;313;g371bb45df32_0_50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38" y="583325"/>
            <a:ext cx="3090600" cy="3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