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343B3B-FF5F-4244-A0C8-8F339A68384D}">
  <a:tblStyle styleId="{A6343B3B-FF5F-4244-A0C8-8F339A6838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6c55a291_2_75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06c55a29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8" name="Google Shape;128;g1f06c55a291_2_75:notes"/>
          <p:cNvSpPr txBox="1"/>
          <p:nvPr>
            <p:ph idx="12" type="sldNum"/>
          </p:nvPr>
        </p:nvSpPr>
        <p:spPr>
          <a:xfrm>
            <a:off x="3885142" y="8686007"/>
            <a:ext cx="2971800" cy="457993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900"/>
              <a:t>‹#›</a:t>
            </a:fld>
            <a:endParaRPr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06c55a291_2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f06c55a291_2_125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06c55a291_2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f06c55a291_2_129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06c55a291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f06c55a291_2_137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06c55a291_2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f06c55a291_2_141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06c55a291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f06c55a291_2_145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06c55a291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f06c55a291_2_169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06c55a291_2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f06c55a291_2_186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06c55a291_2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f06c55a291_2_219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06c55a291_2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f06c55a291_2_227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06c55a291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f06c55a291_2_233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06c55a291_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f06c55a291_2_95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06c55a29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f06c55a291_0_42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f06c55a291_2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f06c55a291_2_239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f06c55a291_2_2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f06c55a291_2_245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06c55a291_2_2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f06c55a291_2_251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06c55a291_2_2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f06c55a291_2_257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06c55a291_6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f06c55a291_6_22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f06c55a291_6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f06c55a291_6_46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f06c55a291_6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f06c55a291_6_68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f06c55a291_6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f06c55a291_6_100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f06c55a291_6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f06c55a291_6_91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06c55a291_2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f06c55a291_2_99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06c55a291_6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f06c55a291_6_117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f06c55a291_6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f06c55a291_6_33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06c55a291_2_2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f06c55a291_2_263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06c55a291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f06c55a291_2_103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06c55a291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f06c55a291_2_107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06c55a291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f06c55a291_2_111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06c55a291_2_115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f06c55a291_2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3" name="Google Shape;173;g1f06c55a291_2_115:notes"/>
          <p:cNvSpPr txBox="1"/>
          <p:nvPr>
            <p:ph idx="12" type="sldNum"/>
          </p:nvPr>
        </p:nvSpPr>
        <p:spPr>
          <a:xfrm>
            <a:off x="3885142" y="8686007"/>
            <a:ext cx="2971800" cy="457993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900"/>
              <a:t>‹#›</a:t>
            </a:fld>
            <a:endParaRPr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06c55a291_0_1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f06c55a29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0" name="Google Shape;180;g1f06c55a291_0_1:notes"/>
          <p:cNvSpPr txBox="1"/>
          <p:nvPr>
            <p:ph idx="12" type="sldNum"/>
          </p:nvPr>
        </p:nvSpPr>
        <p:spPr>
          <a:xfrm>
            <a:off x="3885142" y="8686007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900"/>
              <a:t>‹#›</a:t>
            </a:fld>
            <a:endParaRPr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06c55a291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f06c55a291_2_121:notes"/>
          <p:cNvSpPr/>
          <p:nvPr>
            <p:ph idx="2" type="sldImg"/>
          </p:nvPr>
        </p:nvSpPr>
        <p:spPr>
          <a:xfrm>
            <a:off x="-2286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42899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3" y="1943100"/>
            <a:ext cx="3200401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8599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8599" y="800107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61156" y="2203457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28599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28599" y="800107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�"/>
              <a:defRPr sz="1500"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2pPr>
            <a:lvl3pPr indent="-2984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324100" y="800107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�"/>
              <a:defRPr sz="1500"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2pPr>
            <a:lvl3pPr indent="-2984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8599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28603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228603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11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1pPr>
            <a:lvl2pPr indent="-2984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2322517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2322517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11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1pPr>
            <a:lvl2pPr indent="-2984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599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4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1" sz="1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8" y="136527"/>
            <a:ext cx="2555876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�"/>
              <a:defRPr sz="1500"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5pPr>
            <a:lvl6pPr indent="-2984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6pPr>
            <a:lvl7pPr indent="-2984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7pPr>
            <a:lvl8pPr indent="-2984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8pPr>
            <a:lvl9pPr indent="-2984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4" y="717557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6" y="2400300"/>
            <a:ext cx="2743201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1" sz="1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6" y="306388"/>
            <a:ext cx="2743201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6" y="2683669"/>
            <a:ext cx="2743201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599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3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7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7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599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599" y="800107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429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�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�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�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�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�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�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�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�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1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8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2" y="3178178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11.png"/><Relationship Id="rId10" Type="http://schemas.openxmlformats.org/officeDocument/2006/relationships/image" Target="../media/image30.png"/><Relationship Id="rId12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4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2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42.png"/><Relationship Id="rId13" Type="http://schemas.openxmlformats.org/officeDocument/2006/relationships/image" Target="../media/image40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39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35.png"/><Relationship Id="rId8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62.png"/><Relationship Id="rId5" Type="http://schemas.openxmlformats.org/officeDocument/2006/relationships/image" Target="../media/image12.png"/><Relationship Id="rId6" Type="http://schemas.openxmlformats.org/officeDocument/2006/relationships/image" Target="../media/image43.png"/><Relationship Id="rId7" Type="http://schemas.openxmlformats.org/officeDocument/2006/relationships/image" Target="../media/image52.png"/><Relationship Id="rId8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45.png"/><Relationship Id="rId7" Type="http://schemas.openxmlformats.org/officeDocument/2006/relationships/image" Target="../media/image5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49.png"/><Relationship Id="rId7" Type="http://schemas.openxmlformats.org/officeDocument/2006/relationships/image" Target="../media/image51.png"/><Relationship Id="rId8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8.png"/><Relationship Id="rId5" Type="http://schemas.openxmlformats.org/officeDocument/2006/relationships/image" Target="../media/image12.png"/><Relationship Id="rId6" Type="http://schemas.openxmlformats.org/officeDocument/2006/relationships/image" Target="../media/image54.png"/><Relationship Id="rId7" Type="http://schemas.openxmlformats.org/officeDocument/2006/relationships/image" Target="../media/image47.png"/><Relationship Id="rId8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56.png"/><Relationship Id="rId7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5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59.png"/><Relationship Id="rId7" Type="http://schemas.openxmlformats.org/officeDocument/2006/relationships/image" Target="../media/image5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65.png"/><Relationship Id="rId7" Type="http://schemas.openxmlformats.org/officeDocument/2006/relationships/image" Target="../media/image6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7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76.png"/><Relationship Id="rId7" Type="http://schemas.openxmlformats.org/officeDocument/2006/relationships/image" Target="../media/image69.png"/><Relationship Id="rId8" Type="http://schemas.openxmlformats.org/officeDocument/2006/relationships/image" Target="../media/image7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73.png"/><Relationship Id="rId7" Type="http://schemas.openxmlformats.org/officeDocument/2006/relationships/image" Target="../media/image75.png"/><Relationship Id="rId8" Type="http://schemas.openxmlformats.org/officeDocument/2006/relationships/image" Target="../media/image7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74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42.png"/><Relationship Id="rId13" Type="http://schemas.openxmlformats.org/officeDocument/2006/relationships/image" Target="../media/image40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39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35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5679" y="-38409"/>
            <a:ext cx="9534099" cy="521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209" y="2355506"/>
            <a:ext cx="3095783" cy="109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6736" y="2663052"/>
            <a:ext cx="4910538" cy="1230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2617605" y="2891657"/>
            <a:ext cx="6868808" cy="85331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52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한정판 </a:t>
            </a:r>
            <a:r>
              <a:rPr b="1" i="0" lang="ko" sz="49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4394" y="1475443"/>
            <a:ext cx="1666024" cy="718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2814179" y="1620075"/>
            <a:ext cx="2146458" cy="44544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6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도</a:t>
            </a:r>
            <a:r>
              <a:rPr b="0" i="0" lang="ko" sz="2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레</a:t>
            </a:r>
            <a:r>
              <a:rPr b="0" i="0" lang="ko" sz="26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미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74878" y="2436067"/>
            <a:ext cx="4006994" cy="97235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9887" y="600716"/>
            <a:ext cx="2115767" cy="183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7265" y="848399"/>
            <a:ext cx="2261692" cy="190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800001">
            <a:off x="306883" y="1863530"/>
            <a:ext cx="557468" cy="60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840000">
            <a:off x="8397194" y="2411142"/>
            <a:ext cx="624224" cy="53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195679" y="4790716"/>
            <a:ext cx="9534099" cy="40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36024" y="1742446"/>
            <a:ext cx="1792340" cy="718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4233433" y="1828371"/>
            <a:ext cx="2219524" cy="53892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7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파솔라</a:t>
            </a:r>
            <a:r>
              <a:rPr b="1" i="0" lang="ko" sz="32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1758279" y="4314392"/>
            <a:ext cx="5626190" cy="3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정유림 위강은 김현지 구선화 김진우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5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2808"/>
            <a:ext cx="9144000" cy="483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591"/>
            <a:ext cx="9144000" cy="42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386" y="658667"/>
            <a:ext cx="8435964" cy="434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386" y="168642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533400" y="281095"/>
            <a:ext cx="2299914" cy="37757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200" u="none" cap="none" strike="noStrike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ERD CLOUD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/>
        </p:nvSpPr>
        <p:spPr>
          <a:xfrm>
            <a:off x="456376" y="285074"/>
            <a:ext cx="1221045" cy="37757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업무분담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677" y="1162691"/>
            <a:ext cx="2445616" cy="319975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1076206" y="1226700"/>
            <a:ext cx="145644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구선화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39132" y="1172903"/>
            <a:ext cx="2445616" cy="319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1725" y="1162690"/>
            <a:ext cx="2445616" cy="319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199" y="1553834"/>
            <a:ext cx="2423929" cy="8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0014" y="1550034"/>
            <a:ext cx="2414734" cy="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74710" y="1557702"/>
            <a:ext cx="2442631" cy="8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/>
        </p:nvSpPr>
        <p:spPr>
          <a:xfrm>
            <a:off x="3751993" y="1222646"/>
            <a:ext cx="145644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위강은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6449161" y="1248330"/>
            <a:ext cx="145644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정유림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50348" y="1677086"/>
            <a:ext cx="14564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2996201" y="1681650"/>
            <a:ext cx="14564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5711681" y="1683297"/>
            <a:ext cx="11897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449319" y="3073999"/>
            <a:ext cx="10584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5774742" y="3219106"/>
            <a:ext cx="10584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6744382" y="1691639"/>
            <a:ext cx="1890799" cy="17774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상품 상세페이지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찜하기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결제목록, 입찰목록 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구매입찰/즉시구매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판매입찰/즉시판매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배송지변경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계좌정보 등록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6744381" y="3446664"/>
            <a:ext cx="1554829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ko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입찰내역 조회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ko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거래내역 조회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ko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페널티부여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ko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차단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696000" y="2033475"/>
            <a:ext cx="2354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Font typeface="Arial"/>
              <a:buChar char="-"/>
            </a:pPr>
            <a:r>
              <a:rPr lang="ko" sz="1000">
                <a:solidFill>
                  <a:srgbClr val="002D02"/>
                </a:solidFill>
              </a:rPr>
              <a:t>메뉴바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회원가입(ID중복조회, 이메일인증)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로그인/ID찾기/비밀번호재설정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공지사항/자주묻는질문/1:1문의 등록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검수정책/이용약관/개인정보처리방침</a:t>
            </a:r>
            <a:endParaRPr sz="1000">
              <a:solidFill>
                <a:srgbClr val="002D02"/>
              </a:solidFill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696000" y="3370475"/>
            <a:ext cx="2133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Font typeface="Arial"/>
              <a:buChar char="-"/>
            </a:pPr>
            <a:r>
              <a:rPr lang="ko" sz="1000">
                <a:solidFill>
                  <a:srgbClr val="002D02"/>
                </a:solidFill>
              </a:rPr>
              <a:t>관리자 로그인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공지사항 등록/수정/삭제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자주묻는질문 등록/수정/삭제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1:1문의 답변 등록</a:t>
            </a:r>
            <a:endParaRPr sz="1000">
              <a:solidFill>
                <a:srgbClr val="002D02"/>
              </a:solidFill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000"/>
              <a:buChar char="-"/>
            </a:pPr>
            <a:r>
              <a:rPr lang="ko" sz="1000">
                <a:solidFill>
                  <a:srgbClr val="002D02"/>
                </a:solidFill>
              </a:rPr>
              <a:t>검수정책/이용약관/개인정보처리방침 수정</a:t>
            </a:r>
            <a:endParaRPr sz="1000">
              <a:solidFill>
                <a:srgbClr val="002D0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456376" y="285074"/>
            <a:ext cx="1221045" cy="37757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업무분담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5497" y="1162050"/>
            <a:ext cx="2702603" cy="319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3180" y="1162050"/>
            <a:ext cx="2702602" cy="319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28365" y="1543050"/>
            <a:ext cx="2667418" cy="744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5448300" y="1238250"/>
            <a:ext cx="145644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김진우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79868" y="1581150"/>
            <a:ext cx="2633861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1768579" y="1238250"/>
            <a:ext cx="145644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김현지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1066898" y="3067050"/>
            <a:ext cx="10584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4686300" y="1696267"/>
            <a:ext cx="10584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1066898" y="1674265"/>
            <a:ext cx="10584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1295400" y="2006402"/>
            <a:ext cx="251832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2D02"/>
              </a:buClr>
              <a:buSzPts val="1300"/>
              <a:buFont typeface="Arial"/>
              <a:buChar char="-"/>
            </a:pPr>
            <a:r>
              <a:rPr lang="ko" sz="1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스타일</a:t>
            </a:r>
            <a:endParaRPr sz="13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8409"/>
            <a:ext cx="9143999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086" y="153399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574501" y="307472"/>
            <a:ext cx="4966914" cy="37757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기능 시연 &amp; 코드 리뷰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952" y="946739"/>
            <a:ext cx="1899793" cy="189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927875" y="967084"/>
            <a:ext cx="597068" cy="45403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5204" y="3011974"/>
            <a:ext cx="1875926" cy="189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4832" y="959209"/>
            <a:ext cx="1875926" cy="195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53080" y="955750"/>
            <a:ext cx="1875926" cy="191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9952" y="1352550"/>
            <a:ext cx="1899793" cy="8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77201" y="1484478"/>
            <a:ext cx="1378748" cy="126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3722988" y="940907"/>
            <a:ext cx="663795" cy="4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6424924" y="959210"/>
            <a:ext cx="629764" cy="4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58577" y="1354556"/>
            <a:ext cx="1828433" cy="8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71082" y="1350521"/>
            <a:ext cx="1828433" cy="8076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2205203" y="3029312"/>
            <a:ext cx="597881" cy="4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28949" y="3441276"/>
            <a:ext cx="1828433" cy="8076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/>
        </p:nvSpPr>
        <p:spPr>
          <a:xfrm>
            <a:off x="1487101" y="1042497"/>
            <a:ext cx="1037338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구선화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4459366" y="3608807"/>
            <a:ext cx="2421396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70783" y="1426893"/>
            <a:ext cx="1191329" cy="133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03375" y="1463559"/>
            <a:ext cx="1087332" cy="132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46429" y="3610726"/>
            <a:ext cx="1393472" cy="98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4362010" y="1008227"/>
            <a:ext cx="1037338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위강은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7054688" y="1033509"/>
            <a:ext cx="1037338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정유림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2737852" y="3089664"/>
            <a:ext cx="103733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김현지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6388" y="3011974"/>
            <a:ext cx="1875926" cy="191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/>
        </p:nvSpPr>
        <p:spPr>
          <a:xfrm>
            <a:off x="5136295" y="2997130"/>
            <a:ext cx="663795" cy="4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84389" y="3406745"/>
            <a:ext cx="1828432" cy="807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5775317" y="3064450"/>
            <a:ext cx="1037338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김진우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94926" y="3525923"/>
            <a:ext cx="1087332" cy="132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456376" y="285074"/>
            <a:ext cx="25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회원가입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375" y="951300"/>
            <a:ext cx="2979725" cy="36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1101" y="1481850"/>
            <a:ext cx="2704399" cy="34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1475" y="1481844"/>
            <a:ext cx="2302325" cy="84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2" name="Google Shape;302;p41"/>
          <p:cNvCxnSpPr/>
          <p:nvPr/>
        </p:nvCxnSpPr>
        <p:spPr>
          <a:xfrm rot="-5400000">
            <a:off x="2366250" y="1318125"/>
            <a:ext cx="870600" cy="45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41"/>
          <p:cNvSpPr txBox="1"/>
          <p:nvPr/>
        </p:nvSpPr>
        <p:spPr>
          <a:xfrm>
            <a:off x="2426650" y="742525"/>
            <a:ext cx="18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입력한 아이디와 동일한 아이디가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존재하는지 조회 후 안내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1"/>
          <p:cNvSpPr/>
          <p:nvPr/>
        </p:nvSpPr>
        <p:spPr>
          <a:xfrm>
            <a:off x="491775" y="2289575"/>
            <a:ext cx="2515500" cy="2354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41"/>
          <p:cNvCxnSpPr/>
          <p:nvPr/>
        </p:nvCxnSpPr>
        <p:spPr>
          <a:xfrm>
            <a:off x="644950" y="4643650"/>
            <a:ext cx="378900" cy="20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1"/>
          <p:cNvSpPr txBox="1"/>
          <p:nvPr/>
        </p:nvSpPr>
        <p:spPr>
          <a:xfrm>
            <a:off x="1064150" y="4643675"/>
            <a:ext cx="18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각 인풋별 형식 유효성검사 후 안내문구 노출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41"/>
          <p:cNvCxnSpPr>
            <a:endCxn id="301" idx="1"/>
          </p:cNvCxnSpPr>
          <p:nvPr/>
        </p:nvCxnSpPr>
        <p:spPr>
          <a:xfrm flipH="1" rot="10800000">
            <a:off x="5554575" y="1903631"/>
            <a:ext cx="876900" cy="26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1"/>
          <p:cNvSpPr txBox="1"/>
          <p:nvPr/>
        </p:nvSpPr>
        <p:spPr>
          <a:xfrm>
            <a:off x="6431475" y="951300"/>
            <a:ext cx="187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이메일 인증코드 랜덤 5자리 숫자 발송 후 사용자가 입력한 값과 일치할 경우 메일 인증 완료 처리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9319" y="2935650"/>
            <a:ext cx="2840250" cy="175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41"/>
          <p:cNvCxnSpPr/>
          <p:nvPr/>
        </p:nvCxnSpPr>
        <p:spPr>
          <a:xfrm flipH="1" rot="10800000">
            <a:off x="4951850" y="3515031"/>
            <a:ext cx="1247700" cy="24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1"/>
          <p:cNvSpPr txBox="1"/>
          <p:nvPr/>
        </p:nvSpPr>
        <p:spPr>
          <a:xfrm>
            <a:off x="5925500" y="2538413"/>
            <a:ext cx="18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관리자에서 등록한 약관 내용 모달 노출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/>
        </p:nvSpPr>
        <p:spPr>
          <a:xfrm>
            <a:off x="456376" y="285074"/>
            <a:ext cx="25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로그인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571" y="1264475"/>
            <a:ext cx="3691825" cy="333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42"/>
          <p:cNvSpPr txBox="1"/>
          <p:nvPr/>
        </p:nvSpPr>
        <p:spPr>
          <a:xfrm>
            <a:off x="3762950" y="3926250"/>
            <a:ext cx="127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아이디,비밀번호 모두 입력 시 활성화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42"/>
          <p:cNvCxnSpPr>
            <a:endCxn id="321" idx="1"/>
          </p:cNvCxnSpPr>
          <p:nvPr/>
        </p:nvCxnSpPr>
        <p:spPr>
          <a:xfrm flipH="1" rot="-5400000">
            <a:off x="3245300" y="3639450"/>
            <a:ext cx="561600" cy="4737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3" name="Google Shape;32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8196" y="1207346"/>
            <a:ext cx="3406824" cy="3447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42"/>
          <p:cNvSpPr txBox="1"/>
          <p:nvPr/>
        </p:nvSpPr>
        <p:spPr>
          <a:xfrm>
            <a:off x="4214400" y="2433588"/>
            <a:ext cx="12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아이디,비밀번호가 일치하는 유저가 없을 때 안내문구 노출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42"/>
          <p:cNvCxnSpPr>
            <a:stCxn id="324" idx="2"/>
          </p:cNvCxnSpPr>
          <p:nvPr/>
        </p:nvCxnSpPr>
        <p:spPr>
          <a:xfrm flipH="1" rot="-5400000">
            <a:off x="5397750" y="2487438"/>
            <a:ext cx="126300" cy="12192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 txBox="1"/>
          <p:nvPr/>
        </p:nvSpPr>
        <p:spPr>
          <a:xfrm>
            <a:off x="456375" y="285075"/>
            <a:ext cx="40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아이디 찾기 / 비밀번호 재설정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825" y="997800"/>
            <a:ext cx="2993173" cy="296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887" y="1127223"/>
            <a:ext cx="2914223" cy="270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9100" y="1053600"/>
            <a:ext cx="2801838" cy="27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3"/>
          <p:cNvSpPr txBox="1"/>
          <p:nvPr/>
        </p:nvSpPr>
        <p:spPr>
          <a:xfrm>
            <a:off x="925125" y="3833288"/>
            <a:ext cx="127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비동기 방식으로 이름, 이메일 정보 조회 후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43"/>
          <p:cNvCxnSpPr>
            <a:stCxn id="337" idx="3"/>
          </p:cNvCxnSpPr>
          <p:nvPr/>
        </p:nvCxnSpPr>
        <p:spPr>
          <a:xfrm flipH="1" rot="10800000">
            <a:off x="2198925" y="4063238"/>
            <a:ext cx="1348200" cy="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3"/>
          <p:cNvSpPr txBox="1"/>
          <p:nvPr/>
        </p:nvSpPr>
        <p:spPr>
          <a:xfrm>
            <a:off x="3754050" y="3833288"/>
            <a:ext cx="16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일치하는 정보가 있을 경우 해당</a:t>
            </a: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아이디 노출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6588525" y="3792888"/>
            <a:ext cx="16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일치하는 정보가 없을 경우 안내문구 노출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43"/>
          <p:cNvCxnSpPr>
            <a:stCxn id="337" idx="2"/>
            <a:endCxn id="340" idx="2"/>
          </p:cNvCxnSpPr>
          <p:nvPr/>
        </p:nvCxnSpPr>
        <p:spPr>
          <a:xfrm rot="-5400000">
            <a:off x="4475775" y="1340738"/>
            <a:ext cx="40500" cy="5868000"/>
          </a:xfrm>
          <a:prstGeom prst="bentConnector3">
            <a:avLst>
              <a:gd fmla="val -587963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00" y="-150029"/>
            <a:ext cx="9177494" cy="544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 txBox="1"/>
          <p:nvPr/>
        </p:nvSpPr>
        <p:spPr>
          <a:xfrm>
            <a:off x="456375" y="285075"/>
            <a:ext cx="40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아이디 찾기 / 비밀번호 재설정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925125" y="3833288"/>
            <a:ext cx="127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비동기 방식으로  아이디, 이름, 이메일 정보 조회 후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44"/>
          <p:cNvCxnSpPr>
            <a:stCxn id="350" idx="3"/>
          </p:cNvCxnSpPr>
          <p:nvPr/>
        </p:nvCxnSpPr>
        <p:spPr>
          <a:xfrm>
            <a:off x="2198925" y="4064138"/>
            <a:ext cx="772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44"/>
          <p:cNvSpPr txBox="1"/>
          <p:nvPr/>
        </p:nvSpPr>
        <p:spPr>
          <a:xfrm>
            <a:off x="3077775" y="3833288"/>
            <a:ext cx="16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일치하는 정보가 있을 경우 해당 이메일로 인증코드 발송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6588525" y="3839600"/>
            <a:ext cx="21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인증코드 일치 시 신규 비밀번호 입력 후 회원정보 업데이트 처리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100" y="1124100"/>
            <a:ext cx="2188446" cy="2514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3880" y="1180923"/>
            <a:ext cx="2188437" cy="250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6850" y="1124100"/>
            <a:ext cx="2082900" cy="8181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9824" y="1116475"/>
            <a:ext cx="2182026" cy="256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4"/>
          <p:cNvCxnSpPr/>
          <p:nvPr/>
        </p:nvCxnSpPr>
        <p:spPr>
          <a:xfrm>
            <a:off x="5123100" y="4064138"/>
            <a:ext cx="1103100" cy="1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374" y="1019175"/>
            <a:ext cx="3862090" cy="268383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5"/>
          <p:cNvSpPr txBox="1"/>
          <p:nvPr/>
        </p:nvSpPr>
        <p:spPr>
          <a:xfrm>
            <a:off x="456375" y="285075"/>
            <a:ext cx="40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공지사항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5559825" y="1877450"/>
            <a:ext cx="22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관리자에서 등록한 공지사항 리스트 조회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조회 시 조회수 카운트 1씩 증가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45"/>
          <p:cNvCxnSpPr>
            <a:stCxn id="366" idx="3"/>
            <a:endCxn id="370" idx="0"/>
          </p:cNvCxnSpPr>
          <p:nvPr/>
        </p:nvCxnSpPr>
        <p:spPr>
          <a:xfrm>
            <a:off x="4103464" y="2361094"/>
            <a:ext cx="2399100" cy="2361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45"/>
          <p:cNvSpPr txBox="1"/>
          <p:nvPr/>
        </p:nvSpPr>
        <p:spPr>
          <a:xfrm>
            <a:off x="4673925" y="974875"/>
            <a:ext cx="31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제목+내용 / 제목 / 내용 옵션별 키워드 검색 결과 조회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45"/>
          <p:cNvCxnSpPr>
            <a:endCxn id="371" idx="1"/>
          </p:cNvCxnSpPr>
          <p:nvPr/>
        </p:nvCxnSpPr>
        <p:spPr>
          <a:xfrm flipH="1" rot="10800000">
            <a:off x="3143325" y="1205725"/>
            <a:ext cx="1530600" cy="25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5"/>
          <p:cNvSpPr txBox="1"/>
          <p:nvPr/>
        </p:nvSpPr>
        <p:spPr>
          <a:xfrm>
            <a:off x="1758125" y="4188150"/>
            <a:ext cx="828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페이징 처리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45"/>
          <p:cNvCxnSpPr>
            <a:stCxn id="366" idx="2"/>
            <a:endCxn id="373" idx="0"/>
          </p:cNvCxnSpPr>
          <p:nvPr/>
        </p:nvCxnSpPr>
        <p:spPr>
          <a:xfrm flipH="1" rot="-5400000">
            <a:off x="1930169" y="3945262"/>
            <a:ext cx="485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4775" y="2597225"/>
            <a:ext cx="3975626" cy="21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456375" y="285075"/>
            <a:ext cx="40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자주묻는질문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225" y="838200"/>
            <a:ext cx="4334701" cy="41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6"/>
          <p:cNvSpPr txBox="1"/>
          <p:nvPr/>
        </p:nvSpPr>
        <p:spPr>
          <a:xfrm>
            <a:off x="5559825" y="1877450"/>
            <a:ext cx="24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관리자에서 등록한 자주묻는질문 내용 조회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4673925" y="974875"/>
            <a:ext cx="31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비동기 방식으로 </a:t>
            </a: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키워드 검색 결과 조회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6"/>
          <p:cNvCxnSpPr>
            <a:endCxn id="385" idx="1"/>
          </p:cNvCxnSpPr>
          <p:nvPr/>
        </p:nvCxnSpPr>
        <p:spPr>
          <a:xfrm flipH="1" rot="10800000">
            <a:off x="3589425" y="1205725"/>
            <a:ext cx="1084500" cy="17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6"/>
          <p:cNvSpPr txBox="1"/>
          <p:nvPr/>
        </p:nvSpPr>
        <p:spPr>
          <a:xfrm>
            <a:off x="4157700" y="4558200"/>
            <a:ext cx="2118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비동기 방식으로 하단에 </a:t>
            </a:r>
            <a:r>
              <a:rPr lang="ko" sz="9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게시글 10개씩 </a:t>
            </a: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더 불러오도록 </a:t>
            </a: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페이징 처리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46"/>
          <p:cNvCxnSpPr>
            <a:endCxn id="387" idx="1"/>
          </p:cNvCxnSpPr>
          <p:nvPr/>
        </p:nvCxnSpPr>
        <p:spPr>
          <a:xfrm flipH="1" rot="10800000">
            <a:off x="2930700" y="4721100"/>
            <a:ext cx="1227000" cy="52500"/>
          </a:xfrm>
          <a:prstGeom prst="bentConnector3">
            <a:avLst>
              <a:gd fmla="val 51267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6"/>
          <p:cNvCxnSpPr>
            <a:stCxn id="383" idx="3"/>
            <a:endCxn id="384" idx="1"/>
          </p:cNvCxnSpPr>
          <p:nvPr/>
        </p:nvCxnSpPr>
        <p:spPr>
          <a:xfrm flipH="1" rot="10800000">
            <a:off x="4652925" y="2108425"/>
            <a:ext cx="906900" cy="80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/>
        </p:nvSpPr>
        <p:spPr>
          <a:xfrm>
            <a:off x="456375" y="285075"/>
            <a:ext cx="40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1:1문의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7226" y="823950"/>
            <a:ext cx="4530051" cy="405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9" name="Google Shape;39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379" y="936675"/>
            <a:ext cx="4441375" cy="3479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47"/>
          <p:cNvSpPr txBox="1"/>
          <p:nvPr/>
        </p:nvSpPr>
        <p:spPr>
          <a:xfrm>
            <a:off x="241375" y="4475600"/>
            <a:ext cx="24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문의 구분,제목,내용, 사진(선택) 입력 후 문의 등록 처리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7"/>
          <p:cNvSpPr/>
          <p:nvPr/>
        </p:nvSpPr>
        <p:spPr>
          <a:xfrm>
            <a:off x="5017700" y="2109200"/>
            <a:ext cx="2516100" cy="205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6290625" y="1231075"/>
            <a:ext cx="18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아코디언 형식으로 문의/답변 내용 조회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47"/>
          <p:cNvCxnSpPr>
            <a:stCxn id="401" idx="0"/>
            <a:endCxn id="402" idx="2"/>
          </p:cNvCxnSpPr>
          <p:nvPr/>
        </p:nvCxnSpPr>
        <p:spPr>
          <a:xfrm rot="-5400000">
            <a:off x="6526400" y="1442150"/>
            <a:ext cx="416400" cy="917700"/>
          </a:xfrm>
          <a:prstGeom prst="bentConnector3">
            <a:avLst>
              <a:gd fmla="val 67537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47"/>
          <p:cNvSpPr/>
          <p:nvPr/>
        </p:nvSpPr>
        <p:spPr>
          <a:xfrm>
            <a:off x="7955775" y="2109200"/>
            <a:ext cx="629100" cy="185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7868750" y="2340900"/>
            <a:ext cx="10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관리자 답변 유무 표시 및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삭제 처리 기능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0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90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425" y="1073106"/>
            <a:ext cx="4963800" cy="2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8"/>
          <p:cNvSpPr txBox="1"/>
          <p:nvPr/>
        </p:nvSpPr>
        <p:spPr>
          <a:xfrm>
            <a:off x="456375" y="285075"/>
            <a:ext cx="57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검수정책 / 이용약관 / 개인정보처리방침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5651" y="1661950"/>
            <a:ext cx="3472575" cy="21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8"/>
          <p:cNvSpPr txBox="1"/>
          <p:nvPr/>
        </p:nvSpPr>
        <p:spPr>
          <a:xfrm>
            <a:off x="5267225" y="1138900"/>
            <a:ext cx="2266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관리자에서 등록한 약관 내용 노출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9"/>
          <p:cNvSpPr txBox="1"/>
          <p:nvPr/>
        </p:nvSpPr>
        <p:spPr>
          <a:xfrm>
            <a:off x="3648550" y="21758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관리자입니다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0"/>
          <p:cNvSpPr txBox="1"/>
          <p:nvPr/>
        </p:nvSpPr>
        <p:spPr>
          <a:xfrm>
            <a:off x="456375" y="285075"/>
            <a:ext cx="57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관리자 로그인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71" y="1184096"/>
            <a:ext cx="3368125" cy="31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0"/>
          <p:cNvSpPr txBox="1"/>
          <p:nvPr/>
        </p:nvSpPr>
        <p:spPr>
          <a:xfrm>
            <a:off x="3239425" y="1642175"/>
            <a:ext cx="31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관리자로 저장된 회원 중 아이디/비밀번호가 일치할 경우 로그인 가능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9225" y="2571747"/>
            <a:ext cx="3368125" cy="103910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0"/>
          <p:cNvSpPr txBox="1"/>
          <p:nvPr/>
        </p:nvSpPr>
        <p:spPr>
          <a:xfrm>
            <a:off x="5412138" y="3696550"/>
            <a:ext cx="31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로그인 하지 않고 관리자 페이지 진입 시도 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로그인 알럿 노출 후 로그인 페이지로 이동 처리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1"/>
          <p:cNvSpPr txBox="1"/>
          <p:nvPr/>
        </p:nvSpPr>
        <p:spPr>
          <a:xfrm>
            <a:off x="456375" y="285075"/>
            <a:ext cx="57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공지사항 관리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375" y="1085925"/>
            <a:ext cx="4432376" cy="28422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6" name="Google Shape;446;p51"/>
          <p:cNvSpPr txBox="1"/>
          <p:nvPr/>
        </p:nvSpPr>
        <p:spPr>
          <a:xfrm>
            <a:off x="456375" y="4124475"/>
            <a:ext cx="31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등록된 공지사항 중 사용자 화면에 비공개인 게시글까지 조회  및  작성자 및 공개 여부 확인 가능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7750" y="1085924"/>
            <a:ext cx="4300025" cy="2164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8" name="Google Shape;448;p51"/>
          <p:cNvSpPr txBox="1"/>
          <p:nvPr/>
        </p:nvSpPr>
        <p:spPr>
          <a:xfrm>
            <a:off x="5249025" y="3425775"/>
            <a:ext cx="31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에디터 API를 활용한 게시글 등록 기능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2"/>
          <p:cNvSpPr txBox="1"/>
          <p:nvPr/>
        </p:nvSpPr>
        <p:spPr>
          <a:xfrm>
            <a:off x="456375" y="285075"/>
            <a:ext cx="57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관리자 로그인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375" y="1085925"/>
            <a:ext cx="5092699" cy="32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2"/>
          <p:cNvSpPr txBox="1"/>
          <p:nvPr/>
        </p:nvSpPr>
        <p:spPr>
          <a:xfrm>
            <a:off x="5334075" y="2059675"/>
            <a:ext cx="31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등록된 공지사항 중 사용자 화면에 비공개인 게시글까지 조회  및  작성자 및 공개 여부 확인 가능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3"/>
          <p:cNvSpPr txBox="1"/>
          <p:nvPr/>
        </p:nvSpPr>
        <p:spPr>
          <a:xfrm>
            <a:off x="456375" y="285075"/>
            <a:ext cx="57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자주묻는질문 관리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3"/>
          <p:cNvSpPr txBox="1"/>
          <p:nvPr/>
        </p:nvSpPr>
        <p:spPr>
          <a:xfrm>
            <a:off x="309025" y="4232175"/>
            <a:ext cx="31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비동기 방식으로 게시글 조회 및 카테고리 필터링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53"/>
          <p:cNvPicPr preferRelativeResize="0"/>
          <p:nvPr/>
        </p:nvPicPr>
        <p:blipFill rotWithShape="1">
          <a:blip r:embed="rId6">
            <a:alphaModFix/>
          </a:blip>
          <a:srcRect b="-573" l="0" r="0" t="0"/>
          <a:stretch/>
        </p:blipFill>
        <p:spPr>
          <a:xfrm>
            <a:off x="241375" y="944250"/>
            <a:ext cx="4428474" cy="32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1798" y="944250"/>
            <a:ext cx="2617551" cy="20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1651" y="2903650"/>
            <a:ext cx="2906005" cy="20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3"/>
          <p:cNvSpPr txBox="1"/>
          <p:nvPr/>
        </p:nvSpPr>
        <p:spPr>
          <a:xfrm>
            <a:off x="7689350" y="1719000"/>
            <a:ext cx="15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비동기 방식으로 게시글 등록/수정/삭제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" y="9253"/>
            <a:ext cx="9127550" cy="513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4"/>
          <p:cNvSpPr txBox="1"/>
          <p:nvPr/>
        </p:nvSpPr>
        <p:spPr>
          <a:xfrm>
            <a:off x="456375" y="285075"/>
            <a:ext cx="57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1:1문의 관리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4"/>
          <p:cNvSpPr txBox="1"/>
          <p:nvPr/>
        </p:nvSpPr>
        <p:spPr>
          <a:xfrm>
            <a:off x="241375" y="1886150"/>
            <a:ext cx="31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문의글 전체 조회 및 비동기 방식으로 문의 구분별 게시글 필터링 기능 구현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176025" y="4360625"/>
            <a:ext cx="29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비동기 방식으로 </a:t>
            </a: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답변이 등록되지 않은 게시글만 필터링 할 수 있는 기능 구현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54"/>
          <p:cNvPicPr preferRelativeResize="0"/>
          <p:nvPr/>
        </p:nvPicPr>
        <p:blipFill rotWithShape="1">
          <a:blip r:embed="rId6">
            <a:alphaModFix/>
          </a:blip>
          <a:srcRect b="73319" l="0" r="59789" t="12418"/>
          <a:stretch/>
        </p:blipFill>
        <p:spPr>
          <a:xfrm>
            <a:off x="176025" y="976873"/>
            <a:ext cx="3162299" cy="810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3" name="Google Shape;483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025" y="2506325"/>
            <a:ext cx="2910025" cy="17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4" name="Google Shape;484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5625" y="976875"/>
            <a:ext cx="5001000" cy="3322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5" name="Google Shape;485;p54"/>
          <p:cNvSpPr txBox="1"/>
          <p:nvPr/>
        </p:nvSpPr>
        <p:spPr>
          <a:xfrm>
            <a:off x="3820325" y="4360625"/>
            <a:ext cx="31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문의글 내용 확인 및 답변 등록/수정 기능 구현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549"/>
            <a:ext cx="9144001" cy="49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" y="0"/>
            <a:ext cx="9143988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83" y="140057"/>
            <a:ext cx="8435964" cy="6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5"/>
          <p:cNvSpPr txBox="1"/>
          <p:nvPr/>
        </p:nvSpPr>
        <p:spPr>
          <a:xfrm>
            <a:off x="456375" y="285075"/>
            <a:ext cx="57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</a:rPr>
              <a:t>검수정책 / 이용약관 / 개인정보처리방침</a:t>
            </a:r>
            <a:endParaRPr sz="2200">
              <a:solidFill>
                <a:srgbClr val="002D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25" y="1138912"/>
            <a:ext cx="5385649" cy="289829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5829675" y="1827175"/>
            <a:ext cx="29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에디터 API를 활용한 글 수정 기능 구현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(이용약관, 개인정보처리방침 페이지도 동일)</a:t>
            </a:r>
            <a:endParaRPr sz="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5679" y="-38409"/>
            <a:ext cx="9534099" cy="521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5679" y="-38409"/>
            <a:ext cx="9534099" cy="5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393" y="294835"/>
            <a:ext cx="8435964" cy="60247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6"/>
          <p:cNvSpPr txBox="1"/>
          <p:nvPr/>
        </p:nvSpPr>
        <p:spPr>
          <a:xfrm>
            <a:off x="595686" y="422302"/>
            <a:ext cx="1221045" cy="37757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6"/>
          <p:cNvSpPr txBox="1"/>
          <p:nvPr/>
        </p:nvSpPr>
        <p:spPr>
          <a:xfrm>
            <a:off x="1286428" y="536986"/>
            <a:ext cx="1421800" cy="21614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260" y="1442793"/>
            <a:ext cx="1875926" cy="319975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6"/>
          <p:cNvSpPr txBox="1"/>
          <p:nvPr/>
        </p:nvSpPr>
        <p:spPr>
          <a:xfrm>
            <a:off x="812632" y="1484981"/>
            <a:ext cx="951061" cy="45403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6"/>
          <p:cNvSpPr txBox="1"/>
          <p:nvPr/>
        </p:nvSpPr>
        <p:spPr>
          <a:xfrm>
            <a:off x="95375" y="3608809"/>
            <a:ext cx="2421396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9124" y="1442793"/>
            <a:ext cx="1875926" cy="319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32083" y="1442793"/>
            <a:ext cx="1875926" cy="319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50300" y="1442793"/>
            <a:ext cx="1875926" cy="319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9116" y="1940310"/>
            <a:ext cx="1828433" cy="8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1978" y="2194314"/>
            <a:ext cx="1378748" cy="126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6"/>
          <p:cNvSpPr txBox="1"/>
          <p:nvPr/>
        </p:nvSpPr>
        <p:spPr>
          <a:xfrm>
            <a:off x="2994856" y="1484981"/>
            <a:ext cx="951062" cy="4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6"/>
          <p:cNvSpPr txBox="1"/>
          <p:nvPr/>
        </p:nvSpPr>
        <p:spPr>
          <a:xfrm>
            <a:off x="5166113" y="1484981"/>
            <a:ext cx="951061" cy="4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42605" y="1940310"/>
            <a:ext cx="1828432" cy="8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71341" y="1940310"/>
            <a:ext cx="1828433" cy="80769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6"/>
          <p:cNvSpPr txBox="1"/>
          <p:nvPr/>
        </p:nvSpPr>
        <p:spPr>
          <a:xfrm>
            <a:off x="7368918" y="1496888"/>
            <a:ext cx="951062" cy="45403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45422" y="1952217"/>
            <a:ext cx="1828433" cy="8076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6"/>
          <p:cNvSpPr txBox="1"/>
          <p:nvPr/>
        </p:nvSpPr>
        <p:spPr>
          <a:xfrm>
            <a:off x="2277565" y="3608807"/>
            <a:ext cx="2421396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6"/>
          <p:cNvSpPr txBox="1"/>
          <p:nvPr/>
        </p:nvSpPr>
        <p:spPr>
          <a:xfrm>
            <a:off x="4459366" y="3608807"/>
            <a:ext cx="2421396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6"/>
          <p:cNvSpPr txBox="1"/>
          <p:nvPr/>
        </p:nvSpPr>
        <p:spPr>
          <a:xfrm>
            <a:off x="6646394" y="3608807"/>
            <a:ext cx="2421396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002D02"/>
                </a:solidFill>
                <a:latin typeface="Arial"/>
                <a:ea typeface="Arial"/>
                <a:cs typeface="Arial"/>
                <a:sym typeface="Arial"/>
              </a:rPr>
              <a:t>카카오오븐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76632" y="2122145"/>
            <a:ext cx="1191329" cy="133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57959" y="2182407"/>
            <a:ext cx="1087332" cy="132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160351" y="2334512"/>
            <a:ext cx="1393473" cy="98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2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1"/>
          <p:cNvGraphicFramePr/>
          <p:nvPr/>
        </p:nvGraphicFramePr>
        <p:xfrm>
          <a:off x="-477317" y="-268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{A6343B3B-FF5F-4244-A0C8-8F339A68384D}</a:tableStyleId>
              </a:tblPr>
              <a:tblGrid>
                <a:gridCol w="4724500"/>
                <a:gridCol w="2539425"/>
                <a:gridCol w="2834700"/>
              </a:tblGrid>
              <a:tr h="224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UI흐름도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5250" marB="25250" marR="50500" marL="50500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endParaRPr sz="700"/>
                    </a:p>
                  </a:txBody>
                  <a:tcPr marT="25250" marB="25250" marR="50500" marL="50500" anchor="ctr">
                    <a:solidFill>
                      <a:srgbClr val="002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700"/>
                    </a:p>
                  </a:txBody>
                  <a:tcPr marT="25250" marB="25250" marR="50500" marL="50500" anchor="ctr">
                    <a:solidFill>
                      <a:srgbClr val="002D02"/>
                    </a:solidFill>
                  </a:tcPr>
                </a:tc>
              </a:tr>
              <a:tr h="256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Scale</a:t>
                      </a:r>
                      <a:endParaRPr b="1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5250" marB="25250" marR="50500" marL="50500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도레미파솔라조</a:t>
                      </a:r>
                      <a:endParaRPr sz="700"/>
                    </a:p>
                  </a:txBody>
                  <a:tcPr marT="25250" marB="25250" marR="50500" marL="50500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3965"/>
            <a:ext cx="8839204" cy="433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2"/>
          <p:cNvGraphicFramePr/>
          <p:nvPr/>
        </p:nvGraphicFramePr>
        <p:xfrm>
          <a:off x="-477317" y="-268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{A6343B3B-FF5F-4244-A0C8-8F339A68384D}</a:tableStyleId>
              </a:tblPr>
              <a:tblGrid>
                <a:gridCol w="4724500"/>
                <a:gridCol w="2539425"/>
                <a:gridCol w="2834700"/>
              </a:tblGrid>
              <a:tr h="224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b="1" lang="ko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UI흐름도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5250" marB="25250" marR="50500" marL="50500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endParaRPr sz="700"/>
                    </a:p>
                  </a:txBody>
                  <a:tcPr marT="25250" marB="25250" marR="50500" marL="50500" anchor="ctr">
                    <a:solidFill>
                      <a:srgbClr val="002D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700"/>
                    </a:p>
                  </a:txBody>
                  <a:tcPr marT="25250" marB="25250" marR="50500" marL="50500" anchor="ctr">
                    <a:solidFill>
                      <a:srgbClr val="002D02"/>
                    </a:solidFill>
                  </a:tcPr>
                </a:tc>
              </a:tr>
              <a:tr h="256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Scale</a:t>
                      </a:r>
                      <a:endParaRPr b="1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5250" marB="25250" marR="50500" marL="50500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도레미파솔라조</a:t>
                      </a:r>
                      <a:endParaRPr sz="700"/>
                    </a:p>
                  </a:txBody>
                  <a:tcPr marT="25250" marB="25250" marR="50500" marL="50500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3965"/>
            <a:ext cx="8839204" cy="412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53797" cy="514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