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62" r:id="rId3"/>
    <p:sldId id="264" r:id="rId4"/>
    <p:sldId id="265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779"/>
    <a:srgbClr val="FFD7D6"/>
    <a:srgbClr val="9FD3BD"/>
    <a:srgbClr val="B01508"/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40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>
            <a:alpha val="50126"/>
          </a:srgbClr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</a:rPr>
            <a:t>experimental design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>
            <a:alpha val="50126"/>
          </a:srgbClr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</a:rPr>
            <a:t>library prep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3CA779">
            <a:alpha val="50126"/>
          </a:srgbClr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</a:rPr>
            <a:t>sequencing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experimental design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library prep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sequencing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0" dirty="0">
              <a:solidFill>
                <a:schemeClr val="tx1"/>
              </a:solidFill>
            </a:rPr>
            <a:t>sequence QC</a:t>
          </a:r>
          <a:br>
            <a:rPr lang="en-US" sz="3200" b="0" dirty="0">
              <a:solidFill>
                <a:schemeClr val="tx1"/>
              </a:solidFill>
            </a:rPr>
          </a:br>
          <a:r>
            <a:rPr lang="en-US" sz="3200" b="0" dirty="0">
              <a:solidFill>
                <a:schemeClr val="tx1"/>
              </a:solidFill>
            </a:rPr>
            <a:t>(FASTQs)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0" dirty="0">
              <a:solidFill>
                <a:schemeClr val="tx1"/>
              </a:solidFill>
            </a:rPr>
            <a:t>alignment</a:t>
          </a:r>
        </a:p>
        <a:p>
          <a:r>
            <a:rPr lang="en-US" sz="3200" b="0" dirty="0">
              <a:solidFill>
                <a:schemeClr val="tx1"/>
              </a:solidFill>
            </a:rPr>
            <a:t>(BAMs)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2800" b="0" dirty="0">
              <a:solidFill>
                <a:schemeClr val="tx1"/>
              </a:solidFill>
            </a:rPr>
            <a:t>quantification</a:t>
          </a:r>
        </a:p>
        <a:p>
          <a:r>
            <a:rPr lang="en-US" sz="2400" b="0" dirty="0">
              <a:solidFill>
                <a:schemeClr val="tx1"/>
              </a:solidFill>
            </a:rPr>
            <a:t>(count matrix)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FFD7D6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model gene expression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differential expression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plotting / annotation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experimental design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library prep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sequencing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0" dirty="0">
              <a:solidFill>
                <a:schemeClr val="tx1"/>
              </a:solidFill>
            </a:rPr>
            <a:t>sequence QC</a:t>
          </a:r>
          <a:br>
            <a:rPr lang="en-US" sz="3200" b="0" dirty="0">
              <a:solidFill>
                <a:schemeClr val="tx1"/>
              </a:solidFill>
            </a:rPr>
          </a:br>
          <a:r>
            <a:rPr lang="en-US" sz="3200" b="0" dirty="0">
              <a:solidFill>
                <a:schemeClr val="tx1"/>
              </a:solidFill>
            </a:rPr>
            <a:t>(FASTQs)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0" dirty="0">
              <a:solidFill>
                <a:schemeClr val="tx1"/>
              </a:solidFill>
            </a:rPr>
            <a:t>alignment</a:t>
          </a:r>
        </a:p>
        <a:p>
          <a:r>
            <a:rPr lang="en-US" sz="3200" b="0" dirty="0">
              <a:solidFill>
                <a:schemeClr val="tx1"/>
              </a:solidFill>
            </a:rPr>
            <a:t>(BAMs)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2800" b="0" dirty="0">
              <a:solidFill>
                <a:schemeClr val="tx1"/>
              </a:solidFill>
            </a:rPr>
            <a:t>quantification</a:t>
          </a:r>
        </a:p>
        <a:p>
          <a:r>
            <a:rPr lang="en-US" sz="2400" b="0" dirty="0">
              <a:solidFill>
                <a:schemeClr val="tx1"/>
              </a:solidFill>
            </a:rPr>
            <a:t>(count matrix)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model gene expression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FFD7D6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differential expression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plotting / annotation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experimental design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library prep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sequencing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0" dirty="0">
              <a:solidFill>
                <a:schemeClr val="tx1"/>
              </a:solidFill>
            </a:rPr>
            <a:t>sequence QC</a:t>
          </a:r>
          <a:br>
            <a:rPr lang="en-US" sz="3200" b="0" dirty="0">
              <a:solidFill>
                <a:schemeClr val="tx1"/>
              </a:solidFill>
            </a:rPr>
          </a:br>
          <a:r>
            <a:rPr lang="en-US" sz="3200" b="0" dirty="0">
              <a:solidFill>
                <a:schemeClr val="tx1"/>
              </a:solidFill>
            </a:rPr>
            <a:t>(FASTQs)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0" dirty="0">
              <a:solidFill>
                <a:schemeClr val="tx1"/>
              </a:solidFill>
            </a:rPr>
            <a:t>alignment</a:t>
          </a:r>
        </a:p>
        <a:p>
          <a:r>
            <a:rPr lang="en-US" sz="3200" b="0" dirty="0">
              <a:solidFill>
                <a:schemeClr val="tx1"/>
              </a:solidFill>
            </a:rPr>
            <a:t>(BAMs)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2800" b="0" dirty="0">
              <a:solidFill>
                <a:schemeClr val="tx1"/>
              </a:solidFill>
            </a:rPr>
            <a:t>quantification</a:t>
          </a:r>
        </a:p>
        <a:p>
          <a:r>
            <a:rPr lang="en-US" sz="2400" b="0" dirty="0">
              <a:solidFill>
                <a:schemeClr val="tx1"/>
              </a:solidFill>
            </a:rPr>
            <a:t>(count matrix)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model gene expression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differential expression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FFD7D6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plotting / annotation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>
            <a:alpha val="5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experimental design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>
            <a:alpha val="5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library prep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3CA779">
            <a:alpha val="5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sequencing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 custT="1"/>
      <dgm:spPr>
        <a:solidFill>
          <a:srgbClr val="FFD7D6"/>
        </a:soli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</a:rPr>
            <a:t>sequence QC</a:t>
          </a:r>
          <a:br>
            <a:rPr lang="en-US" sz="3200" b="1" dirty="0">
              <a:solidFill>
                <a:schemeClr val="tx1"/>
              </a:solidFill>
            </a:rPr>
          </a:br>
          <a:r>
            <a:rPr lang="en-US" sz="3200" b="1" dirty="0">
              <a:solidFill>
                <a:schemeClr val="tx1"/>
              </a:solidFill>
            </a:rPr>
            <a:t>(FASTQs)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</a:rPr>
            <a:t>alignment</a:t>
          </a:r>
        </a:p>
        <a:p>
          <a:r>
            <a:rPr lang="en-US" sz="3200" b="1" dirty="0">
              <a:solidFill>
                <a:schemeClr val="tx1"/>
              </a:solidFill>
            </a:rPr>
            <a:t>(BAMs)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quantification</a:t>
          </a:r>
        </a:p>
        <a:p>
          <a:r>
            <a:rPr lang="en-US" sz="2400" b="1" dirty="0">
              <a:solidFill>
                <a:schemeClr val="tx1"/>
              </a:solidFill>
            </a:rPr>
            <a:t>(count matrix)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sequence QC</a:t>
          </a:r>
          <a:br>
            <a:rPr lang="en-US" dirty="0">
              <a:solidFill>
                <a:schemeClr val="tx1"/>
              </a:solidFill>
            </a:rPr>
          </a:br>
          <a:r>
            <a:rPr lang="en-US" dirty="0">
              <a:solidFill>
                <a:schemeClr val="tx1"/>
              </a:solidFill>
            </a:rPr>
            <a:t>(FASTQs)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alignment</a:t>
          </a:r>
        </a:p>
        <a:p>
          <a:r>
            <a:rPr lang="en-US" dirty="0">
              <a:solidFill>
                <a:schemeClr val="tx1"/>
              </a:solidFill>
            </a:rPr>
            <a:t>(BAMs)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2900" dirty="0">
              <a:solidFill>
                <a:schemeClr val="tx1"/>
              </a:solidFill>
            </a:rPr>
            <a:t>quantification</a:t>
          </a:r>
        </a:p>
        <a:p>
          <a:r>
            <a:rPr lang="en-US" sz="2800" dirty="0">
              <a:solidFill>
                <a:schemeClr val="tx1"/>
              </a:solidFill>
            </a:rPr>
            <a:t>(count matrix)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model gene expression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differential expression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3CA779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plotting / annotation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model gene expression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differential expression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plotting / annotation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experimental design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library prep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sequencing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</a:rPr>
            <a:t>sequence QC</a:t>
          </a:r>
          <a:br>
            <a:rPr lang="en-US" sz="3200" b="1" dirty="0">
              <a:solidFill>
                <a:schemeClr val="tx1"/>
              </a:solidFill>
            </a:rPr>
          </a:br>
          <a:r>
            <a:rPr lang="en-US" sz="3200" b="1" dirty="0">
              <a:solidFill>
                <a:schemeClr val="tx1"/>
              </a:solidFill>
            </a:rPr>
            <a:t>(FASTQs)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 custT="1"/>
      <dgm:spPr>
        <a:solidFill>
          <a:srgbClr val="FFD7D6"/>
        </a:soli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</a:rPr>
            <a:t>alignment</a:t>
          </a:r>
        </a:p>
        <a:p>
          <a:r>
            <a:rPr lang="en-US" sz="3200" b="1" dirty="0">
              <a:solidFill>
                <a:schemeClr val="tx1"/>
              </a:solidFill>
            </a:rPr>
            <a:t>(BAMs)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quantification</a:t>
          </a:r>
        </a:p>
        <a:p>
          <a:r>
            <a:rPr lang="en-US" sz="2400" b="1" dirty="0">
              <a:solidFill>
                <a:schemeClr val="tx1"/>
              </a:solidFill>
            </a:rPr>
            <a:t>(count matrix)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model gene expression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differential expression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plotting / annotation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experimental design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library prep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sequencing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</a:rPr>
            <a:t>sequence QC</a:t>
          </a:r>
          <a:br>
            <a:rPr lang="en-US" sz="3200" b="1" dirty="0">
              <a:solidFill>
                <a:schemeClr val="tx1"/>
              </a:solidFill>
            </a:rPr>
          </a:br>
          <a:r>
            <a:rPr lang="en-US" sz="3200" b="1" dirty="0">
              <a:solidFill>
                <a:schemeClr val="tx1"/>
              </a:solidFill>
            </a:rPr>
            <a:t>(FASTQs)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</a:rPr>
            <a:t>alignment</a:t>
          </a:r>
        </a:p>
        <a:p>
          <a:r>
            <a:rPr lang="en-US" sz="3200" b="1" dirty="0">
              <a:solidFill>
                <a:schemeClr val="tx1"/>
              </a:solidFill>
            </a:rPr>
            <a:t>(BAMs)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 custT="1"/>
      <dgm:spPr>
        <a:solidFill>
          <a:srgbClr val="FFD7D6"/>
        </a:solidFill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quantification</a:t>
          </a:r>
        </a:p>
        <a:p>
          <a:r>
            <a:rPr lang="en-US" sz="2400" b="1" dirty="0">
              <a:solidFill>
                <a:schemeClr val="tx1"/>
              </a:solidFill>
            </a:rPr>
            <a:t>(count matrix)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model gene expression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differential expression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plotting / annotation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>
            <a:alpha val="5012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>
              <a:solidFill>
                <a:schemeClr val="tx1"/>
              </a:solidFill>
            </a:rPr>
            <a:t>experimental design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>
            <a:alpha val="5012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>
              <a:solidFill>
                <a:schemeClr val="tx1"/>
              </a:solidFill>
            </a:rPr>
            <a:t>library prep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>
            <a:alpha val="5012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>
              <a:solidFill>
                <a:schemeClr val="tx1"/>
              </a:solidFill>
            </a:rPr>
            <a:t>sequencing</a:t>
          </a:r>
        </a:p>
      </dsp:txBody>
      <dsp:txXfrm>
        <a:off x="7509822" y="218623"/>
        <a:ext cx="2252022" cy="15013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experimental design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library prep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sequencing</a:t>
          </a:r>
        </a:p>
      </dsp:txBody>
      <dsp:txXfrm>
        <a:off x="7509822" y="218623"/>
        <a:ext cx="2252022" cy="15013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sequence QC</a:t>
          </a:r>
          <a:br>
            <a:rPr lang="en-US" sz="3200" b="0" kern="1200" dirty="0">
              <a:solidFill>
                <a:schemeClr val="tx1"/>
              </a:solidFill>
            </a:rPr>
          </a:br>
          <a:r>
            <a:rPr lang="en-US" sz="3200" b="0" kern="1200" dirty="0">
              <a:solidFill>
                <a:schemeClr val="tx1"/>
              </a:solidFill>
            </a:rPr>
            <a:t>(FASTQs)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alignment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(BAMs)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tx1"/>
              </a:solidFill>
            </a:rPr>
            <a:t>quantification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(count matrix)</a:t>
          </a:r>
        </a:p>
      </dsp:txBody>
      <dsp:txXfrm>
        <a:off x="7509822" y="218623"/>
        <a:ext cx="2252022" cy="15013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FFD7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model gene expression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differential expression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plotting / annotation</a:t>
          </a:r>
        </a:p>
      </dsp:txBody>
      <dsp:txXfrm>
        <a:off x="7509822" y="218623"/>
        <a:ext cx="2252022" cy="15013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experimental design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library prep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sequencing</a:t>
          </a:r>
        </a:p>
      </dsp:txBody>
      <dsp:txXfrm>
        <a:off x="7509822" y="218623"/>
        <a:ext cx="2252022" cy="15013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sequence QC</a:t>
          </a:r>
          <a:br>
            <a:rPr lang="en-US" sz="3200" b="0" kern="1200" dirty="0">
              <a:solidFill>
                <a:schemeClr val="tx1"/>
              </a:solidFill>
            </a:rPr>
          </a:br>
          <a:r>
            <a:rPr lang="en-US" sz="3200" b="0" kern="1200" dirty="0">
              <a:solidFill>
                <a:schemeClr val="tx1"/>
              </a:solidFill>
            </a:rPr>
            <a:t>(FASTQs)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alignment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(BAMs)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tx1"/>
              </a:solidFill>
            </a:rPr>
            <a:t>quantification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(count matrix)</a:t>
          </a:r>
        </a:p>
      </dsp:txBody>
      <dsp:txXfrm>
        <a:off x="7509822" y="218623"/>
        <a:ext cx="2252022" cy="15013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model gene expression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FFD7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differential expression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plotting / annotation</a:t>
          </a:r>
        </a:p>
      </dsp:txBody>
      <dsp:txXfrm>
        <a:off x="7509822" y="218623"/>
        <a:ext cx="2252022" cy="15013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experimental design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library prep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sequencing</a:t>
          </a:r>
        </a:p>
      </dsp:txBody>
      <dsp:txXfrm>
        <a:off x="7509822" y="218623"/>
        <a:ext cx="2252022" cy="15013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sequence QC</a:t>
          </a:r>
          <a:br>
            <a:rPr lang="en-US" sz="3200" b="0" kern="1200" dirty="0">
              <a:solidFill>
                <a:schemeClr val="tx1"/>
              </a:solidFill>
            </a:rPr>
          </a:br>
          <a:r>
            <a:rPr lang="en-US" sz="3200" b="0" kern="1200" dirty="0">
              <a:solidFill>
                <a:schemeClr val="tx1"/>
              </a:solidFill>
            </a:rPr>
            <a:t>(FASTQs)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alignment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(BAMs)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tx1"/>
              </a:solidFill>
            </a:rPr>
            <a:t>quantification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(count matrix)</a:t>
          </a:r>
        </a:p>
      </dsp:txBody>
      <dsp:txXfrm>
        <a:off x="7509822" y="218623"/>
        <a:ext cx="2252022" cy="15013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model gene expression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differential expression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FFD7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plotting / annotation</a:t>
          </a:r>
        </a:p>
      </dsp:txBody>
      <dsp:txXfrm>
        <a:off x="7509822" y="218623"/>
        <a:ext cx="2252022" cy="15013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experimental design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library prep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sequencing</a:t>
          </a:r>
        </a:p>
      </dsp:txBody>
      <dsp:txXfrm>
        <a:off x="7509822" y="218623"/>
        <a:ext cx="2252022" cy="1501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FFD7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sequence QC</a:t>
          </a:r>
          <a:br>
            <a:rPr lang="en-US" sz="3200" b="1" kern="1200" dirty="0">
              <a:solidFill>
                <a:schemeClr val="tx1"/>
              </a:solidFill>
            </a:rPr>
          </a:br>
          <a:r>
            <a:rPr lang="en-US" sz="3200" b="1" kern="1200" dirty="0">
              <a:solidFill>
                <a:schemeClr val="tx1"/>
              </a:solidFill>
            </a:rPr>
            <a:t>(FASTQs)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alignment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(BAMs)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quantification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(count matrix)</a:t>
          </a:r>
        </a:p>
      </dsp:txBody>
      <dsp:txXfrm>
        <a:off x="7509822" y="218623"/>
        <a:ext cx="2252022" cy="15013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sequence QC</a:t>
          </a:r>
          <a:br>
            <a:rPr lang="en-US" sz="3300" kern="1200" dirty="0">
              <a:solidFill>
                <a:schemeClr val="tx1"/>
              </a:solidFill>
            </a:rPr>
          </a:br>
          <a:r>
            <a:rPr lang="en-US" sz="3300" kern="1200" dirty="0">
              <a:solidFill>
                <a:schemeClr val="tx1"/>
              </a:solidFill>
            </a:rPr>
            <a:t>(FASTQs)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alignment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(BAMs)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quantification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(count matrix)</a:t>
          </a:r>
        </a:p>
      </dsp:txBody>
      <dsp:txXfrm>
        <a:off x="7509822" y="218623"/>
        <a:ext cx="2252022" cy="150134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model gene expression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differential expression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plotting / annotation</a:t>
          </a:r>
        </a:p>
      </dsp:txBody>
      <dsp:txXfrm>
        <a:off x="7509822" y="218623"/>
        <a:ext cx="2252022" cy="1501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model gene expression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differential expression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plotting / annotation</a:t>
          </a:r>
        </a:p>
      </dsp:txBody>
      <dsp:txXfrm>
        <a:off x="7509822" y="218623"/>
        <a:ext cx="2252022" cy="1501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experimental design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library prep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sequencing</a:t>
          </a:r>
        </a:p>
      </dsp:txBody>
      <dsp:txXfrm>
        <a:off x="7509822" y="218623"/>
        <a:ext cx="2252022" cy="1501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sequence QC</a:t>
          </a:r>
          <a:br>
            <a:rPr lang="en-US" sz="3200" b="1" kern="1200" dirty="0">
              <a:solidFill>
                <a:schemeClr val="tx1"/>
              </a:solidFill>
            </a:rPr>
          </a:br>
          <a:r>
            <a:rPr lang="en-US" sz="3200" b="1" kern="1200" dirty="0">
              <a:solidFill>
                <a:schemeClr val="tx1"/>
              </a:solidFill>
            </a:rPr>
            <a:t>(FASTQs)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FFD7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alignment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(BAMs)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quantification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(count matrix)</a:t>
          </a:r>
        </a:p>
      </dsp:txBody>
      <dsp:txXfrm>
        <a:off x="7509822" y="218623"/>
        <a:ext cx="2252022" cy="1501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model gene expression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differential expression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plotting / annotation</a:t>
          </a:r>
        </a:p>
      </dsp:txBody>
      <dsp:txXfrm>
        <a:off x="7509822" y="218623"/>
        <a:ext cx="2252022" cy="15013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experimental design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library prep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sequencing</a:t>
          </a:r>
        </a:p>
      </dsp:txBody>
      <dsp:txXfrm>
        <a:off x="7509822" y="218623"/>
        <a:ext cx="2252022" cy="15013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sequence QC</a:t>
          </a:r>
          <a:br>
            <a:rPr lang="en-US" sz="3200" b="1" kern="1200" dirty="0">
              <a:solidFill>
                <a:schemeClr val="tx1"/>
              </a:solidFill>
            </a:rPr>
          </a:br>
          <a:r>
            <a:rPr lang="en-US" sz="3200" b="1" kern="1200" dirty="0">
              <a:solidFill>
                <a:schemeClr val="tx1"/>
              </a:solidFill>
            </a:rPr>
            <a:t>(FASTQs)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alignment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(BAMs)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FFD7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quantification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(count matrix)</a:t>
          </a:r>
        </a:p>
      </dsp:txBody>
      <dsp:txXfrm>
        <a:off x="7509822" y="218623"/>
        <a:ext cx="2252022" cy="15013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model gene expression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differential expression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plotting / annotation</a:t>
          </a:r>
        </a:p>
      </dsp:txBody>
      <dsp:txXfrm>
        <a:off x="7509822" y="218623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D427-CDFD-5748-B2F6-33A4DE238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CB474-22D0-E149-9D09-C6A934AE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09D0-EDD2-7B4C-9909-540D1F9C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FA746-8FCC-384D-BF33-15FBAD2F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6401A-2A7D-FB46-B769-6FF1959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B9AE-43D4-034B-87A5-5C9D8FBB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7C72C-56E7-2B4B-AA1F-7B4106FD6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9040-B6C0-4747-B95C-69C6A03B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1525-11BC-1E45-840A-9B82D988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8A236-F722-C44A-9F5C-94F08664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19313-EF97-8E42-B722-ABB898740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EF144-D10B-F544-8A14-8CFCB05A6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3534-0600-8C4C-90B7-9533DDD3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8296-F60A-FE41-9DB4-00B4D05F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1B1C-4AED-4F42-BABA-0E14724B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8038-C4E8-BD43-A563-699F0E45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8874-4000-784E-A64C-E9D92AC2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7E8F-8871-2040-BF97-42099BDF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2253-95BD-D041-9748-49F0D0D1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D530-7933-B046-95E1-D6AA2A5A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0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CFC7-C5DA-0B48-94E2-E123E057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26C39-BE77-5C49-9829-86EA49A1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93D5-3770-6149-A8E0-8CA498D6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68DE-B5F4-4A46-95DA-A06405B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9934-87C7-EC43-AF19-280A700D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8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6D03-37E8-9F4B-91B5-697A6744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7BA6-ABBC-EA49-B1AD-5DC4418D9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E7573-AEF8-A84C-9CD1-43EC1C70E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C5D9-446F-B441-8573-81A5720A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8A8FD-9D4F-D94E-B830-04DD800C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0BC89-F2C7-DD44-A85D-7B8F2002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66C4-9FAC-3949-B7DD-E5F8358F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251B7-675F-0B4C-9162-67B0F3AC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93017-ED4A-0D48-A5F8-EBE9587BA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75E1A-92FF-354E-9624-B959E0D9C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EE292-F530-5345-B7A8-75DC9903A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4F02D-7921-4444-A8F2-A1148E8C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A12DE-3979-6440-8B48-9193E09E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1CC3B-242E-374A-BE2E-F8E03E6E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0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243-5E44-8D44-8AE7-7ABC041E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E4969-C4AC-434F-9D5E-AE95FD5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38EA6-DC40-9E40-A84F-BB474D72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EA7EC-C588-114D-AD36-7B86D197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0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07152-8ABD-A84A-B1D6-E0CA4C67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52EB6-FE4A-D446-81BA-091D393A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25566-8135-9F4C-9D74-A7E3BE73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8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F18A-39D7-C24A-B0B4-815840F6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2B4F-3038-6A4E-8459-52A0AF14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19A45-7BEF-BC49-87DC-0BCCD471F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63F79-5F4F-B346-81E2-995023D2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1DA02-90B2-4E4A-B062-C75C3914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AFB86-100E-634D-A8BF-6A21CA74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351F-9AEF-4849-93D9-1B02A7D8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9B5CE-2B79-5842-A348-8BBB7D8F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F7F17-A42A-254A-A046-066B0DD06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8C442-F126-4A46-A9D7-8A0BF878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4F711-A867-F644-AB23-0F9BB5D5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79C74-E8A2-8E44-8113-DFA32105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626EA-C95C-894F-8CB0-CCF5680F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1404C-C427-1142-9263-DDC8B476C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681C-5544-4C4F-952C-CF596E66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1AEA-0188-C248-BDA1-4EAD0618F94F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F499-8D70-2142-9F92-5A9DAA195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17F37-17F9-624D-A76F-36EDBDD91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3A5-5965-A942-9D12-340A3E9B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E0BA37-2E07-434A-8AA5-E6E46D126D1C}"/>
              </a:ext>
            </a:extLst>
          </p:cNvPr>
          <p:cNvGrpSpPr/>
          <p:nvPr/>
        </p:nvGrpSpPr>
        <p:grpSpPr>
          <a:xfrm>
            <a:off x="238839" y="1581664"/>
            <a:ext cx="11114961" cy="5232125"/>
            <a:chOff x="238839" y="1581664"/>
            <a:chExt cx="11114961" cy="52321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EC0273-8496-6B49-BA94-F210E590FF26}"/>
                </a:ext>
              </a:extLst>
            </p:cNvPr>
            <p:cNvSpPr/>
            <p:nvPr/>
          </p:nvSpPr>
          <p:spPr>
            <a:xfrm>
              <a:off x="7023452" y="5339807"/>
              <a:ext cx="1449977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AB4381-76AE-CA49-8E25-093340840A16}"/>
                </a:ext>
              </a:extLst>
            </p:cNvPr>
            <p:cNvSpPr/>
            <p:nvPr/>
          </p:nvSpPr>
          <p:spPr>
            <a:xfrm>
              <a:off x="3753381" y="5339807"/>
              <a:ext cx="1449977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4A07E8-EDB1-394E-8D8F-EF8760CE7254}"/>
                </a:ext>
              </a:extLst>
            </p:cNvPr>
            <p:cNvSpPr/>
            <p:nvPr/>
          </p:nvSpPr>
          <p:spPr>
            <a:xfrm>
              <a:off x="7006048" y="3590346"/>
              <a:ext cx="1449977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78A924-9EF5-4C4A-BD57-CF085FF8A463}"/>
                </a:ext>
              </a:extLst>
            </p:cNvPr>
            <p:cNvSpPr/>
            <p:nvPr/>
          </p:nvSpPr>
          <p:spPr>
            <a:xfrm>
              <a:off x="3735977" y="3590346"/>
              <a:ext cx="1449977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37A925-B433-7C49-9F1F-8846C27B7C61}"/>
                </a:ext>
              </a:extLst>
            </p:cNvPr>
            <p:cNvGrpSpPr/>
            <p:nvPr/>
          </p:nvGrpSpPr>
          <p:grpSpPr>
            <a:xfrm>
              <a:off x="838200" y="1581664"/>
              <a:ext cx="10515600" cy="1938595"/>
              <a:chOff x="838200" y="1581664"/>
              <a:chExt cx="10515600" cy="193859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6E5492-32A3-C149-B88F-57ED7E639B58}"/>
                  </a:ext>
                </a:extLst>
              </p:cNvPr>
              <p:cNvSpPr/>
              <p:nvPr/>
            </p:nvSpPr>
            <p:spPr>
              <a:xfrm>
                <a:off x="838200" y="1581664"/>
                <a:ext cx="10515600" cy="1938595"/>
              </a:xfrm>
              <a:prstGeom prst="rect">
                <a:avLst/>
              </a:prstGeom>
              <a:noFill/>
            </p:spPr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>
                    <a:solidFill>
                      <a:schemeClr val="tx1"/>
                    </a:solidFill>
                  </a:rPr>
                  <a:t>experimental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>
                    <a:solidFill>
                      <a:schemeClr val="tx1"/>
                    </a:solidFill>
                  </a:rPr>
                  <a:t>library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>
                    <a:solidFill>
                      <a:schemeClr val="tx1"/>
                    </a:solidFill>
                  </a:rPr>
                  <a:t>sequencing</a:t>
                </a:r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sequence QC</a:t>
              </a:r>
              <a:br>
                <a:rPr lang="en-US" sz="3300" kern="1200" dirty="0">
                  <a:solidFill>
                    <a:schemeClr val="tx1"/>
                  </a:solidFill>
                </a:rPr>
              </a:br>
              <a:r>
                <a:rPr lang="en-US" sz="3300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4219314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alignment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(BAMs)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0DB15F9-A13F-2A4C-A077-F321E7655956}"/>
                </a:ext>
              </a:extLst>
            </p:cNvPr>
            <p:cNvSpPr/>
            <p:nvPr/>
          </p:nvSpPr>
          <p:spPr>
            <a:xfrm>
              <a:off x="7597348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6689" tIns="38672" rIns="789346" bIns="386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>
                  <a:solidFill>
                    <a:schemeClr val="tx1"/>
                  </a:solidFill>
                </a:rPr>
                <a:t>quantification</a:t>
              </a: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16B9650-C44A-CE43-9373-2A6D62F3FEE2}"/>
                </a:ext>
              </a:extLst>
            </p:cNvPr>
            <p:cNvSpPr/>
            <p:nvPr/>
          </p:nvSpPr>
          <p:spPr>
            <a:xfrm>
              <a:off x="841280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>
                  <a:solidFill>
                    <a:schemeClr val="tx1"/>
                  </a:solidFill>
                </a:rPr>
                <a:t>model gene expression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94327-E49C-DD4F-9D44-684DAF2E4E63}"/>
                </a:ext>
              </a:extLst>
            </p:cNvPr>
            <p:cNvSpPr/>
            <p:nvPr/>
          </p:nvSpPr>
          <p:spPr>
            <a:xfrm>
              <a:off x="4219314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>
                  <a:solidFill>
                    <a:schemeClr val="tx1"/>
                  </a:solidFill>
                </a:rPr>
                <a:t>differential expression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C38958-30E0-CA47-9DFF-CD55A5DB3B29}"/>
                </a:ext>
              </a:extLst>
            </p:cNvPr>
            <p:cNvSpPr/>
            <p:nvPr/>
          </p:nvSpPr>
          <p:spPr>
            <a:xfrm>
              <a:off x="7597348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>
                  <a:solidFill>
                    <a:schemeClr val="tx1"/>
                  </a:solidFill>
                </a:rPr>
                <a:t>plotting / annotation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2A6702-7105-8B4D-8DC1-DCEB43BF79DC}"/>
                </a:ext>
              </a:extLst>
            </p:cNvPr>
            <p:cNvSpPr txBox="1"/>
            <p:nvPr/>
          </p:nvSpPr>
          <p:spPr>
            <a:xfrm rot="16200000">
              <a:off x="-216243" y="2271525"/>
              <a:ext cx="1433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Webinar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E03375-3967-A447-B33C-7931C2BB00BC}"/>
                </a:ext>
              </a:extLst>
            </p:cNvPr>
            <p:cNvSpPr txBox="1"/>
            <p:nvPr/>
          </p:nvSpPr>
          <p:spPr>
            <a:xfrm rot="16200000">
              <a:off x="-216243" y="4045428"/>
              <a:ext cx="1433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Day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D92A85-ED10-8144-923D-ACC3DD1A29C9}"/>
                </a:ext>
              </a:extLst>
            </p:cNvPr>
            <p:cNvSpPr txBox="1"/>
            <p:nvPr/>
          </p:nvSpPr>
          <p:spPr>
            <a:xfrm rot="16200000">
              <a:off x="-216243" y="5801505"/>
              <a:ext cx="1433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Day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42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99831-4EE7-614B-9E5F-115C17028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986345"/>
              </p:ext>
            </p:extLst>
          </p:nvPr>
        </p:nvGraphicFramePr>
        <p:xfrm>
          <a:off x="838200" y="1581664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1FEC713-2A19-154C-B9D9-8F368F20F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970859"/>
              </p:ext>
            </p:extLst>
          </p:nvPr>
        </p:nvGraphicFramePr>
        <p:xfrm>
          <a:off x="838200" y="3337741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9436C57-C000-FB4E-8CC7-C0FBB01BF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783505"/>
              </p:ext>
            </p:extLst>
          </p:nvPr>
        </p:nvGraphicFramePr>
        <p:xfrm>
          <a:off x="838200" y="5093818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975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99831-4EE7-614B-9E5F-115C17028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481697"/>
              </p:ext>
            </p:extLst>
          </p:nvPr>
        </p:nvGraphicFramePr>
        <p:xfrm>
          <a:off x="838200" y="1581664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1FEC713-2A19-154C-B9D9-8F368F20F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489179"/>
              </p:ext>
            </p:extLst>
          </p:nvPr>
        </p:nvGraphicFramePr>
        <p:xfrm>
          <a:off x="838200" y="3337741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9436C57-C000-FB4E-8CC7-C0FBB01BF19C}"/>
              </a:ext>
            </a:extLst>
          </p:cNvPr>
          <p:cNvGraphicFramePr>
            <a:graphicFrameLocks/>
          </p:cNvGraphicFramePr>
          <p:nvPr/>
        </p:nvGraphicFramePr>
        <p:xfrm>
          <a:off x="838200" y="5093818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7957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99831-4EE7-614B-9E5F-115C170286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1664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1FEC713-2A19-154C-B9D9-8F368F20F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102531"/>
              </p:ext>
            </p:extLst>
          </p:nvPr>
        </p:nvGraphicFramePr>
        <p:xfrm>
          <a:off x="838200" y="3337741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9436C57-C000-FB4E-8CC7-C0FBB01BF19C}"/>
              </a:ext>
            </a:extLst>
          </p:cNvPr>
          <p:cNvGraphicFramePr>
            <a:graphicFrameLocks/>
          </p:cNvGraphicFramePr>
          <p:nvPr/>
        </p:nvGraphicFramePr>
        <p:xfrm>
          <a:off x="838200" y="5093818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3238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99831-4EE7-614B-9E5F-115C170286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1664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1FEC713-2A19-154C-B9D9-8F368F20F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895770"/>
              </p:ext>
            </p:extLst>
          </p:nvPr>
        </p:nvGraphicFramePr>
        <p:xfrm>
          <a:off x="838200" y="3337741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9436C57-C000-FB4E-8CC7-C0FBB01BF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675723"/>
              </p:ext>
            </p:extLst>
          </p:nvPr>
        </p:nvGraphicFramePr>
        <p:xfrm>
          <a:off x="838200" y="5093818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2029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99831-4EE7-614B-9E5F-115C170286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1664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1FEC713-2A19-154C-B9D9-8F368F20FFB8}"/>
              </a:ext>
            </a:extLst>
          </p:cNvPr>
          <p:cNvGraphicFramePr>
            <a:graphicFrameLocks/>
          </p:cNvGraphicFramePr>
          <p:nvPr/>
        </p:nvGraphicFramePr>
        <p:xfrm>
          <a:off x="838200" y="3337741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9436C57-C000-FB4E-8CC7-C0FBB01BF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85034"/>
              </p:ext>
            </p:extLst>
          </p:nvPr>
        </p:nvGraphicFramePr>
        <p:xfrm>
          <a:off x="838200" y="5093818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63397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99831-4EE7-614B-9E5F-115C170286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1664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1FEC713-2A19-154C-B9D9-8F368F20FFB8}"/>
              </a:ext>
            </a:extLst>
          </p:cNvPr>
          <p:cNvGraphicFramePr>
            <a:graphicFrameLocks/>
          </p:cNvGraphicFramePr>
          <p:nvPr/>
        </p:nvGraphicFramePr>
        <p:xfrm>
          <a:off x="838200" y="3337741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9436C57-C000-FB4E-8CC7-C0FBB01BF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408189"/>
              </p:ext>
            </p:extLst>
          </p:nvPr>
        </p:nvGraphicFramePr>
        <p:xfrm>
          <a:off x="838200" y="5093818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2272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3A5-5965-A942-9D12-340A3E9B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Expression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99831-4EE7-614B-9E5F-115C170286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1664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1FEC713-2A19-154C-B9D9-8F368F20F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947794"/>
              </p:ext>
            </p:extLst>
          </p:nvPr>
        </p:nvGraphicFramePr>
        <p:xfrm>
          <a:off x="838200" y="3337741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9436C57-C000-FB4E-8CC7-C0FBB01BF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454519"/>
              </p:ext>
            </p:extLst>
          </p:nvPr>
        </p:nvGraphicFramePr>
        <p:xfrm>
          <a:off x="838200" y="5093818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2A6702-7105-8B4D-8DC1-DCEB43BF79DC}"/>
              </a:ext>
            </a:extLst>
          </p:cNvPr>
          <p:cNvSpPr txBox="1"/>
          <p:nvPr/>
        </p:nvSpPr>
        <p:spPr>
          <a:xfrm rot="16200000">
            <a:off x="-216243" y="2271525"/>
            <a:ext cx="143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Webinar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03375-3967-A447-B33C-7931C2BB00BC}"/>
              </a:ext>
            </a:extLst>
          </p:cNvPr>
          <p:cNvSpPr txBox="1"/>
          <p:nvPr/>
        </p:nvSpPr>
        <p:spPr>
          <a:xfrm rot="16200000">
            <a:off x="-216243" y="4045428"/>
            <a:ext cx="143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92A85-ED10-8144-923D-ACC3DD1A29C9}"/>
              </a:ext>
            </a:extLst>
          </p:cNvPr>
          <p:cNvSpPr txBox="1"/>
          <p:nvPr/>
        </p:nvSpPr>
        <p:spPr>
          <a:xfrm rot="16200000">
            <a:off x="-216243" y="5801505"/>
            <a:ext cx="143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327421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237</Words>
  <Application>Microsoft Macintosh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Differential Expression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Gates, Chris</dc:creator>
  <cp:lastModifiedBy>Gates, Chris</cp:lastModifiedBy>
  <cp:revision>18</cp:revision>
  <dcterms:created xsi:type="dcterms:W3CDTF">2021-07-20T19:18:41Z</dcterms:created>
  <dcterms:modified xsi:type="dcterms:W3CDTF">2021-07-28T18:45:59Z</dcterms:modified>
</cp:coreProperties>
</file>