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72" r:id="rId3"/>
    <p:sldId id="274" r:id="rId4"/>
    <p:sldId id="275" r:id="rId5"/>
    <p:sldId id="276" r:id="rId6"/>
    <p:sldId id="273" r:id="rId7"/>
    <p:sldId id="277" r:id="rId8"/>
    <p:sldId id="278" r:id="rId9"/>
    <p:sldId id="279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A779"/>
    <a:srgbClr val="FFD7D7"/>
    <a:srgbClr val="A3D3BD"/>
    <a:srgbClr val="D8D9D8"/>
    <a:srgbClr val="FFD7D6"/>
    <a:srgbClr val="9FD3BD"/>
    <a:srgbClr val="B01508"/>
    <a:srgbClr val="43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D427-CDFD-5748-B2F6-33A4DE238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CB474-22D0-E149-9D09-C6A934AEF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F09D0-EDD2-7B4C-9909-540D1F9C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FA746-8FCC-384D-BF33-15FBAD2F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6401A-2A7D-FB46-B769-6FF19592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1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B9AE-43D4-034B-87A5-5C9D8FBB9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7C72C-56E7-2B4B-AA1F-7B4106FD6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C9040-B6C0-4747-B95C-69C6A03B7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41525-11BC-1E45-840A-9B82D988B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8A236-F722-C44A-9F5C-94F08664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2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19313-EF97-8E42-B722-ABB898740A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EF144-D10B-F544-8A14-8CFCB05A6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73534-0600-8C4C-90B7-9533DDD3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08296-F60A-FE41-9DB4-00B4D05F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41B1C-4AED-4F42-BABA-0E14724B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8038-C4E8-BD43-A563-699F0E45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78874-4000-784E-A64C-E9D92AC29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37E8F-8871-2040-BF97-42099BDF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62253-95BD-D041-9748-49F0D0D1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CD530-7933-B046-95E1-D6AA2A5A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0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CFC7-C5DA-0B48-94E2-E123E057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26C39-BE77-5C49-9829-86EA49A17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393D5-3770-6149-A8E0-8CA498D6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568DE-B5F4-4A46-95DA-A06405B1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C9934-87C7-EC43-AF19-280A700D8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8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46D03-37E8-9F4B-91B5-697A6744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D7BA6-ABBC-EA49-B1AD-5DC4418D9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E7573-AEF8-A84C-9CD1-43EC1C70E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7C5D9-446F-B441-8573-81A5720A6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8A8FD-9D4F-D94E-B830-04DD800C4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0BC89-F2C7-DD44-A85D-7B8F2002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8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E66C4-9FAC-3949-B7DD-E5F8358FA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251B7-675F-0B4C-9162-67B0F3AC3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93017-ED4A-0D48-A5F8-EBE9587BA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75E1A-92FF-354E-9624-B959E0D9C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7EE292-F530-5345-B7A8-75DC9903A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44F02D-7921-4444-A8F2-A1148E8C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8/4/21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A12DE-3979-6440-8B48-9193E09E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F1CC3B-242E-374A-BE2E-F8E03E6E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0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4243-5E44-8D44-8AE7-7ABC041EB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E4969-C4AC-434F-9D5E-AE95FD5F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8/4/21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38EA6-DC40-9E40-A84F-BB474D72F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EA7EC-C588-114D-AD36-7B86D197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0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F07152-8ABD-A84A-B1D6-E0CA4C67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8/4/21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452EB6-FE4A-D446-81BA-091D393A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25566-8135-9F4C-9D74-A7E3BE739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8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F18A-39D7-C24A-B0B4-815840F6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82B4F-3038-6A4E-8459-52A0AF14A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19A45-7BEF-BC49-87DC-0BCCD471F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63F79-5F4F-B346-81E2-995023D2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1DA02-90B2-4E4A-B062-C75C3914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AFB86-100E-634D-A8BF-6A21CA740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2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351F-9AEF-4849-93D9-1B02A7D8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E9B5CE-2B79-5842-A348-8BBB7D8F6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F7F17-A42A-254A-A046-066B0DD06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8C442-F126-4A46-A9D7-8A0BF878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4F711-A867-F644-AB23-0F9BB5D5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79C74-E8A2-8E44-8113-DFA32105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7626EA-C95C-894F-8CB0-CCF5680F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1404C-C427-1142-9263-DDC8B476C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D681C-5544-4C4F-952C-CF596E662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F1AEA-0188-C248-BDA1-4EAD0618F94F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5F499-8D70-2142-9F92-5A9DAA195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17F37-17F9-624D-A76F-36EDBDD91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4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C3A5-5965-A942-9D12-340A3E9B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E0BA37-2E07-434A-8AA5-E6E46D126D1C}"/>
              </a:ext>
            </a:extLst>
          </p:cNvPr>
          <p:cNvGrpSpPr/>
          <p:nvPr/>
        </p:nvGrpSpPr>
        <p:grpSpPr>
          <a:xfrm>
            <a:off x="269616" y="1581664"/>
            <a:ext cx="11084184" cy="5232125"/>
            <a:chOff x="269616" y="1581664"/>
            <a:chExt cx="11084184" cy="523212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3EC0273-8496-6B49-BA94-F210E590FF26}"/>
                </a:ext>
              </a:extLst>
            </p:cNvPr>
            <p:cNvSpPr/>
            <p:nvPr/>
          </p:nvSpPr>
          <p:spPr>
            <a:xfrm>
              <a:off x="7023452" y="5339807"/>
              <a:ext cx="1449977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EAB4381-76AE-CA49-8E25-093340840A16}"/>
                </a:ext>
              </a:extLst>
            </p:cNvPr>
            <p:cNvSpPr/>
            <p:nvPr/>
          </p:nvSpPr>
          <p:spPr>
            <a:xfrm>
              <a:off x="3753381" y="5339807"/>
              <a:ext cx="1449977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4A07E8-EDB1-394E-8D8F-EF8760CE7254}"/>
                </a:ext>
              </a:extLst>
            </p:cNvPr>
            <p:cNvSpPr/>
            <p:nvPr/>
          </p:nvSpPr>
          <p:spPr>
            <a:xfrm>
              <a:off x="7006048" y="3590346"/>
              <a:ext cx="1449977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E78A924-9EF5-4C4A-BD57-CF085FF8A463}"/>
                </a:ext>
              </a:extLst>
            </p:cNvPr>
            <p:cNvSpPr/>
            <p:nvPr/>
          </p:nvSpPr>
          <p:spPr>
            <a:xfrm>
              <a:off x="3735977" y="3590346"/>
              <a:ext cx="1449977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B37A925-B433-7C49-9F1F-8846C27B7C61}"/>
                </a:ext>
              </a:extLst>
            </p:cNvPr>
            <p:cNvGrpSpPr/>
            <p:nvPr/>
          </p:nvGrpSpPr>
          <p:grpSpPr>
            <a:xfrm>
              <a:off x="838200" y="1581664"/>
              <a:ext cx="10515600" cy="1938595"/>
              <a:chOff x="838200" y="1581664"/>
              <a:chExt cx="10515600" cy="1938595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F6E5492-32A3-C149-B88F-57ED7E639B58}"/>
                  </a:ext>
                </a:extLst>
              </p:cNvPr>
              <p:cNvSpPr/>
              <p:nvPr/>
            </p:nvSpPr>
            <p:spPr>
              <a:xfrm>
                <a:off x="838200" y="1581664"/>
                <a:ext cx="10515600" cy="1938595"/>
              </a:xfrm>
              <a:prstGeom prst="rect">
                <a:avLst/>
              </a:prstGeom>
              <a:noFill/>
            </p:spPr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4A9716F4-2E17-8041-8D21-BF22792E45D6}"/>
                  </a:ext>
                </a:extLst>
              </p:cNvPr>
              <p:cNvSpPr/>
              <p:nvPr/>
            </p:nvSpPr>
            <p:spPr>
              <a:xfrm>
                <a:off x="841280" y="1800287"/>
                <a:ext cx="3753370" cy="1501348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E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xperimental design</a:t>
                </a: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B6527D25-C4A3-E942-9340-2E96CEA7A688}"/>
                  </a:ext>
                </a:extLst>
              </p:cNvPr>
              <p:cNvSpPr/>
              <p:nvPr/>
            </p:nvSpPr>
            <p:spPr>
              <a:xfrm>
                <a:off x="4219314" y="1800287"/>
                <a:ext cx="3753370" cy="1501348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L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ibrary prep</a:t>
                </a: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29A27D23-40AD-C04C-BCD0-362A6720F669}"/>
                  </a:ext>
                </a:extLst>
              </p:cNvPr>
              <p:cNvSpPr/>
              <p:nvPr/>
            </p:nvSpPr>
            <p:spPr>
              <a:xfrm>
                <a:off x="7597348" y="1800287"/>
                <a:ext cx="3753370" cy="1501348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S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equencing</a:t>
                </a:r>
              </a:p>
            </p:txBody>
          </p:sp>
        </p:grp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4FFBE40-3D21-194E-9668-E4F31DDC86BD}"/>
                </a:ext>
              </a:extLst>
            </p:cNvPr>
            <p:cNvSpPr/>
            <p:nvPr/>
          </p:nvSpPr>
          <p:spPr>
            <a:xfrm>
              <a:off x="841280" y="3556364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dirty="0">
                  <a:solidFill>
                    <a:schemeClr val="tx1"/>
                  </a:solidFill>
                </a:rPr>
                <a:t>S</a:t>
              </a:r>
              <a:r>
                <a:rPr lang="en-US" sz="2800" kern="1200" dirty="0">
                  <a:solidFill>
                    <a:schemeClr val="tx1"/>
                  </a:solidFill>
                </a:rPr>
                <a:t>equence QC</a:t>
              </a:r>
              <a:br>
                <a:rPr lang="en-US" sz="2800" kern="1200" dirty="0">
                  <a:solidFill>
                    <a:schemeClr val="tx1"/>
                  </a:solidFill>
                </a:rPr>
              </a:br>
              <a:r>
                <a:rPr lang="en-US" sz="2800" kern="1200" dirty="0">
                  <a:solidFill>
                    <a:schemeClr val="tx1"/>
                  </a:solidFill>
                </a:rPr>
                <a:t>(FASTQs)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4A58763-7619-6248-8BEA-F8C01A2559C0}"/>
                </a:ext>
              </a:extLst>
            </p:cNvPr>
            <p:cNvSpPr/>
            <p:nvPr/>
          </p:nvSpPr>
          <p:spPr>
            <a:xfrm>
              <a:off x="4219314" y="3556364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dirty="0">
                  <a:solidFill>
                    <a:schemeClr val="tx1"/>
                  </a:solidFill>
                </a:rPr>
                <a:t>A</a:t>
              </a:r>
              <a:r>
                <a:rPr lang="en-US" sz="3300" kern="1200" dirty="0">
                  <a:solidFill>
                    <a:schemeClr val="tx1"/>
                  </a:solidFill>
                </a:rPr>
                <a:t>lignment</a:t>
              </a:r>
            </a:p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>
                  <a:solidFill>
                    <a:schemeClr val="tx1"/>
                  </a:solidFill>
                </a:rPr>
                <a:t>(BAMs)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0DB15F9-A13F-2A4C-A077-F321E7655956}"/>
                </a:ext>
              </a:extLst>
            </p:cNvPr>
            <p:cNvSpPr/>
            <p:nvPr/>
          </p:nvSpPr>
          <p:spPr>
            <a:xfrm>
              <a:off x="7597348" y="3556364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6689" tIns="38672" rIns="789346" bIns="38672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dirty="0">
                  <a:solidFill>
                    <a:schemeClr val="tx1"/>
                  </a:solidFill>
                </a:rPr>
                <a:t>Q</a:t>
              </a:r>
              <a:r>
                <a:rPr lang="en-US" sz="2800" kern="1200" dirty="0">
                  <a:solidFill>
                    <a:schemeClr val="tx1"/>
                  </a:solidFill>
                </a:rPr>
                <a:t>uantification</a:t>
              </a:r>
            </a:p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/>
                  </a:solidFill>
                </a:rPr>
                <a:t>(count matrix)</a:t>
              </a: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16B9650-C44A-CE43-9373-2A6D62F3FEE2}"/>
                </a:ext>
              </a:extLst>
            </p:cNvPr>
            <p:cNvSpPr/>
            <p:nvPr/>
          </p:nvSpPr>
          <p:spPr>
            <a:xfrm>
              <a:off x="841280" y="5312441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6691" tIns="45339" rIns="796013" bIns="45339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dirty="0">
                  <a:solidFill>
                    <a:schemeClr val="tx1"/>
                  </a:solidFill>
                </a:rPr>
                <a:t>Define groups &amp; fit model</a:t>
              </a:r>
              <a:endParaRPr lang="en-US" sz="2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B894327-E49C-DD4F-9D44-684DAF2E4E63}"/>
                </a:ext>
              </a:extLst>
            </p:cNvPr>
            <p:cNvSpPr/>
            <p:nvPr/>
          </p:nvSpPr>
          <p:spPr>
            <a:xfrm>
              <a:off x="4219314" y="5312441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6691" tIns="45339" rIns="796013" bIns="45339" numCol="1" spcCol="1270" anchor="ctr" anchorCtr="0">
              <a:noAutofit/>
            </a:bodyPr>
            <a:lstStyle/>
            <a:p>
              <a:pPr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>
                  <a:solidFill>
                    <a:schemeClr val="tx1"/>
                  </a:solidFill>
                </a:rPr>
                <a:t>Expression plots </a:t>
              </a:r>
              <a:br>
                <a:rPr lang="en-US" sz="2800" dirty="0">
                  <a:solidFill>
                    <a:schemeClr val="tx1"/>
                  </a:solidFill>
                </a:rPr>
              </a:br>
              <a:r>
                <a:rPr lang="en-US" sz="2800" dirty="0">
                  <a:solidFill>
                    <a:schemeClr val="tx1"/>
                  </a:solidFill>
                </a:rPr>
                <a:t>(Sample QC)</a:t>
              </a: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DC38958-30E0-CA47-9DFF-CD55A5DB3B29}"/>
                </a:ext>
              </a:extLst>
            </p:cNvPr>
            <p:cNvSpPr/>
            <p:nvPr/>
          </p:nvSpPr>
          <p:spPr>
            <a:xfrm>
              <a:off x="7597348" y="5312441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6691" tIns="45339" rIns="796013" bIns="45339" numCol="1" spcCol="1270" anchor="ctr" anchorCtr="0">
              <a:noAutofit/>
            </a:bodyPr>
            <a:lstStyle/>
            <a:p>
              <a:pPr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>
                  <a:solidFill>
                    <a:schemeClr val="tx1"/>
                  </a:solidFill>
                </a:rPr>
                <a:t>Differential Expression Comparisons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2A6702-7105-8B4D-8DC1-DCEB43BF79DC}"/>
                </a:ext>
              </a:extLst>
            </p:cNvPr>
            <p:cNvSpPr txBox="1"/>
            <p:nvPr/>
          </p:nvSpPr>
          <p:spPr>
            <a:xfrm rot="16200000">
              <a:off x="-216243" y="2302302"/>
              <a:ext cx="1433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Webinar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E03375-3967-A447-B33C-7931C2BB00BC}"/>
                </a:ext>
              </a:extLst>
            </p:cNvPr>
            <p:cNvSpPr txBox="1"/>
            <p:nvPr/>
          </p:nvSpPr>
          <p:spPr>
            <a:xfrm rot="16200000">
              <a:off x="-216243" y="4076205"/>
              <a:ext cx="1433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Day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D92A85-ED10-8144-923D-ACC3DD1A29C9}"/>
                </a:ext>
              </a:extLst>
            </p:cNvPr>
            <p:cNvSpPr txBox="1"/>
            <p:nvPr/>
          </p:nvSpPr>
          <p:spPr>
            <a:xfrm rot="16200000">
              <a:off x="-216243" y="5832282"/>
              <a:ext cx="1433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Day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9421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C3A5-5965-A942-9D12-340A3E9B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E0BA37-2E07-434A-8AA5-E6E46D126D1C}"/>
              </a:ext>
            </a:extLst>
          </p:cNvPr>
          <p:cNvGrpSpPr/>
          <p:nvPr/>
        </p:nvGrpSpPr>
        <p:grpSpPr>
          <a:xfrm>
            <a:off x="838200" y="1581664"/>
            <a:ext cx="10515600" cy="5232125"/>
            <a:chOff x="838200" y="1581664"/>
            <a:chExt cx="10515600" cy="523212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B37A925-B433-7C49-9F1F-8846C27B7C61}"/>
                </a:ext>
              </a:extLst>
            </p:cNvPr>
            <p:cNvGrpSpPr/>
            <p:nvPr/>
          </p:nvGrpSpPr>
          <p:grpSpPr>
            <a:xfrm>
              <a:off x="838200" y="1581664"/>
              <a:ext cx="10515600" cy="1938595"/>
              <a:chOff x="838200" y="1581664"/>
              <a:chExt cx="10515600" cy="1938595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F6E5492-32A3-C149-B88F-57ED7E639B58}"/>
                  </a:ext>
                </a:extLst>
              </p:cNvPr>
              <p:cNvSpPr/>
              <p:nvPr/>
            </p:nvSpPr>
            <p:spPr>
              <a:xfrm>
                <a:off x="838200" y="1581664"/>
                <a:ext cx="10515600" cy="1938595"/>
              </a:xfrm>
              <a:prstGeom prst="rect">
                <a:avLst/>
              </a:prstGeom>
              <a:noFill/>
            </p:spPr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4A9716F4-2E17-8041-8D21-BF22792E45D6}"/>
                  </a:ext>
                </a:extLst>
              </p:cNvPr>
              <p:cNvSpPr/>
              <p:nvPr/>
            </p:nvSpPr>
            <p:spPr>
              <a:xfrm>
                <a:off x="841280" y="1800287"/>
                <a:ext cx="3753370" cy="1501348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E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xperimental design</a:t>
                </a: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B6527D25-C4A3-E942-9340-2E96CEA7A688}"/>
                  </a:ext>
                </a:extLst>
              </p:cNvPr>
              <p:cNvSpPr/>
              <p:nvPr/>
            </p:nvSpPr>
            <p:spPr>
              <a:xfrm>
                <a:off x="4219314" y="1800287"/>
                <a:ext cx="3753370" cy="1501348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L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ibrary prep</a:t>
                </a: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29A27D23-40AD-C04C-BCD0-362A6720F669}"/>
                  </a:ext>
                </a:extLst>
              </p:cNvPr>
              <p:cNvSpPr/>
              <p:nvPr/>
            </p:nvSpPr>
            <p:spPr>
              <a:xfrm>
                <a:off x="7597348" y="1800287"/>
                <a:ext cx="3753370" cy="1501348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S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equencing</a:t>
                </a:r>
              </a:p>
            </p:txBody>
          </p:sp>
        </p:grp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4FFBE40-3D21-194E-9668-E4F31DDC86BD}"/>
                </a:ext>
              </a:extLst>
            </p:cNvPr>
            <p:cNvSpPr/>
            <p:nvPr/>
          </p:nvSpPr>
          <p:spPr>
            <a:xfrm>
              <a:off x="841280" y="3556364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D3B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dirty="0">
                  <a:solidFill>
                    <a:schemeClr val="tx1"/>
                  </a:solidFill>
                </a:rPr>
                <a:t>S</a:t>
              </a:r>
              <a:r>
                <a:rPr lang="en-US" sz="2800" kern="1200" dirty="0">
                  <a:solidFill>
                    <a:schemeClr val="tx1"/>
                  </a:solidFill>
                </a:rPr>
                <a:t>equence QC</a:t>
              </a:r>
              <a:br>
                <a:rPr lang="en-US" sz="2800" kern="1200" dirty="0">
                  <a:solidFill>
                    <a:schemeClr val="tx1"/>
                  </a:solidFill>
                </a:rPr>
              </a:br>
              <a:r>
                <a:rPr lang="en-US" sz="2800" kern="1200" dirty="0">
                  <a:solidFill>
                    <a:schemeClr val="tx1"/>
                  </a:solidFill>
                </a:rPr>
                <a:t>(FASTQs)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4A58763-7619-6248-8BEA-F8C01A2559C0}"/>
                </a:ext>
              </a:extLst>
            </p:cNvPr>
            <p:cNvSpPr/>
            <p:nvPr/>
          </p:nvSpPr>
          <p:spPr>
            <a:xfrm>
              <a:off x="4219314" y="3556364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D3B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dirty="0">
                  <a:solidFill>
                    <a:schemeClr val="tx1"/>
                  </a:solidFill>
                </a:rPr>
                <a:t>A</a:t>
              </a:r>
              <a:r>
                <a:rPr lang="en-US" sz="3300" kern="1200" dirty="0">
                  <a:solidFill>
                    <a:schemeClr val="tx1"/>
                  </a:solidFill>
                </a:rPr>
                <a:t>lignment</a:t>
              </a:r>
            </a:p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>
                  <a:solidFill>
                    <a:schemeClr val="tx1"/>
                  </a:solidFill>
                </a:rPr>
                <a:t>(BAMs)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0DB15F9-A13F-2A4C-A077-F321E7655956}"/>
                </a:ext>
              </a:extLst>
            </p:cNvPr>
            <p:cNvSpPr/>
            <p:nvPr/>
          </p:nvSpPr>
          <p:spPr>
            <a:xfrm>
              <a:off x="7597348" y="3556364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D3B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6689" tIns="38672" rIns="789346" bIns="38672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dirty="0">
                  <a:solidFill>
                    <a:schemeClr val="tx1"/>
                  </a:solidFill>
                </a:rPr>
                <a:t>Q</a:t>
              </a:r>
              <a:r>
                <a:rPr lang="en-US" sz="2800" kern="1200" dirty="0">
                  <a:solidFill>
                    <a:schemeClr val="tx1"/>
                  </a:solidFill>
                </a:rPr>
                <a:t>uantification</a:t>
              </a:r>
            </a:p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/>
                  </a:solidFill>
                </a:rPr>
                <a:t>(count matrix)</a:t>
              </a: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16B9650-C44A-CE43-9373-2A6D62F3FEE2}"/>
                </a:ext>
              </a:extLst>
            </p:cNvPr>
            <p:cNvSpPr/>
            <p:nvPr/>
          </p:nvSpPr>
          <p:spPr>
            <a:xfrm>
              <a:off x="841280" y="5312441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A77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6691" tIns="45339" rIns="796013" bIns="45339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dirty="0">
                  <a:solidFill>
                    <a:schemeClr val="tx1"/>
                  </a:solidFill>
                </a:rPr>
                <a:t>Define groups &amp; fit model</a:t>
              </a:r>
              <a:endParaRPr lang="en-US" sz="28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B894327-E49C-DD4F-9D44-684DAF2E4E63}"/>
                </a:ext>
              </a:extLst>
            </p:cNvPr>
            <p:cNvSpPr/>
            <p:nvPr/>
          </p:nvSpPr>
          <p:spPr>
            <a:xfrm>
              <a:off x="4219314" y="5312441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A77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6691" tIns="45339" rIns="796013" bIns="45339" numCol="1" spcCol="1270" anchor="ctr" anchorCtr="0">
              <a:noAutofit/>
            </a:bodyPr>
            <a:lstStyle/>
            <a:p>
              <a:pPr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>
                  <a:solidFill>
                    <a:schemeClr val="tx1"/>
                  </a:solidFill>
                </a:rPr>
                <a:t>Expression plots </a:t>
              </a:r>
              <a:br>
                <a:rPr lang="en-US" sz="2800" b="1" dirty="0">
                  <a:solidFill>
                    <a:schemeClr val="tx1"/>
                  </a:solidFill>
                </a:rPr>
              </a:br>
              <a:r>
                <a:rPr lang="en-US" sz="2800" b="1" dirty="0">
                  <a:solidFill>
                    <a:schemeClr val="tx1"/>
                  </a:solidFill>
                </a:rPr>
                <a:t>(Sample QC)</a:t>
              </a: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DC38958-30E0-CA47-9DFF-CD55A5DB3B29}"/>
                </a:ext>
              </a:extLst>
            </p:cNvPr>
            <p:cNvSpPr/>
            <p:nvPr/>
          </p:nvSpPr>
          <p:spPr>
            <a:xfrm>
              <a:off x="7597348" y="5312441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A77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6691" tIns="45339" rIns="796013" bIns="45339" numCol="1" spcCol="1270" anchor="ctr" anchorCtr="0">
              <a:noAutofit/>
            </a:bodyPr>
            <a:lstStyle/>
            <a:p>
              <a:pPr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>
                  <a:solidFill>
                    <a:schemeClr val="tx1"/>
                  </a:solidFill>
                </a:rPr>
                <a:t>Differential Expression Comparisons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231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C3A5-5965-A942-9D12-340A3E9B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E0BA37-2E07-434A-8AA5-E6E46D126D1C}"/>
              </a:ext>
            </a:extLst>
          </p:cNvPr>
          <p:cNvGrpSpPr/>
          <p:nvPr/>
        </p:nvGrpSpPr>
        <p:grpSpPr>
          <a:xfrm>
            <a:off x="838200" y="1581664"/>
            <a:ext cx="10515600" cy="5232125"/>
            <a:chOff x="838200" y="1581664"/>
            <a:chExt cx="10515600" cy="523212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B37A925-B433-7C49-9F1F-8846C27B7C61}"/>
                </a:ext>
              </a:extLst>
            </p:cNvPr>
            <p:cNvGrpSpPr/>
            <p:nvPr/>
          </p:nvGrpSpPr>
          <p:grpSpPr>
            <a:xfrm>
              <a:off x="838200" y="1581664"/>
              <a:ext cx="10515600" cy="1938595"/>
              <a:chOff x="838200" y="1581664"/>
              <a:chExt cx="10515600" cy="1938595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F6E5492-32A3-C149-B88F-57ED7E639B58}"/>
                  </a:ext>
                </a:extLst>
              </p:cNvPr>
              <p:cNvSpPr/>
              <p:nvPr/>
            </p:nvSpPr>
            <p:spPr>
              <a:xfrm>
                <a:off x="838200" y="1581664"/>
                <a:ext cx="10515600" cy="1938595"/>
              </a:xfrm>
              <a:prstGeom prst="rect">
                <a:avLst/>
              </a:prstGeom>
              <a:noFill/>
            </p:spPr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4A9716F4-2E17-8041-8D21-BF22792E45D6}"/>
                  </a:ext>
                </a:extLst>
              </p:cNvPr>
              <p:cNvSpPr/>
              <p:nvPr/>
            </p:nvSpPr>
            <p:spPr>
              <a:xfrm>
                <a:off x="841280" y="1800287"/>
                <a:ext cx="3753370" cy="1501348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E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xperimental design</a:t>
                </a: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B6527D25-C4A3-E942-9340-2E96CEA7A688}"/>
                  </a:ext>
                </a:extLst>
              </p:cNvPr>
              <p:cNvSpPr/>
              <p:nvPr/>
            </p:nvSpPr>
            <p:spPr>
              <a:xfrm>
                <a:off x="4219314" y="1800287"/>
                <a:ext cx="3753370" cy="1501348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L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ibrary prep</a:t>
                </a: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29A27D23-40AD-C04C-BCD0-362A6720F669}"/>
                  </a:ext>
                </a:extLst>
              </p:cNvPr>
              <p:cNvSpPr/>
              <p:nvPr/>
            </p:nvSpPr>
            <p:spPr>
              <a:xfrm>
                <a:off x="7597348" y="1800287"/>
                <a:ext cx="3753370" cy="1501348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S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equencing</a:t>
                </a:r>
              </a:p>
            </p:txBody>
          </p:sp>
        </p:grp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4FFBE40-3D21-194E-9668-E4F31DDC86BD}"/>
                </a:ext>
              </a:extLst>
            </p:cNvPr>
            <p:cNvSpPr/>
            <p:nvPr/>
          </p:nvSpPr>
          <p:spPr>
            <a:xfrm>
              <a:off x="841280" y="3556364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7D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dirty="0">
                  <a:solidFill>
                    <a:schemeClr val="tx1"/>
                  </a:solidFill>
                </a:rPr>
                <a:t>S</a:t>
              </a:r>
              <a:r>
                <a:rPr lang="en-US" sz="2800" b="1" kern="1200" dirty="0">
                  <a:solidFill>
                    <a:schemeClr val="tx1"/>
                  </a:solidFill>
                </a:rPr>
                <a:t>equence QC</a:t>
              </a:r>
              <a:br>
                <a:rPr lang="en-US" sz="2800" b="1" kern="1200" dirty="0">
                  <a:solidFill>
                    <a:schemeClr val="tx1"/>
                  </a:solidFill>
                </a:rPr>
              </a:br>
              <a:r>
                <a:rPr lang="en-US" sz="2800" b="1" kern="1200" dirty="0">
                  <a:solidFill>
                    <a:schemeClr val="tx1"/>
                  </a:solidFill>
                </a:rPr>
                <a:t>(FASTQs)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4A58763-7619-6248-8BEA-F8C01A2559C0}"/>
                </a:ext>
              </a:extLst>
            </p:cNvPr>
            <p:cNvSpPr/>
            <p:nvPr/>
          </p:nvSpPr>
          <p:spPr>
            <a:xfrm>
              <a:off x="4219314" y="3556364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9D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dirty="0">
                  <a:solidFill>
                    <a:schemeClr val="tx1"/>
                  </a:solidFill>
                </a:rPr>
                <a:t>A</a:t>
              </a:r>
              <a:r>
                <a:rPr lang="en-US" sz="2800" b="1" kern="1200" dirty="0">
                  <a:solidFill>
                    <a:schemeClr val="tx1"/>
                  </a:solidFill>
                </a:rPr>
                <a:t>lignment</a:t>
              </a:r>
            </a:p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kern="1200" dirty="0">
                  <a:solidFill>
                    <a:schemeClr val="tx1"/>
                  </a:solidFill>
                </a:rPr>
                <a:t>(BAMs)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0DB15F9-A13F-2A4C-A077-F321E7655956}"/>
                </a:ext>
              </a:extLst>
            </p:cNvPr>
            <p:cNvSpPr/>
            <p:nvPr/>
          </p:nvSpPr>
          <p:spPr>
            <a:xfrm>
              <a:off x="7597348" y="3556364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9D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6689" tIns="38672" rIns="789346" bIns="38672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</a:rPr>
                <a:t>Q</a:t>
              </a:r>
              <a:r>
                <a:rPr lang="en-US" sz="2400" b="1" kern="1200" dirty="0">
                  <a:solidFill>
                    <a:schemeClr val="tx1"/>
                  </a:solidFill>
                </a:rPr>
                <a:t>uantification</a:t>
              </a:r>
            </a:p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>
                  <a:solidFill>
                    <a:schemeClr val="tx1"/>
                  </a:solidFill>
                </a:rPr>
                <a:t>(count matrix)</a:t>
              </a: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16B9650-C44A-CE43-9373-2A6D62F3FEE2}"/>
                </a:ext>
              </a:extLst>
            </p:cNvPr>
            <p:cNvSpPr/>
            <p:nvPr/>
          </p:nvSpPr>
          <p:spPr>
            <a:xfrm>
              <a:off x="841280" y="5312441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9D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6691" tIns="45339" rIns="796013" bIns="45339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dirty="0">
                  <a:solidFill>
                    <a:schemeClr val="tx1"/>
                  </a:solidFill>
                </a:rPr>
                <a:t>Define groups &amp; fit model</a:t>
              </a:r>
              <a:endParaRPr lang="en-US" sz="2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B894327-E49C-DD4F-9D44-684DAF2E4E63}"/>
                </a:ext>
              </a:extLst>
            </p:cNvPr>
            <p:cNvSpPr/>
            <p:nvPr/>
          </p:nvSpPr>
          <p:spPr>
            <a:xfrm>
              <a:off x="4219314" y="5312441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9D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6691" tIns="45339" rIns="796013" bIns="45339" numCol="1" spcCol="1270" anchor="ctr" anchorCtr="0">
              <a:noAutofit/>
            </a:bodyPr>
            <a:lstStyle/>
            <a:p>
              <a:pPr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>
                  <a:solidFill>
                    <a:schemeClr val="tx1"/>
                  </a:solidFill>
                </a:rPr>
                <a:t>Expression plots </a:t>
              </a:r>
              <a:br>
                <a:rPr lang="en-US" sz="2800" dirty="0">
                  <a:solidFill>
                    <a:schemeClr val="tx1"/>
                  </a:solidFill>
                </a:rPr>
              </a:br>
              <a:r>
                <a:rPr lang="en-US" sz="2800" dirty="0">
                  <a:solidFill>
                    <a:schemeClr val="tx1"/>
                  </a:solidFill>
                </a:rPr>
                <a:t>(Sample QC)</a:t>
              </a: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DC38958-30E0-CA47-9DFF-CD55A5DB3B29}"/>
                </a:ext>
              </a:extLst>
            </p:cNvPr>
            <p:cNvSpPr/>
            <p:nvPr/>
          </p:nvSpPr>
          <p:spPr>
            <a:xfrm>
              <a:off x="7597348" y="5312441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9D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6691" tIns="45339" rIns="796013" bIns="45339" numCol="1" spcCol="1270" anchor="ctr" anchorCtr="0">
              <a:noAutofit/>
            </a:bodyPr>
            <a:lstStyle/>
            <a:p>
              <a:pPr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>
                  <a:solidFill>
                    <a:schemeClr val="tx1"/>
                  </a:solidFill>
                </a:rPr>
                <a:t>Differential Expression Comparisons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115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C3A5-5965-A942-9D12-340A3E9B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E0BA37-2E07-434A-8AA5-E6E46D126D1C}"/>
              </a:ext>
            </a:extLst>
          </p:cNvPr>
          <p:cNvGrpSpPr/>
          <p:nvPr/>
        </p:nvGrpSpPr>
        <p:grpSpPr>
          <a:xfrm>
            <a:off x="838200" y="1581664"/>
            <a:ext cx="10515600" cy="5232125"/>
            <a:chOff x="838200" y="1581664"/>
            <a:chExt cx="10515600" cy="523212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B37A925-B433-7C49-9F1F-8846C27B7C61}"/>
                </a:ext>
              </a:extLst>
            </p:cNvPr>
            <p:cNvGrpSpPr/>
            <p:nvPr/>
          </p:nvGrpSpPr>
          <p:grpSpPr>
            <a:xfrm>
              <a:off x="838200" y="1581664"/>
              <a:ext cx="10515600" cy="1938595"/>
              <a:chOff x="838200" y="1581664"/>
              <a:chExt cx="10515600" cy="1938595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F6E5492-32A3-C149-B88F-57ED7E639B58}"/>
                  </a:ext>
                </a:extLst>
              </p:cNvPr>
              <p:cNvSpPr/>
              <p:nvPr/>
            </p:nvSpPr>
            <p:spPr>
              <a:xfrm>
                <a:off x="838200" y="1581664"/>
                <a:ext cx="10515600" cy="1938595"/>
              </a:xfrm>
              <a:prstGeom prst="rect">
                <a:avLst/>
              </a:prstGeom>
              <a:noFill/>
            </p:spPr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4A9716F4-2E17-8041-8D21-BF22792E45D6}"/>
                  </a:ext>
                </a:extLst>
              </p:cNvPr>
              <p:cNvSpPr/>
              <p:nvPr/>
            </p:nvSpPr>
            <p:spPr>
              <a:xfrm>
                <a:off x="841280" y="1800287"/>
                <a:ext cx="3753370" cy="1501348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E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xperimental design</a:t>
                </a: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B6527D25-C4A3-E942-9340-2E96CEA7A688}"/>
                  </a:ext>
                </a:extLst>
              </p:cNvPr>
              <p:cNvSpPr/>
              <p:nvPr/>
            </p:nvSpPr>
            <p:spPr>
              <a:xfrm>
                <a:off x="4219314" y="1800287"/>
                <a:ext cx="3753370" cy="1501348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L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ibrary prep</a:t>
                </a: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29A27D23-40AD-C04C-BCD0-362A6720F669}"/>
                  </a:ext>
                </a:extLst>
              </p:cNvPr>
              <p:cNvSpPr/>
              <p:nvPr/>
            </p:nvSpPr>
            <p:spPr>
              <a:xfrm>
                <a:off x="7597348" y="1800287"/>
                <a:ext cx="3753370" cy="1501348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S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equencing</a:t>
                </a:r>
              </a:p>
            </p:txBody>
          </p:sp>
        </p:grp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4FFBE40-3D21-194E-9668-E4F31DDC86BD}"/>
                </a:ext>
              </a:extLst>
            </p:cNvPr>
            <p:cNvSpPr/>
            <p:nvPr/>
          </p:nvSpPr>
          <p:spPr>
            <a:xfrm>
              <a:off x="841280" y="3556364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A77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dirty="0">
                  <a:solidFill>
                    <a:schemeClr val="tx1"/>
                  </a:solidFill>
                </a:rPr>
                <a:t>S</a:t>
              </a:r>
              <a:r>
                <a:rPr lang="en-US" sz="2800" b="1" kern="1200" dirty="0">
                  <a:solidFill>
                    <a:schemeClr val="tx1"/>
                  </a:solidFill>
                </a:rPr>
                <a:t>equence QC</a:t>
              </a:r>
              <a:br>
                <a:rPr lang="en-US" sz="2800" b="1" kern="1200" dirty="0">
                  <a:solidFill>
                    <a:schemeClr val="tx1"/>
                  </a:solidFill>
                </a:rPr>
              </a:br>
              <a:r>
                <a:rPr lang="en-US" sz="2800" b="1" kern="1200" dirty="0">
                  <a:solidFill>
                    <a:schemeClr val="tx1"/>
                  </a:solidFill>
                </a:rPr>
                <a:t>(FASTQs)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4A58763-7619-6248-8BEA-F8C01A2559C0}"/>
                </a:ext>
              </a:extLst>
            </p:cNvPr>
            <p:cNvSpPr/>
            <p:nvPr/>
          </p:nvSpPr>
          <p:spPr>
            <a:xfrm>
              <a:off x="4219314" y="3556364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7D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dirty="0">
                  <a:solidFill>
                    <a:schemeClr val="tx1"/>
                  </a:solidFill>
                </a:rPr>
                <a:t>A</a:t>
              </a:r>
              <a:r>
                <a:rPr lang="en-US" sz="2800" b="1" kern="1200" dirty="0">
                  <a:solidFill>
                    <a:schemeClr val="tx1"/>
                  </a:solidFill>
                </a:rPr>
                <a:t>lignment</a:t>
              </a:r>
            </a:p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kern="1200" dirty="0">
                  <a:solidFill>
                    <a:schemeClr val="tx1"/>
                  </a:solidFill>
                </a:rPr>
                <a:t>(BAMs)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0DB15F9-A13F-2A4C-A077-F321E7655956}"/>
                </a:ext>
              </a:extLst>
            </p:cNvPr>
            <p:cNvSpPr/>
            <p:nvPr/>
          </p:nvSpPr>
          <p:spPr>
            <a:xfrm>
              <a:off x="7597348" y="3556364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9D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6689" tIns="38672" rIns="789346" bIns="38672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</a:rPr>
                <a:t>Q</a:t>
              </a:r>
              <a:r>
                <a:rPr lang="en-US" sz="2400" b="1" kern="1200" dirty="0">
                  <a:solidFill>
                    <a:schemeClr val="tx1"/>
                  </a:solidFill>
                </a:rPr>
                <a:t>uantification</a:t>
              </a:r>
            </a:p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>
                  <a:solidFill>
                    <a:schemeClr val="tx1"/>
                  </a:solidFill>
                </a:rPr>
                <a:t>(count matrix)</a:t>
              </a: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16B9650-C44A-CE43-9373-2A6D62F3FEE2}"/>
                </a:ext>
              </a:extLst>
            </p:cNvPr>
            <p:cNvSpPr/>
            <p:nvPr/>
          </p:nvSpPr>
          <p:spPr>
            <a:xfrm>
              <a:off x="841280" y="5312441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9D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6691" tIns="45339" rIns="796013" bIns="45339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dirty="0">
                  <a:solidFill>
                    <a:schemeClr val="tx1"/>
                  </a:solidFill>
                </a:rPr>
                <a:t>Define groups &amp; fit model</a:t>
              </a:r>
              <a:endParaRPr lang="en-US" sz="2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B894327-E49C-DD4F-9D44-684DAF2E4E63}"/>
                </a:ext>
              </a:extLst>
            </p:cNvPr>
            <p:cNvSpPr/>
            <p:nvPr/>
          </p:nvSpPr>
          <p:spPr>
            <a:xfrm>
              <a:off x="4219314" y="5312441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9D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6691" tIns="45339" rIns="796013" bIns="45339" numCol="1" spcCol="1270" anchor="ctr" anchorCtr="0">
              <a:noAutofit/>
            </a:bodyPr>
            <a:lstStyle/>
            <a:p>
              <a:pPr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>
                  <a:solidFill>
                    <a:schemeClr val="tx1"/>
                  </a:solidFill>
                </a:rPr>
                <a:t>Expression plots </a:t>
              </a:r>
              <a:br>
                <a:rPr lang="en-US" sz="2800" dirty="0">
                  <a:solidFill>
                    <a:schemeClr val="tx1"/>
                  </a:solidFill>
                </a:rPr>
              </a:br>
              <a:r>
                <a:rPr lang="en-US" sz="2800" dirty="0">
                  <a:solidFill>
                    <a:schemeClr val="tx1"/>
                  </a:solidFill>
                </a:rPr>
                <a:t>(Sample QC)</a:t>
              </a: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DC38958-30E0-CA47-9DFF-CD55A5DB3B29}"/>
                </a:ext>
              </a:extLst>
            </p:cNvPr>
            <p:cNvSpPr/>
            <p:nvPr/>
          </p:nvSpPr>
          <p:spPr>
            <a:xfrm>
              <a:off x="7597348" y="5312441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9D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6691" tIns="45339" rIns="796013" bIns="45339" numCol="1" spcCol="1270" anchor="ctr" anchorCtr="0">
              <a:noAutofit/>
            </a:bodyPr>
            <a:lstStyle/>
            <a:p>
              <a:pPr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>
                  <a:solidFill>
                    <a:schemeClr val="tx1"/>
                  </a:solidFill>
                </a:rPr>
                <a:t>Differential Expression Comparisons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851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C3A5-5965-A942-9D12-340A3E9B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E0BA37-2E07-434A-8AA5-E6E46D126D1C}"/>
              </a:ext>
            </a:extLst>
          </p:cNvPr>
          <p:cNvGrpSpPr/>
          <p:nvPr/>
        </p:nvGrpSpPr>
        <p:grpSpPr>
          <a:xfrm>
            <a:off x="838200" y="1581664"/>
            <a:ext cx="10515600" cy="5232125"/>
            <a:chOff x="838200" y="1581664"/>
            <a:chExt cx="10515600" cy="523212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B37A925-B433-7C49-9F1F-8846C27B7C61}"/>
                </a:ext>
              </a:extLst>
            </p:cNvPr>
            <p:cNvGrpSpPr/>
            <p:nvPr/>
          </p:nvGrpSpPr>
          <p:grpSpPr>
            <a:xfrm>
              <a:off x="838200" y="1581664"/>
              <a:ext cx="10515600" cy="1938595"/>
              <a:chOff x="838200" y="1581664"/>
              <a:chExt cx="10515600" cy="1938595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F6E5492-32A3-C149-B88F-57ED7E639B58}"/>
                  </a:ext>
                </a:extLst>
              </p:cNvPr>
              <p:cNvSpPr/>
              <p:nvPr/>
            </p:nvSpPr>
            <p:spPr>
              <a:xfrm>
                <a:off x="838200" y="1581664"/>
                <a:ext cx="10515600" cy="1938595"/>
              </a:xfrm>
              <a:prstGeom prst="rect">
                <a:avLst/>
              </a:prstGeom>
              <a:noFill/>
            </p:spPr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4A9716F4-2E17-8041-8D21-BF22792E45D6}"/>
                  </a:ext>
                </a:extLst>
              </p:cNvPr>
              <p:cNvSpPr/>
              <p:nvPr/>
            </p:nvSpPr>
            <p:spPr>
              <a:xfrm>
                <a:off x="841280" y="1800287"/>
                <a:ext cx="3753370" cy="1501348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E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xperimental design</a:t>
                </a: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B6527D25-C4A3-E942-9340-2E96CEA7A688}"/>
                  </a:ext>
                </a:extLst>
              </p:cNvPr>
              <p:cNvSpPr/>
              <p:nvPr/>
            </p:nvSpPr>
            <p:spPr>
              <a:xfrm>
                <a:off x="4219314" y="1800287"/>
                <a:ext cx="3753370" cy="1501348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L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ibrary prep</a:t>
                </a: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29A27D23-40AD-C04C-BCD0-362A6720F669}"/>
                  </a:ext>
                </a:extLst>
              </p:cNvPr>
              <p:cNvSpPr/>
              <p:nvPr/>
            </p:nvSpPr>
            <p:spPr>
              <a:xfrm>
                <a:off x="7597348" y="1800287"/>
                <a:ext cx="3753370" cy="1501348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S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equencing</a:t>
                </a:r>
              </a:p>
            </p:txBody>
          </p:sp>
        </p:grp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4FFBE40-3D21-194E-9668-E4F31DDC86BD}"/>
                </a:ext>
              </a:extLst>
            </p:cNvPr>
            <p:cNvSpPr/>
            <p:nvPr/>
          </p:nvSpPr>
          <p:spPr>
            <a:xfrm>
              <a:off x="841280" y="3556364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A77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dirty="0">
                  <a:solidFill>
                    <a:schemeClr val="tx1"/>
                  </a:solidFill>
                </a:rPr>
                <a:t>S</a:t>
              </a:r>
              <a:r>
                <a:rPr lang="en-US" sz="2800" b="1" kern="1200" dirty="0">
                  <a:solidFill>
                    <a:schemeClr val="tx1"/>
                  </a:solidFill>
                </a:rPr>
                <a:t>equence QC</a:t>
              </a:r>
              <a:br>
                <a:rPr lang="en-US" sz="2800" b="1" kern="1200" dirty="0">
                  <a:solidFill>
                    <a:schemeClr val="tx1"/>
                  </a:solidFill>
                </a:rPr>
              </a:br>
              <a:r>
                <a:rPr lang="en-US" sz="2800" b="1" kern="1200" dirty="0">
                  <a:solidFill>
                    <a:schemeClr val="tx1"/>
                  </a:solidFill>
                </a:rPr>
                <a:t>(FASTQs)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4A58763-7619-6248-8BEA-F8C01A2559C0}"/>
                </a:ext>
              </a:extLst>
            </p:cNvPr>
            <p:cNvSpPr/>
            <p:nvPr/>
          </p:nvSpPr>
          <p:spPr>
            <a:xfrm>
              <a:off x="4219314" y="3556364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A77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dirty="0">
                  <a:solidFill>
                    <a:schemeClr val="tx1"/>
                  </a:solidFill>
                </a:rPr>
                <a:t>A</a:t>
              </a:r>
              <a:r>
                <a:rPr lang="en-US" sz="2800" b="1" kern="1200" dirty="0">
                  <a:solidFill>
                    <a:schemeClr val="tx1"/>
                  </a:solidFill>
                </a:rPr>
                <a:t>lignment</a:t>
              </a:r>
            </a:p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kern="1200" dirty="0">
                  <a:solidFill>
                    <a:schemeClr val="tx1"/>
                  </a:solidFill>
                </a:rPr>
                <a:t>(BAMs)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0DB15F9-A13F-2A4C-A077-F321E7655956}"/>
                </a:ext>
              </a:extLst>
            </p:cNvPr>
            <p:cNvSpPr/>
            <p:nvPr/>
          </p:nvSpPr>
          <p:spPr>
            <a:xfrm>
              <a:off x="7597348" y="3556364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7D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6689" tIns="38672" rIns="789346" bIns="38672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</a:rPr>
                <a:t>Q</a:t>
              </a:r>
              <a:r>
                <a:rPr lang="en-US" sz="2400" b="1" kern="1200" dirty="0">
                  <a:solidFill>
                    <a:schemeClr val="tx1"/>
                  </a:solidFill>
                </a:rPr>
                <a:t>uantification</a:t>
              </a:r>
            </a:p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>
                  <a:solidFill>
                    <a:schemeClr val="tx1"/>
                  </a:solidFill>
                </a:rPr>
                <a:t>(count matrix)</a:t>
              </a: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16B9650-C44A-CE43-9373-2A6D62F3FEE2}"/>
                </a:ext>
              </a:extLst>
            </p:cNvPr>
            <p:cNvSpPr/>
            <p:nvPr/>
          </p:nvSpPr>
          <p:spPr>
            <a:xfrm>
              <a:off x="841280" y="5312441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9D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6691" tIns="45339" rIns="796013" bIns="45339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dirty="0">
                  <a:solidFill>
                    <a:schemeClr val="tx1"/>
                  </a:solidFill>
                </a:rPr>
                <a:t>Define groups &amp; fit model</a:t>
              </a:r>
              <a:endParaRPr lang="en-US" sz="2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B894327-E49C-DD4F-9D44-684DAF2E4E63}"/>
                </a:ext>
              </a:extLst>
            </p:cNvPr>
            <p:cNvSpPr/>
            <p:nvPr/>
          </p:nvSpPr>
          <p:spPr>
            <a:xfrm>
              <a:off x="4219314" y="5312441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9D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6691" tIns="45339" rIns="796013" bIns="45339" numCol="1" spcCol="1270" anchor="ctr" anchorCtr="0">
              <a:noAutofit/>
            </a:bodyPr>
            <a:lstStyle/>
            <a:p>
              <a:pPr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>
                  <a:solidFill>
                    <a:schemeClr val="tx1"/>
                  </a:solidFill>
                </a:rPr>
                <a:t>Expression plots </a:t>
              </a:r>
              <a:br>
                <a:rPr lang="en-US" sz="2800" dirty="0">
                  <a:solidFill>
                    <a:schemeClr val="tx1"/>
                  </a:solidFill>
                </a:rPr>
              </a:br>
              <a:r>
                <a:rPr lang="en-US" sz="2800" dirty="0">
                  <a:solidFill>
                    <a:schemeClr val="tx1"/>
                  </a:solidFill>
                </a:rPr>
                <a:t>(Sample QC)</a:t>
              </a: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DC38958-30E0-CA47-9DFF-CD55A5DB3B29}"/>
                </a:ext>
              </a:extLst>
            </p:cNvPr>
            <p:cNvSpPr/>
            <p:nvPr/>
          </p:nvSpPr>
          <p:spPr>
            <a:xfrm>
              <a:off x="7597348" y="5312441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9D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6691" tIns="45339" rIns="796013" bIns="45339" numCol="1" spcCol="1270" anchor="ctr" anchorCtr="0">
              <a:noAutofit/>
            </a:bodyPr>
            <a:lstStyle/>
            <a:p>
              <a:pPr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>
                  <a:solidFill>
                    <a:schemeClr val="tx1"/>
                  </a:solidFill>
                </a:rPr>
                <a:t>Differential Expression Comparisons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650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C3A5-5965-A942-9D12-340A3E9B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E0BA37-2E07-434A-8AA5-E6E46D126D1C}"/>
              </a:ext>
            </a:extLst>
          </p:cNvPr>
          <p:cNvGrpSpPr/>
          <p:nvPr/>
        </p:nvGrpSpPr>
        <p:grpSpPr>
          <a:xfrm>
            <a:off x="838200" y="1581664"/>
            <a:ext cx="10515600" cy="5232125"/>
            <a:chOff x="838200" y="1581664"/>
            <a:chExt cx="10515600" cy="523212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B37A925-B433-7C49-9F1F-8846C27B7C61}"/>
                </a:ext>
              </a:extLst>
            </p:cNvPr>
            <p:cNvGrpSpPr/>
            <p:nvPr/>
          </p:nvGrpSpPr>
          <p:grpSpPr>
            <a:xfrm>
              <a:off x="838200" y="1581664"/>
              <a:ext cx="10515600" cy="1938595"/>
              <a:chOff x="838200" y="1581664"/>
              <a:chExt cx="10515600" cy="1938595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F6E5492-32A3-C149-B88F-57ED7E639B58}"/>
                  </a:ext>
                </a:extLst>
              </p:cNvPr>
              <p:cNvSpPr/>
              <p:nvPr/>
            </p:nvSpPr>
            <p:spPr>
              <a:xfrm>
                <a:off x="838200" y="1581664"/>
                <a:ext cx="10515600" cy="1938595"/>
              </a:xfrm>
              <a:prstGeom prst="rect">
                <a:avLst/>
              </a:prstGeom>
              <a:noFill/>
            </p:spPr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4A9716F4-2E17-8041-8D21-BF22792E45D6}"/>
                  </a:ext>
                </a:extLst>
              </p:cNvPr>
              <p:cNvSpPr/>
              <p:nvPr/>
            </p:nvSpPr>
            <p:spPr>
              <a:xfrm>
                <a:off x="841280" y="1800287"/>
                <a:ext cx="3753370" cy="1501348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E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xperimental design</a:t>
                </a: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B6527D25-C4A3-E942-9340-2E96CEA7A688}"/>
                  </a:ext>
                </a:extLst>
              </p:cNvPr>
              <p:cNvSpPr/>
              <p:nvPr/>
            </p:nvSpPr>
            <p:spPr>
              <a:xfrm>
                <a:off x="4219314" y="1800287"/>
                <a:ext cx="3753370" cy="1501348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L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ibrary prep</a:t>
                </a: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29A27D23-40AD-C04C-BCD0-362A6720F669}"/>
                  </a:ext>
                </a:extLst>
              </p:cNvPr>
              <p:cNvSpPr/>
              <p:nvPr/>
            </p:nvSpPr>
            <p:spPr>
              <a:xfrm>
                <a:off x="7597348" y="1800287"/>
                <a:ext cx="3753370" cy="1501348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S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equencing</a:t>
                </a:r>
              </a:p>
            </p:txBody>
          </p:sp>
        </p:grp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4FFBE40-3D21-194E-9668-E4F31DDC86BD}"/>
                </a:ext>
              </a:extLst>
            </p:cNvPr>
            <p:cNvSpPr/>
            <p:nvPr/>
          </p:nvSpPr>
          <p:spPr>
            <a:xfrm>
              <a:off x="841280" y="3556364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A77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dirty="0">
                  <a:solidFill>
                    <a:schemeClr val="tx1"/>
                  </a:solidFill>
                </a:rPr>
                <a:t>S</a:t>
              </a:r>
              <a:r>
                <a:rPr lang="en-US" sz="2800" b="1" kern="1200" dirty="0">
                  <a:solidFill>
                    <a:schemeClr val="tx1"/>
                  </a:solidFill>
                </a:rPr>
                <a:t>equence QC</a:t>
              </a:r>
              <a:br>
                <a:rPr lang="en-US" sz="2800" b="1" kern="1200" dirty="0">
                  <a:solidFill>
                    <a:schemeClr val="tx1"/>
                  </a:solidFill>
                </a:rPr>
              </a:br>
              <a:r>
                <a:rPr lang="en-US" sz="2800" b="1" kern="1200" dirty="0">
                  <a:solidFill>
                    <a:schemeClr val="tx1"/>
                  </a:solidFill>
                </a:rPr>
                <a:t>(FASTQs)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4A58763-7619-6248-8BEA-F8C01A2559C0}"/>
                </a:ext>
              </a:extLst>
            </p:cNvPr>
            <p:cNvSpPr/>
            <p:nvPr/>
          </p:nvSpPr>
          <p:spPr>
            <a:xfrm>
              <a:off x="4219314" y="3556364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A77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dirty="0">
                  <a:solidFill>
                    <a:schemeClr val="tx1"/>
                  </a:solidFill>
                </a:rPr>
                <a:t>A</a:t>
              </a:r>
              <a:r>
                <a:rPr lang="en-US" sz="2800" b="1" kern="1200" dirty="0">
                  <a:solidFill>
                    <a:schemeClr val="tx1"/>
                  </a:solidFill>
                </a:rPr>
                <a:t>lignment</a:t>
              </a:r>
            </a:p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kern="1200" dirty="0">
                  <a:solidFill>
                    <a:schemeClr val="tx1"/>
                  </a:solidFill>
                </a:rPr>
                <a:t>(BAMs)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0DB15F9-A13F-2A4C-A077-F321E7655956}"/>
                </a:ext>
              </a:extLst>
            </p:cNvPr>
            <p:cNvSpPr/>
            <p:nvPr/>
          </p:nvSpPr>
          <p:spPr>
            <a:xfrm>
              <a:off x="7597348" y="3556364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A77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6689" tIns="38672" rIns="789346" bIns="38672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</a:rPr>
                <a:t>Q</a:t>
              </a:r>
              <a:r>
                <a:rPr lang="en-US" sz="2400" b="1" kern="1200" dirty="0">
                  <a:solidFill>
                    <a:schemeClr val="tx1"/>
                  </a:solidFill>
                </a:rPr>
                <a:t>uantification</a:t>
              </a:r>
            </a:p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>
                  <a:solidFill>
                    <a:schemeClr val="tx1"/>
                  </a:solidFill>
                </a:rPr>
                <a:t>(count matrix)</a:t>
              </a: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16B9650-C44A-CE43-9373-2A6D62F3FEE2}"/>
                </a:ext>
              </a:extLst>
            </p:cNvPr>
            <p:cNvSpPr/>
            <p:nvPr/>
          </p:nvSpPr>
          <p:spPr>
            <a:xfrm>
              <a:off x="841280" y="5312441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9D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6691" tIns="45339" rIns="796013" bIns="45339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dirty="0">
                  <a:solidFill>
                    <a:schemeClr val="tx1"/>
                  </a:solidFill>
                </a:rPr>
                <a:t>Define groups &amp; fit model</a:t>
              </a:r>
              <a:endParaRPr lang="en-US" sz="2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B894327-E49C-DD4F-9D44-684DAF2E4E63}"/>
                </a:ext>
              </a:extLst>
            </p:cNvPr>
            <p:cNvSpPr/>
            <p:nvPr/>
          </p:nvSpPr>
          <p:spPr>
            <a:xfrm>
              <a:off x="4219314" y="5312441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9D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6691" tIns="45339" rIns="796013" bIns="45339" numCol="1" spcCol="1270" anchor="ctr" anchorCtr="0">
              <a:noAutofit/>
            </a:bodyPr>
            <a:lstStyle/>
            <a:p>
              <a:pPr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>
                  <a:solidFill>
                    <a:schemeClr val="tx1"/>
                  </a:solidFill>
                </a:rPr>
                <a:t>Expression plots </a:t>
              </a:r>
              <a:br>
                <a:rPr lang="en-US" sz="2800" dirty="0">
                  <a:solidFill>
                    <a:schemeClr val="tx1"/>
                  </a:solidFill>
                </a:rPr>
              </a:br>
              <a:r>
                <a:rPr lang="en-US" sz="2800" dirty="0">
                  <a:solidFill>
                    <a:schemeClr val="tx1"/>
                  </a:solidFill>
                </a:rPr>
                <a:t>(Sample QC)</a:t>
              </a: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DC38958-30E0-CA47-9DFF-CD55A5DB3B29}"/>
                </a:ext>
              </a:extLst>
            </p:cNvPr>
            <p:cNvSpPr/>
            <p:nvPr/>
          </p:nvSpPr>
          <p:spPr>
            <a:xfrm>
              <a:off x="7597348" y="5312441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9D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6691" tIns="45339" rIns="796013" bIns="45339" numCol="1" spcCol="1270" anchor="ctr" anchorCtr="0">
              <a:noAutofit/>
            </a:bodyPr>
            <a:lstStyle/>
            <a:p>
              <a:pPr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>
                  <a:solidFill>
                    <a:schemeClr val="tx1"/>
                  </a:solidFill>
                </a:rPr>
                <a:t>Differential Expression Comparisons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809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C3A5-5965-A942-9D12-340A3E9B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E0BA37-2E07-434A-8AA5-E6E46D126D1C}"/>
              </a:ext>
            </a:extLst>
          </p:cNvPr>
          <p:cNvGrpSpPr/>
          <p:nvPr/>
        </p:nvGrpSpPr>
        <p:grpSpPr>
          <a:xfrm>
            <a:off x="838200" y="1581664"/>
            <a:ext cx="10515600" cy="5232125"/>
            <a:chOff x="838200" y="1581664"/>
            <a:chExt cx="10515600" cy="523212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B37A925-B433-7C49-9F1F-8846C27B7C61}"/>
                </a:ext>
              </a:extLst>
            </p:cNvPr>
            <p:cNvGrpSpPr/>
            <p:nvPr/>
          </p:nvGrpSpPr>
          <p:grpSpPr>
            <a:xfrm>
              <a:off x="838200" y="1581664"/>
              <a:ext cx="10515600" cy="1938595"/>
              <a:chOff x="838200" y="1581664"/>
              <a:chExt cx="10515600" cy="1938595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F6E5492-32A3-C149-B88F-57ED7E639B58}"/>
                  </a:ext>
                </a:extLst>
              </p:cNvPr>
              <p:cNvSpPr/>
              <p:nvPr/>
            </p:nvSpPr>
            <p:spPr>
              <a:xfrm>
                <a:off x="838200" y="1581664"/>
                <a:ext cx="10515600" cy="1938595"/>
              </a:xfrm>
              <a:prstGeom prst="rect">
                <a:avLst/>
              </a:prstGeom>
              <a:noFill/>
            </p:spPr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4A9716F4-2E17-8041-8D21-BF22792E45D6}"/>
                  </a:ext>
                </a:extLst>
              </p:cNvPr>
              <p:cNvSpPr/>
              <p:nvPr/>
            </p:nvSpPr>
            <p:spPr>
              <a:xfrm>
                <a:off x="841280" y="1800287"/>
                <a:ext cx="3753370" cy="1501348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E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xperimental design</a:t>
                </a: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B6527D25-C4A3-E942-9340-2E96CEA7A688}"/>
                  </a:ext>
                </a:extLst>
              </p:cNvPr>
              <p:cNvSpPr/>
              <p:nvPr/>
            </p:nvSpPr>
            <p:spPr>
              <a:xfrm>
                <a:off x="4219314" y="1800287"/>
                <a:ext cx="3753370" cy="1501348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L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ibrary prep</a:t>
                </a: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29A27D23-40AD-C04C-BCD0-362A6720F669}"/>
                  </a:ext>
                </a:extLst>
              </p:cNvPr>
              <p:cNvSpPr/>
              <p:nvPr/>
            </p:nvSpPr>
            <p:spPr>
              <a:xfrm>
                <a:off x="7597348" y="1800287"/>
                <a:ext cx="3753370" cy="1501348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S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equencing</a:t>
                </a:r>
              </a:p>
            </p:txBody>
          </p:sp>
        </p:grp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4FFBE40-3D21-194E-9668-E4F31DDC86BD}"/>
                </a:ext>
              </a:extLst>
            </p:cNvPr>
            <p:cNvSpPr/>
            <p:nvPr/>
          </p:nvSpPr>
          <p:spPr>
            <a:xfrm>
              <a:off x="841280" y="3556364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D3B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dirty="0">
                  <a:solidFill>
                    <a:schemeClr val="tx1"/>
                  </a:solidFill>
                </a:rPr>
                <a:t>S</a:t>
              </a:r>
              <a:r>
                <a:rPr lang="en-US" sz="2800" kern="1200" dirty="0">
                  <a:solidFill>
                    <a:schemeClr val="tx1"/>
                  </a:solidFill>
                </a:rPr>
                <a:t>equence QC</a:t>
              </a:r>
              <a:br>
                <a:rPr lang="en-US" sz="2800" kern="1200" dirty="0">
                  <a:solidFill>
                    <a:schemeClr val="tx1"/>
                  </a:solidFill>
                </a:rPr>
              </a:br>
              <a:r>
                <a:rPr lang="en-US" sz="2800" kern="1200" dirty="0">
                  <a:solidFill>
                    <a:schemeClr val="tx1"/>
                  </a:solidFill>
                </a:rPr>
                <a:t>(FASTQs)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4A58763-7619-6248-8BEA-F8C01A2559C0}"/>
                </a:ext>
              </a:extLst>
            </p:cNvPr>
            <p:cNvSpPr/>
            <p:nvPr/>
          </p:nvSpPr>
          <p:spPr>
            <a:xfrm>
              <a:off x="4219314" y="3556364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D3B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dirty="0">
                  <a:solidFill>
                    <a:schemeClr val="tx1"/>
                  </a:solidFill>
                </a:rPr>
                <a:t>A</a:t>
              </a:r>
              <a:r>
                <a:rPr lang="en-US" sz="3300" kern="1200" dirty="0">
                  <a:solidFill>
                    <a:schemeClr val="tx1"/>
                  </a:solidFill>
                </a:rPr>
                <a:t>lignment</a:t>
              </a:r>
            </a:p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>
                  <a:solidFill>
                    <a:schemeClr val="tx1"/>
                  </a:solidFill>
                </a:rPr>
                <a:t>(BAMs)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0DB15F9-A13F-2A4C-A077-F321E7655956}"/>
                </a:ext>
              </a:extLst>
            </p:cNvPr>
            <p:cNvSpPr/>
            <p:nvPr/>
          </p:nvSpPr>
          <p:spPr>
            <a:xfrm>
              <a:off x="7597348" y="3556364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D3B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6689" tIns="38672" rIns="789346" bIns="38672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dirty="0">
                  <a:solidFill>
                    <a:schemeClr val="tx1"/>
                  </a:solidFill>
                </a:rPr>
                <a:t>Q</a:t>
              </a:r>
              <a:r>
                <a:rPr lang="en-US" sz="2800" kern="1200" dirty="0">
                  <a:solidFill>
                    <a:schemeClr val="tx1"/>
                  </a:solidFill>
                </a:rPr>
                <a:t>uantification</a:t>
              </a:r>
            </a:p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/>
                  </a:solidFill>
                </a:rPr>
                <a:t>(count matrix)</a:t>
              </a: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16B9650-C44A-CE43-9373-2A6D62F3FEE2}"/>
                </a:ext>
              </a:extLst>
            </p:cNvPr>
            <p:cNvSpPr/>
            <p:nvPr/>
          </p:nvSpPr>
          <p:spPr>
            <a:xfrm>
              <a:off x="841280" y="5312441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9D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6691" tIns="45339" rIns="796013" bIns="45339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dirty="0">
                  <a:solidFill>
                    <a:schemeClr val="tx1"/>
                  </a:solidFill>
                </a:rPr>
                <a:t>Define groups &amp; fit model</a:t>
              </a:r>
              <a:endParaRPr lang="en-US" sz="28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B894327-E49C-DD4F-9D44-684DAF2E4E63}"/>
                </a:ext>
              </a:extLst>
            </p:cNvPr>
            <p:cNvSpPr/>
            <p:nvPr/>
          </p:nvSpPr>
          <p:spPr>
            <a:xfrm>
              <a:off x="4219314" y="5312441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9D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6691" tIns="45339" rIns="796013" bIns="45339" numCol="1" spcCol="1270" anchor="ctr" anchorCtr="0">
              <a:noAutofit/>
            </a:bodyPr>
            <a:lstStyle/>
            <a:p>
              <a:pPr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>
                  <a:solidFill>
                    <a:schemeClr val="tx1"/>
                  </a:solidFill>
                </a:rPr>
                <a:t>Expression plots </a:t>
              </a:r>
              <a:br>
                <a:rPr lang="en-US" sz="2800" b="1" dirty="0">
                  <a:solidFill>
                    <a:schemeClr val="tx1"/>
                  </a:solidFill>
                </a:rPr>
              </a:br>
              <a:r>
                <a:rPr lang="en-US" sz="2800" b="1" dirty="0">
                  <a:solidFill>
                    <a:schemeClr val="tx1"/>
                  </a:solidFill>
                </a:rPr>
                <a:t>(Sample QC)</a:t>
              </a: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DC38958-30E0-CA47-9DFF-CD55A5DB3B29}"/>
                </a:ext>
              </a:extLst>
            </p:cNvPr>
            <p:cNvSpPr/>
            <p:nvPr/>
          </p:nvSpPr>
          <p:spPr>
            <a:xfrm>
              <a:off x="7597348" y="5312441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9D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6691" tIns="45339" rIns="796013" bIns="45339" numCol="1" spcCol="1270" anchor="ctr" anchorCtr="0">
              <a:noAutofit/>
            </a:bodyPr>
            <a:lstStyle/>
            <a:p>
              <a:pPr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>
                  <a:solidFill>
                    <a:schemeClr val="tx1"/>
                  </a:solidFill>
                </a:rPr>
                <a:t>Differential Expression Comparisons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5842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C3A5-5965-A942-9D12-340A3E9B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E0BA37-2E07-434A-8AA5-E6E46D126D1C}"/>
              </a:ext>
            </a:extLst>
          </p:cNvPr>
          <p:cNvGrpSpPr/>
          <p:nvPr/>
        </p:nvGrpSpPr>
        <p:grpSpPr>
          <a:xfrm>
            <a:off x="838200" y="1581664"/>
            <a:ext cx="10515600" cy="5232125"/>
            <a:chOff x="838200" y="1581664"/>
            <a:chExt cx="10515600" cy="523212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B37A925-B433-7C49-9F1F-8846C27B7C61}"/>
                </a:ext>
              </a:extLst>
            </p:cNvPr>
            <p:cNvGrpSpPr/>
            <p:nvPr/>
          </p:nvGrpSpPr>
          <p:grpSpPr>
            <a:xfrm>
              <a:off x="838200" y="1581664"/>
              <a:ext cx="10515600" cy="1938595"/>
              <a:chOff x="838200" y="1581664"/>
              <a:chExt cx="10515600" cy="1938595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F6E5492-32A3-C149-B88F-57ED7E639B58}"/>
                  </a:ext>
                </a:extLst>
              </p:cNvPr>
              <p:cNvSpPr/>
              <p:nvPr/>
            </p:nvSpPr>
            <p:spPr>
              <a:xfrm>
                <a:off x="838200" y="1581664"/>
                <a:ext cx="10515600" cy="1938595"/>
              </a:xfrm>
              <a:prstGeom prst="rect">
                <a:avLst/>
              </a:prstGeom>
              <a:noFill/>
            </p:spPr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4A9716F4-2E17-8041-8D21-BF22792E45D6}"/>
                  </a:ext>
                </a:extLst>
              </p:cNvPr>
              <p:cNvSpPr/>
              <p:nvPr/>
            </p:nvSpPr>
            <p:spPr>
              <a:xfrm>
                <a:off x="841280" y="1800287"/>
                <a:ext cx="3753370" cy="1501348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E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xperimental design</a:t>
                </a: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B6527D25-C4A3-E942-9340-2E96CEA7A688}"/>
                  </a:ext>
                </a:extLst>
              </p:cNvPr>
              <p:cNvSpPr/>
              <p:nvPr/>
            </p:nvSpPr>
            <p:spPr>
              <a:xfrm>
                <a:off x="4219314" y="1800287"/>
                <a:ext cx="3753370" cy="1501348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L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ibrary prep</a:t>
                </a: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29A27D23-40AD-C04C-BCD0-362A6720F669}"/>
                  </a:ext>
                </a:extLst>
              </p:cNvPr>
              <p:cNvSpPr/>
              <p:nvPr/>
            </p:nvSpPr>
            <p:spPr>
              <a:xfrm>
                <a:off x="7597348" y="1800287"/>
                <a:ext cx="3753370" cy="1501348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S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equencing</a:t>
                </a:r>
              </a:p>
            </p:txBody>
          </p:sp>
        </p:grp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4FFBE40-3D21-194E-9668-E4F31DDC86BD}"/>
                </a:ext>
              </a:extLst>
            </p:cNvPr>
            <p:cNvSpPr/>
            <p:nvPr/>
          </p:nvSpPr>
          <p:spPr>
            <a:xfrm>
              <a:off x="841280" y="3556364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D3B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dirty="0">
                  <a:solidFill>
                    <a:schemeClr val="tx1"/>
                  </a:solidFill>
                </a:rPr>
                <a:t>S</a:t>
              </a:r>
              <a:r>
                <a:rPr lang="en-US" sz="2800" kern="1200" dirty="0">
                  <a:solidFill>
                    <a:schemeClr val="tx1"/>
                  </a:solidFill>
                </a:rPr>
                <a:t>equence QC</a:t>
              </a:r>
              <a:br>
                <a:rPr lang="en-US" sz="2800" kern="1200" dirty="0">
                  <a:solidFill>
                    <a:schemeClr val="tx1"/>
                  </a:solidFill>
                </a:rPr>
              </a:br>
              <a:r>
                <a:rPr lang="en-US" sz="2800" kern="1200" dirty="0">
                  <a:solidFill>
                    <a:schemeClr val="tx1"/>
                  </a:solidFill>
                </a:rPr>
                <a:t>(FASTQs)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4A58763-7619-6248-8BEA-F8C01A2559C0}"/>
                </a:ext>
              </a:extLst>
            </p:cNvPr>
            <p:cNvSpPr/>
            <p:nvPr/>
          </p:nvSpPr>
          <p:spPr>
            <a:xfrm>
              <a:off x="4219314" y="3556364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D3B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dirty="0">
                  <a:solidFill>
                    <a:schemeClr val="tx1"/>
                  </a:solidFill>
                </a:rPr>
                <a:t>A</a:t>
              </a:r>
              <a:r>
                <a:rPr lang="en-US" sz="3300" kern="1200" dirty="0">
                  <a:solidFill>
                    <a:schemeClr val="tx1"/>
                  </a:solidFill>
                </a:rPr>
                <a:t>lignment</a:t>
              </a:r>
            </a:p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>
                  <a:solidFill>
                    <a:schemeClr val="tx1"/>
                  </a:solidFill>
                </a:rPr>
                <a:t>(BAMs)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0DB15F9-A13F-2A4C-A077-F321E7655956}"/>
                </a:ext>
              </a:extLst>
            </p:cNvPr>
            <p:cNvSpPr/>
            <p:nvPr/>
          </p:nvSpPr>
          <p:spPr>
            <a:xfrm>
              <a:off x="7597348" y="3556364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D3B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6689" tIns="38672" rIns="789346" bIns="38672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dirty="0">
                  <a:solidFill>
                    <a:schemeClr val="tx1"/>
                  </a:solidFill>
                </a:rPr>
                <a:t>Q</a:t>
              </a:r>
              <a:r>
                <a:rPr lang="en-US" sz="2800" kern="1200" dirty="0">
                  <a:solidFill>
                    <a:schemeClr val="tx1"/>
                  </a:solidFill>
                </a:rPr>
                <a:t>uantification</a:t>
              </a:r>
            </a:p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/>
                  </a:solidFill>
                </a:rPr>
                <a:t>(count matrix)</a:t>
              </a: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16B9650-C44A-CE43-9373-2A6D62F3FEE2}"/>
                </a:ext>
              </a:extLst>
            </p:cNvPr>
            <p:cNvSpPr/>
            <p:nvPr/>
          </p:nvSpPr>
          <p:spPr>
            <a:xfrm>
              <a:off x="841280" y="5312441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7D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6691" tIns="45339" rIns="796013" bIns="45339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dirty="0">
                  <a:solidFill>
                    <a:schemeClr val="tx1"/>
                  </a:solidFill>
                </a:rPr>
                <a:t>Define groups &amp; fit model</a:t>
              </a:r>
              <a:endParaRPr lang="en-US" sz="28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B894327-E49C-DD4F-9D44-684DAF2E4E63}"/>
                </a:ext>
              </a:extLst>
            </p:cNvPr>
            <p:cNvSpPr/>
            <p:nvPr/>
          </p:nvSpPr>
          <p:spPr>
            <a:xfrm>
              <a:off x="4219314" y="5312441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9D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6691" tIns="45339" rIns="796013" bIns="45339" numCol="1" spcCol="1270" anchor="ctr" anchorCtr="0">
              <a:noAutofit/>
            </a:bodyPr>
            <a:lstStyle/>
            <a:p>
              <a:pPr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>
                  <a:solidFill>
                    <a:schemeClr val="tx1"/>
                  </a:solidFill>
                </a:rPr>
                <a:t>Expression plots </a:t>
              </a:r>
              <a:br>
                <a:rPr lang="en-US" sz="2800" b="1" dirty="0">
                  <a:solidFill>
                    <a:schemeClr val="tx1"/>
                  </a:solidFill>
                </a:rPr>
              </a:br>
              <a:r>
                <a:rPr lang="en-US" sz="2800" b="1" dirty="0">
                  <a:solidFill>
                    <a:schemeClr val="tx1"/>
                  </a:solidFill>
                </a:rPr>
                <a:t>(Sample QC)</a:t>
              </a: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DC38958-30E0-CA47-9DFF-CD55A5DB3B29}"/>
                </a:ext>
              </a:extLst>
            </p:cNvPr>
            <p:cNvSpPr/>
            <p:nvPr/>
          </p:nvSpPr>
          <p:spPr>
            <a:xfrm>
              <a:off x="7597348" y="5312441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9D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6691" tIns="45339" rIns="796013" bIns="45339" numCol="1" spcCol="1270" anchor="ctr" anchorCtr="0">
              <a:noAutofit/>
            </a:bodyPr>
            <a:lstStyle/>
            <a:p>
              <a:pPr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>
                  <a:solidFill>
                    <a:schemeClr val="tx1"/>
                  </a:solidFill>
                </a:rPr>
                <a:t>Differential Expression Comparisons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816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C3A5-5965-A942-9D12-340A3E9B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E0BA37-2E07-434A-8AA5-E6E46D126D1C}"/>
              </a:ext>
            </a:extLst>
          </p:cNvPr>
          <p:cNvGrpSpPr/>
          <p:nvPr/>
        </p:nvGrpSpPr>
        <p:grpSpPr>
          <a:xfrm>
            <a:off x="838200" y="1581664"/>
            <a:ext cx="10515600" cy="5232125"/>
            <a:chOff x="838200" y="1581664"/>
            <a:chExt cx="10515600" cy="523212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B37A925-B433-7C49-9F1F-8846C27B7C61}"/>
                </a:ext>
              </a:extLst>
            </p:cNvPr>
            <p:cNvGrpSpPr/>
            <p:nvPr/>
          </p:nvGrpSpPr>
          <p:grpSpPr>
            <a:xfrm>
              <a:off x="838200" y="1581664"/>
              <a:ext cx="10515600" cy="1938595"/>
              <a:chOff x="838200" y="1581664"/>
              <a:chExt cx="10515600" cy="1938595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F6E5492-32A3-C149-B88F-57ED7E639B58}"/>
                  </a:ext>
                </a:extLst>
              </p:cNvPr>
              <p:cNvSpPr/>
              <p:nvPr/>
            </p:nvSpPr>
            <p:spPr>
              <a:xfrm>
                <a:off x="838200" y="1581664"/>
                <a:ext cx="10515600" cy="1938595"/>
              </a:xfrm>
              <a:prstGeom prst="rect">
                <a:avLst/>
              </a:prstGeom>
              <a:noFill/>
            </p:spPr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4A9716F4-2E17-8041-8D21-BF22792E45D6}"/>
                  </a:ext>
                </a:extLst>
              </p:cNvPr>
              <p:cNvSpPr/>
              <p:nvPr/>
            </p:nvSpPr>
            <p:spPr>
              <a:xfrm>
                <a:off x="841280" y="1800287"/>
                <a:ext cx="3753370" cy="1501348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E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xperimental design</a:t>
                </a: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B6527D25-C4A3-E942-9340-2E96CEA7A688}"/>
                  </a:ext>
                </a:extLst>
              </p:cNvPr>
              <p:cNvSpPr/>
              <p:nvPr/>
            </p:nvSpPr>
            <p:spPr>
              <a:xfrm>
                <a:off x="4219314" y="1800287"/>
                <a:ext cx="3753370" cy="1501348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L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ibrary prep</a:t>
                </a: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29A27D23-40AD-C04C-BCD0-362A6720F669}"/>
                  </a:ext>
                </a:extLst>
              </p:cNvPr>
              <p:cNvSpPr/>
              <p:nvPr/>
            </p:nvSpPr>
            <p:spPr>
              <a:xfrm>
                <a:off x="7597348" y="1800287"/>
                <a:ext cx="3753370" cy="1501348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S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equencing</a:t>
                </a:r>
              </a:p>
            </p:txBody>
          </p:sp>
        </p:grp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4FFBE40-3D21-194E-9668-E4F31DDC86BD}"/>
                </a:ext>
              </a:extLst>
            </p:cNvPr>
            <p:cNvSpPr/>
            <p:nvPr/>
          </p:nvSpPr>
          <p:spPr>
            <a:xfrm>
              <a:off x="841280" y="3556364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D3B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dirty="0">
                  <a:solidFill>
                    <a:schemeClr val="tx1"/>
                  </a:solidFill>
                </a:rPr>
                <a:t>S</a:t>
              </a:r>
              <a:r>
                <a:rPr lang="en-US" sz="2800" kern="1200" dirty="0">
                  <a:solidFill>
                    <a:schemeClr val="tx1"/>
                  </a:solidFill>
                </a:rPr>
                <a:t>equence QC</a:t>
              </a:r>
              <a:br>
                <a:rPr lang="en-US" sz="2800" kern="1200" dirty="0">
                  <a:solidFill>
                    <a:schemeClr val="tx1"/>
                  </a:solidFill>
                </a:rPr>
              </a:br>
              <a:r>
                <a:rPr lang="en-US" sz="2800" kern="1200" dirty="0">
                  <a:solidFill>
                    <a:schemeClr val="tx1"/>
                  </a:solidFill>
                </a:rPr>
                <a:t>(FASTQs)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4A58763-7619-6248-8BEA-F8C01A2559C0}"/>
                </a:ext>
              </a:extLst>
            </p:cNvPr>
            <p:cNvSpPr/>
            <p:nvPr/>
          </p:nvSpPr>
          <p:spPr>
            <a:xfrm>
              <a:off x="4219314" y="3556364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D3B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dirty="0">
                  <a:solidFill>
                    <a:schemeClr val="tx1"/>
                  </a:solidFill>
                </a:rPr>
                <a:t>A</a:t>
              </a:r>
              <a:r>
                <a:rPr lang="en-US" sz="3300" kern="1200" dirty="0">
                  <a:solidFill>
                    <a:schemeClr val="tx1"/>
                  </a:solidFill>
                </a:rPr>
                <a:t>lignment</a:t>
              </a:r>
            </a:p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>
                  <a:solidFill>
                    <a:schemeClr val="tx1"/>
                  </a:solidFill>
                </a:rPr>
                <a:t>(BAMs)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0DB15F9-A13F-2A4C-A077-F321E7655956}"/>
                </a:ext>
              </a:extLst>
            </p:cNvPr>
            <p:cNvSpPr/>
            <p:nvPr/>
          </p:nvSpPr>
          <p:spPr>
            <a:xfrm>
              <a:off x="7597348" y="3556364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D3B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6689" tIns="38672" rIns="789346" bIns="38672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dirty="0">
                  <a:solidFill>
                    <a:schemeClr val="tx1"/>
                  </a:solidFill>
                </a:rPr>
                <a:t>Q</a:t>
              </a:r>
              <a:r>
                <a:rPr lang="en-US" sz="2800" kern="1200" dirty="0">
                  <a:solidFill>
                    <a:schemeClr val="tx1"/>
                  </a:solidFill>
                </a:rPr>
                <a:t>uantification</a:t>
              </a:r>
            </a:p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/>
                  </a:solidFill>
                </a:rPr>
                <a:t>(count matrix)</a:t>
              </a: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16B9650-C44A-CE43-9373-2A6D62F3FEE2}"/>
                </a:ext>
              </a:extLst>
            </p:cNvPr>
            <p:cNvSpPr/>
            <p:nvPr/>
          </p:nvSpPr>
          <p:spPr>
            <a:xfrm>
              <a:off x="841280" y="5312441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A77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6691" tIns="45339" rIns="796013" bIns="45339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dirty="0">
                  <a:solidFill>
                    <a:schemeClr val="tx1"/>
                  </a:solidFill>
                </a:rPr>
                <a:t>Define groups &amp; fit model</a:t>
              </a:r>
              <a:endParaRPr lang="en-US" sz="28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B894327-E49C-DD4F-9D44-684DAF2E4E63}"/>
                </a:ext>
              </a:extLst>
            </p:cNvPr>
            <p:cNvSpPr/>
            <p:nvPr/>
          </p:nvSpPr>
          <p:spPr>
            <a:xfrm>
              <a:off x="4219314" y="5312441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7D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6691" tIns="45339" rIns="796013" bIns="45339" numCol="1" spcCol="1270" anchor="ctr" anchorCtr="0">
              <a:noAutofit/>
            </a:bodyPr>
            <a:lstStyle/>
            <a:p>
              <a:pPr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>
                  <a:solidFill>
                    <a:schemeClr val="tx1"/>
                  </a:solidFill>
                </a:rPr>
                <a:t>Expression plots </a:t>
              </a:r>
              <a:br>
                <a:rPr lang="en-US" sz="2800" b="1" dirty="0">
                  <a:solidFill>
                    <a:schemeClr val="tx1"/>
                  </a:solidFill>
                </a:rPr>
              </a:br>
              <a:r>
                <a:rPr lang="en-US" sz="2800" b="1" dirty="0">
                  <a:solidFill>
                    <a:schemeClr val="tx1"/>
                  </a:solidFill>
                </a:rPr>
                <a:t>(Sample QC)</a:t>
              </a: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DC38958-30E0-CA47-9DFF-CD55A5DB3B29}"/>
                </a:ext>
              </a:extLst>
            </p:cNvPr>
            <p:cNvSpPr/>
            <p:nvPr/>
          </p:nvSpPr>
          <p:spPr>
            <a:xfrm>
              <a:off x="7597348" y="5312441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9D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6691" tIns="45339" rIns="796013" bIns="45339" numCol="1" spcCol="1270" anchor="ctr" anchorCtr="0">
              <a:noAutofit/>
            </a:bodyPr>
            <a:lstStyle/>
            <a:p>
              <a:pPr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>
                  <a:solidFill>
                    <a:schemeClr val="tx1"/>
                  </a:solidFill>
                </a:rPr>
                <a:t>Differential Expression Comparisons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075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C3A5-5965-A942-9D12-340A3E9B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E0BA37-2E07-434A-8AA5-E6E46D126D1C}"/>
              </a:ext>
            </a:extLst>
          </p:cNvPr>
          <p:cNvGrpSpPr/>
          <p:nvPr/>
        </p:nvGrpSpPr>
        <p:grpSpPr>
          <a:xfrm>
            <a:off x="838200" y="1581664"/>
            <a:ext cx="10515600" cy="5232125"/>
            <a:chOff x="838200" y="1581664"/>
            <a:chExt cx="10515600" cy="523212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B37A925-B433-7C49-9F1F-8846C27B7C61}"/>
                </a:ext>
              </a:extLst>
            </p:cNvPr>
            <p:cNvGrpSpPr/>
            <p:nvPr/>
          </p:nvGrpSpPr>
          <p:grpSpPr>
            <a:xfrm>
              <a:off x="838200" y="1581664"/>
              <a:ext cx="10515600" cy="1938595"/>
              <a:chOff x="838200" y="1581664"/>
              <a:chExt cx="10515600" cy="1938595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F6E5492-32A3-C149-B88F-57ED7E639B58}"/>
                  </a:ext>
                </a:extLst>
              </p:cNvPr>
              <p:cNvSpPr/>
              <p:nvPr/>
            </p:nvSpPr>
            <p:spPr>
              <a:xfrm>
                <a:off x="838200" y="1581664"/>
                <a:ext cx="10515600" cy="1938595"/>
              </a:xfrm>
              <a:prstGeom prst="rect">
                <a:avLst/>
              </a:prstGeom>
              <a:noFill/>
            </p:spPr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4A9716F4-2E17-8041-8D21-BF22792E45D6}"/>
                  </a:ext>
                </a:extLst>
              </p:cNvPr>
              <p:cNvSpPr/>
              <p:nvPr/>
            </p:nvSpPr>
            <p:spPr>
              <a:xfrm>
                <a:off x="841280" y="1800287"/>
                <a:ext cx="3753370" cy="1501348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E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xperimental design</a:t>
                </a: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B6527D25-C4A3-E942-9340-2E96CEA7A688}"/>
                  </a:ext>
                </a:extLst>
              </p:cNvPr>
              <p:cNvSpPr/>
              <p:nvPr/>
            </p:nvSpPr>
            <p:spPr>
              <a:xfrm>
                <a:off x="4219314" y="1800287"/>
                <a:ext cx="3753370" cy="1501348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L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ibrary prep</a:t>
                </a: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29A27D23-40AD-C04C-BCD0-362A6720F669}"/>
                  </a:ext>
                </a:extLst>
              </p:cNvPr>
              <p:cNvSpPr/>
              <p:nvPr/>
            </p:nvSpPr>
            <p:spPr>
              <a:xfrm>
                <a:off x="7597348" y="1800287"/>
                <a:ext cx="3753370" cy="1501348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S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equencing</a:t>
                </a:r>
              </a:p>
            </p:txBody>
          </p:sp>
        </p:grp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4FFBE40-3D21-194E-9668-E4F31DDC86BD}"/>
                </a:ext>
              </a:extLst>
            </p:cNvPr>
            <p:cNvSpPr/>
            <p:nvPr/>
          </p:nvSpPr>
          <p:spPr>
            <a:xfrm>
              <a:off x="841280" y="3556364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D3B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dirty="0">
                  <a:solidFill>
                    <a:schemeClr val="tx1"/>
                  </a:solidFill>
                </a:rPr>
                <a:t>S</a:t>
              </a:r>
              <a:r>
                <a:rPr lang="en-US" sz="2800" kern="1200" dirty="0">
                  <a:solidFill>
                    <a:schemeClr val="tx1"/>
                  </a:solidFill>
                </a:rPr>
                <a:t>equence QC</a:t>
              </a:r>
              <a:br>
                <a:rPr lang="en-US" sz="2800" kern="1200" dirty="0">
                  <a:solidFill>
                    <a:schemeClr val="tx1"/>
                  </a:solidFill>
                </a:rPr>
              </a:br>
              <a:r>
                <a:rPr lang="en-US" sz="2800" kern="1200" dirty="0">
                  <a:solidFill>
                    <a:schemeClr val="tx1"/>
                  </a:solidFill>
                </a:rPr>
                <a:t>(FASTQs)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4A58763-7619-6248-8BEA-F8C01A2559C0}"/>
                </a:ext>
              </a:extLst>
            </p:cNvPr>
            <p:cNvSpPr/>
            <p:nvPr/>
          </p:nvSpPr>
          <p:spPr>
            <a:xfrm>
              <a:off x="4219314" y="3556364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D3B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dirty="0">
                  <a:solidFill>
                    <a:schemeClr val="tx1"/>
                  </a:solidFill>
                </a:rPr>
                <a:t>A</a:t>
              </a:r>
              <a:r>
                <a:rPr lang="en-US" sz="3300" kern="1200" dirty="0">
                  <a:solidFill>
                    <a:schemeClr val="tx1"/>
                  </a:solidFill>
                </a:rPr>
                <a:t>lignment</a:t>
              </a:r>
            </a:p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>
                  <a:solidFill>
                    <a:schemeClr val="tx1"/>
                  </a:solidFill>
                </a:rPr>
                <a:t>(BAMs)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0DB15F9-A13F-2A4C-A077-F321E7655956}"/>
                </a:ext>
              </a:extLst>
            </p:cNvPr>
            <p:cNvSpPr/>
            <p:nvPr/>
          </p:nvSpPr>
          <p:spPr>
            <a:xfrm>
              <a:off x="7597348" y="3556364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D3B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6689" tIns="38672" rIns="789346" bIns="38672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dirty="0">
                  <a:solidFill>
                    <a:schemeClr val="tx1"/>
                  </a:solidFill>
                </a:rPr>
                <a:t>Q</a:t>
              </a:r>
              <a:r>
                <a:rPr lang="en-US" sz="2800" kern="1200" dirty="0">
                  <a:solidFill>
                    <a:schemeClr val="tx1"/>
                  </a:solidFill>
                </a:rPr>
                <a:t>uantification</a:t>
              </a:r>
            </a:p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/>
                  </a:solidFill>
                </a:rPr>
                <a:t>(count matrix)</a:t>
              </a: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16B9650-C44A-CE43-9373-2A6D62F3FEE2}"/>
                </a:ext>
              </a:extLst>
            </p:cNvPr>
            <p:cNvSpPr/>
            <p:nvPr/>
          </p:nvSpPr>
          <p:spPr>
            <a:xfrm>
              <a:off x="841280" y="5312441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A77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6691" tIns="45339" rIns="796013" bIns="45339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dirty="0">
                  <a:solidFill>
                    <a:schemeClr val="tx1"/>
                  </a:solidFill>
                </a:rPr>
                <a:t>Define groups &amp; fit model</a:t>
              </a:r>
              <a:endParaRPr lang="en-US" sz="28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B894327-E49C-DD4F-9D44-684DAF2E4E63}"/>
                </a:ext>
              </a:extLst>
            </p:cNvPr>
            <p:cNvSpPr/>
            <p:nvPr/>
          </p:nvSpPr>
          <p:spPr>
            <a:xfrm>
              <a:off x="4219314" y="5312441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A77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6691" tIns="45339" rIns="796013" bIns="45339" numCol="1" spcCol="1270" anchor="ctr" anchorCtr="0">
              <a:noAutofit/>
            </a:bodyPr>
            <a:lstStyle/>
            <a:p>
              <a:pPr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>
                  <a:solidFill>
                    <a:schemeClr val="tx1"/>
                  </a:solidFill>
                </a:rPr>
                <a:t>Expression plots </a:t>
              </a:r>
              <a:br>
                <a:rPr lang="en-US" sz="2800" b="1" dirty="0">
                  <a:solidFill>
                    <a:schemeClr val="tx1"/>
                  </a:solidFill>
                </a:rPr>
              </a:br>
              <a:r>
                <a:rPr lang="en-US" sz="2800" b="1" dirty="0">
                  <a:solidFill>
                    <a:schemeClr val="tx1"/>
                  </a:solidFill>
                </a:rPr>
                <a:t>(Sample QC)</a:t>
              </a: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DC38958-30E0-CA47-9DFF-CD55A5DB3B29}"/>
                </a:ext>
              </a:extLst>
            </p:cNvPr>
            <p:cNvSpPr/>
            <p:nvPr/>
          </p:nvSpPr>
          <p:spPr>
            <a:xfrm>
              <a:off x="7597348" y="5312441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7D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6691" tIns="45339" rIns="796013" bIns="45339" numCol="1" spcCol="1270" anchor="ctr" anchorCtr="0">
              <a:noAutofit/>
            </a:bodyPr>
            <a:lstStyle/>
            <a:p>
              <a:pPr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>
                  <a:solidFill>
                    <a:schemeClr val="tx1"/>
                  </a:solidFill>
                </a:rPr>
                <a:t>Differential Expression Comparisons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0548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4464</TotalTime>
  <Words>355</Words>
  <Application>Microsoft Macintosh PowerPoint</Application>
  <PresentationFormat>Widescreen</PresentationFormat>
  <Paragraphs>113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Gates, Chris</dc:creator>
  <cp:lastModifiedBy>Gates, Chris</cp:lastModifiedBy>
  <cp:revision>21</cp:revision>
  <dcterms:created xsi:type="dcterms:W3CDTF">2021-07-20T19:18:41Z</dcterms:created>
  <dcterms:modified xsi:type="dcterms:W3CDTF">2021-08-06T15:07:28Z</dcterms:modified>
</cp:coreProperties>
</file>