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A779"/>
    <a:srgbClr val="9FD3BD"/>
    <a:srgbClr val="FFD7D7"/>
    <a:srgbClr val="D8D9D8"/>
    <a:srgbClr val="3CA779"/>
    <a:srgbClr val="A3D3BD"/>
    <a:srgbClr val="FFD7D6"/>
    <a:srgbClr val="B01508"/>
    <a:srgbClr val="43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51"/>
    <p:restoredTop sz="94675"/>
  </p:normalViewPr>
  <p:slideViewPr>
    <p:cSldViewPr snapToGrid="0" snapToObjects="1">
      <p:cViewPr>
        <p:scale>
          <a:sx n="89" d="100"/>
          <a:sy n="89" d="100"/>
        </p:scale>
        <p:origin x="3312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D427-CDFD-5748-B2F6-33A4DE238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CB474-22D0-E149-9D09-C6A934AEF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09D0-EDD2-7B4C-9909-540D1F9C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FA746-8FCC-384D-BF33-15FBAD2F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6401A-2A7D-FB46-B769-6FF19592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B9AE-43D4-034B-87A5-5C9D8FBB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7C72C-56E7-2B4B-AA1F-7B4106FD6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C9040-B6C0-4747-B95C-69C6A03B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41525-11BC-1E45-840A-9B82D988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8A236-F722-C44A-9F5C-94F08664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2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19313-EF97-8E42-B722-ABB898740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EF144-D10B-F544-8A14-8CFCB05A6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73534-0600-8C4C-90B7-9533DDD3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8296-F60A-FE41-9DB4-00B4D05F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41B1C-4AED-4F42-BABA-0E14724B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8038-C4E8-BD43-A563-699F0E45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8874-4000-784E-A64C-E9D92AC2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37E8F-8871-2040-BF97-42099BDF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62253-95BD-D041-9748-49F0D0D1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CD530-7933-B046-95E1-D6AA2A5A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0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CFC7-C5DA-0B48-94E2-E123E057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26C39-BE77-5C49-9829-86EA49A17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93D5-3770-6149-A8E0-8CA498D6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568DE-B5F4-4A46-95DA-A06405B1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C9934-87C7-EC43-AF19-280A700D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8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6D03-37E8-9F4B-91B5-697A6744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7BA6-ABBC-EA49-B1AD-5DC4418D9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E7573-AEF8-A84C-9CD1-43EC1C70E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7C5D9-446F-B441-8573-81A5720A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8A8FD-9D4F-D94E-B830-04DD800C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0BC89-F2C7-DD44-A85D-7B8F2002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8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66C4-9FAC-3949-B7DD-E5F8358FA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251B7-675F-0B4C-9162-67B0F3AC3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93017-ED4A-0D48-A5F8-EBE9587BA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75E1A-92FF-354E-9624-B959E0D9C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EE292-F530-5345-B7A8-75DC9903A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4F02D-7921-4444-A8F2-A1148E8C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A12DE-3979-6440-8B48-9193E09E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1CC3B-242E-374A-BE2E-F8E03E6E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0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4243-5E44-8D44-8AE7-7ABC041E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E4969-C4AC-434F-9D5E-AE95FD5F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38EA6-DC40-9E40-A84F-BB474D72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EA7EC-C588-114D-AD36-7B86D197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0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07152-8ABD-A84A-B1D6-E0CA4C67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52EB6-FE4A-D446-81BA-091D393A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25566-8135-9F4C-9D74-A7E3BE73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8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F18A-39D7-C24A-B0B4-815840F6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2B4F-3038-6A4E-8459-52A0AF14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19A45-7BEF-BC49-87DC-0BCCD471F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63F79-5F4F-B346-81E2-995023D2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1DA02-90B2-4E4A-B062-C75C3914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AFB86-100E-634D-A8BF-6A21CA74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351F-9AEF-4849-93D9-1B02A7D8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9B5CE-2B79-5842-A348-8BBB7D8F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F7F17-A42A-254A-A046-066B0DD06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8C442-F126-4A46-A9D7-8A0BF878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4F711-A867-F644-AB23-0F9BB5D5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79C74-E8A2-8E44-8113-DFA32105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626EA-C95C-894F-8CB0-CCF5680F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1404C-C427-1142-9263-DDC8B476C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681C-5544-4C4F-952C-CF596E662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F1AEA-0188-C248-BDA1-4EAD0618F94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5F499-8D70-2142-9F92-5A9DAA195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17F37-17F9-624D-A76F-36EDBDD91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4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69337A6-9C56-3B4B-B3F6-C5F6E9AC7070}"/>
              </a:ext>
            </a:extLst>
          </p:cNvPr>
          <p:cNvGrpSpPr/>
          <p:nvPr/>
        </p:nvGrpSpPr>
        <p:grpSpPr>
          <a:xfrm>
            <a:off x="269616" y="1581664"/>
            <a:ext cx="11084184" cy="5230640"/>
            <a:chOff x="269616" y="1581664"/>
            <a:chExt cx="11084184" cy="523064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37A925-B433-7C49-9F1F-8846C27B7C61}"/>
                </a:ext>
              </a:extLst>
            </p:cNvPr>
            <p:cNvGrpSpPr/>
            <p:nvPr/>
          </p:nvGrpSpPr>
          <p:grpSpPr>
            <a:xfrm>
              <a:off x="838200" y="1581664"/>
              <a:ext cx="10515600" cy="1938595"/>
              <a:chOff x="838200" y="1581664"/>
              <a:chExt cx="10515600" cy="193859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6E5492-32A3-C149-B88F-57ED7E639B58}"/>
                  </a:ext>
                </a:extLst>
              </p:cNvPr>
              <p:cNvSpPr/>
              <p:nvPr/>
            </p:nvSpPr>
            <p:spPr>
              <a:xfrm>
                <a:off x="838200" y="1581664"/>
                <a:ext cx="10515600" cy="1938595"/>
              </a:xfrm>
              <a:prstGeom prst="rect">
                <a:avLst/>
              </a:prstGeom>
              <a:noFill/>
            </p:spPr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A9716F4-2E17-8041-8D21-BF22792E45D6}"/>
                  </a:ext>
                </a:extLst>
              </p:cNvPr>
              <p:cNvSpPr/>
              <p:nvPr/>
            </p:nvSpPr>
            <p:spPr>
              <a:xfrm>
                <a:off x="841280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E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xperimental design</a:t>
                </a: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6527D25-C4A3-E942-9340-2E96CEA7A688}"/>
                  </a:ext>
                </a:extLst>
              </p:cNvPr>
              <p:cNvSpPr/>
              <p:nvPr/>
            </p:nvSpPr>
            <p:spPr>
              <a:xfrm>
                <a:off x="4219314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L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ibrary prep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9A27D23-40AD-C04C-BCD0-362A6720F669}"/>
                  </a:ext>
                </a:extLst>
              </p:cNvPr>
              <p:cNvSpPr/>
              <p:nvPr/>
            </p:nvSpPr>
            <p:spPr>
              <a:xfrm>
                <a:off x="7597348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S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equencing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2A6702-7105-8B4D-8DC1-DCEB43BF79DC}"/>
                </a:ext>
              </a:extLst>
            </p:cNvPr>
            <p:cNvSpPr txBox="1"/>
            <p:nvPr/>
          </p:nvSpPr>
          <p:spPr>
            <a:xfrm rot="16200000">
              <a:off x="-216243" y="2087982"/>
              <a:ext cx="1433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Webinar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D39C650-2467-F340-83A9-297940213D4E}"/>
                </a:ext>
              </a:extLst>
            </p:cNvPr>
            <p:cNvGrpSpPr/>
            <p:nvPr/>
          </p:nvGrpSpPr>
          <p:grpSpPr>
            <a:xfrm>
              <a:off x="269616" y="2861926"/>
              <a:ext cx="10973101" cy="1433384"/>
              <a:chOff x="269616" y="3376026"/>
              <a:chExt cx="10973101" cy="14333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E78A924-9EF5-4C4A-BD57-CF085FF8A463}"/>
                  </a:ext>
                </a:extLst>
              </p:cNvPr>
              <p:cNvSpPr/>
              <p:nvPr/>
            </p:nvSpPr>
            <p:spPr>
              <a:xfrm>
                <a:off x="5542466" y="3589217"/>
                <a:ext cx="1449977" cy="10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4FFBE40-3D21-194E-9668-E4F31DDC86BD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S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equence QC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kern="1200" dirty="0">
                    <a:solidFill>
                      <a:schemeClr val="tx1"/>
                    </a:solidFill>
                  </a:rPr>
                  <a:t>(FASTQs)</a:t>
                </a: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54A58763-7619-6248-8BEA-F8C01A2559C0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A</a:t>
                </a:r>
                <a:r>
                  <a:rPr lang="en-US" sz="3300" kern="1200" dirty="0">
                    <a:solidFill>
                      <a:schemeClr val="tx1"/>
                    </a:solidFill>
                  </a:rPr>
                  <a:t>lignment</a:t>
                </a:r>
              </a:p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kern="1200" dirty="0">
                    <a:solidFill>
                      <a:schemeClr val="tx1"/>
                    </a:solidFill>
                  </a:rPr>
                  <a:t>(BAMs)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E03375-3967-A447-B33C-7931C2BB00BC}"/>
                  </a:ext>
                </a:extLst>
              </p:cNvPr>
              <p:cNvSpPr txBox="1"/>
              <p:nvPr/>
            </p:nvSpPr>
            <p:spPr>
              <a:xfrm rot="16200000">
                <a:off x="-216243" y="3861885"/>
                <a:ext cx="1433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Day 1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B14A426-7637-D04B-A331-8AD50814DCF5}"/>
                </a:ext>
              </a:extLst>
            </p:cNvPr>
            <p:cNvGrpSpPr/>
            <p:nvPr/>
          </p:nvGrpSpPr>
          <p:grpSpPr>
            <a:xfrm>
              <a:off x="269616" y="4121729"/>
              <a:ext cx="10973101" cy="1433384"/>
              <a:chOff x="269616" y="3376026"/>
              <a:chExt cx="10973101" cy="14333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763294B-2076-4648-BBCB-1AD7A6E1CF5A}"/>
                  </a:ext>
                </a:extLst>
              </p:cNvPr>
              <p:cNvSpPr/>
              <p:nvPr/>
            </p:nvSpPr>
            <p:spPr>
              <a:xfrm>
                <a:off x="5542466" y="3589217"/>
                <a:ext cx="1449977" cy="10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481F339D-286E-9442-9F1B-61FC78476EEE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Quantification</a:t>
                </a:r>
              </a:p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 dirty="0">
                    <a:solidFill>
                      <a:schemeClr val="tx1"/>
                    </a:solidFill>
                  </a:rPr>
                  <a:t>(count matrix)</a:t>
                </a: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4B39E34C-8DEA-524B-A8DD-FEBA948606FD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Define groups</a:t>
                </a:r>
                <a:br>
                  <a:rPr lang="en-US" sz="3300" dirty="0">
                    <a:solidFill>
                      <a:schemeClr val="tx1"/>
                    </a:solidFill>
                  </a:rPr>
                </a:br>
                <a:r>
                  <a:rPr lang="en-US" sz="3300" dirty="0">
                    <a:solidFill>
                      <a:schemeClr val="tx1"/>
                    </a:solidFill>
                  </a:rPr>
                  <a:t>&amp; fit model</a:t>
                </a:r>
                <a:endParaRPr lang="en-US" sz="3300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1E0CF8-A9BF-0D4B-B36E-CE5B99149792}"/>
                  </a:ext>
                </a:extLst>
              </p:cNvPr>
              <p:cNvSpPr txBox="1"/>
              <p:nvPr/>
            </p:nvSpPr>
            <p:spPr>
              <a:xfrm rot="16200000">
                <a:off x="-216243" y="3861885"/>
                <a:ext cx="1433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Day 2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3EEF87-7C1F-6649-8C07-A0AC1F77C716}"/>
                </a:ext>
              </a:extLst>
            </p:cNvPr>
            <p:cNvGrpSpPr/>
            <p:nvPr/>
          </p:nvGrpSpPr>
          <p:grpSpPr>
            <a:xfrm>
              <a:off x="269616" y="5378920"/>
              <a:ext cx="10973101" cy="1433384"/>
              <a:chOff x="269616" y="3376026"/>
              <a:chExt cx="10973101" cy="143338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0246FCA-E0AE-FF42-A470-76E8B9C05550}"/>
                  </a:ext>
                </a:extLst>
              </p:cNvPr>
              <p:cNvSpPr/>
              <p:nvPr/>
            </p:nvSpPr>
            <p:spPr>
              <a:xfrm>
                <a:off x="5542466" y="3589217"/>
                <a:ext cx="1449977" cy="10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9B37D20B-301E-F143-B0C5-5790086F53A7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Expression plots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kern="1200" dirty="0">
                    <a:solidFill>
                      <a:schemeClr val="tx1"/>
                    </a:solidFill>
                  </a:rPr>
                  <a:t>(Sample QC)</a:t>
                </a: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6C53BEA-0EB7-C74D-B8B9-CE042ECDD5A6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Differential Expression</a:t>
                </a:r>
                <a:endParaRPr lang="en-US" sz="3300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1FCE080-5CAD-D44C-8F5B-678B6AB1D05F}"/>
                  </a:ext>
                </a:extLst>
              </p:cNvPr>
              <p:cNvSpPr txBox="1"/>
              <p:nvPr/>
            </p:nvSpPr>
            <p:spPr>
              <a:xfrm rot="16200000">
                <a:off x="-216243" y="3861885"/>
                <a:ext cx="1433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Day 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197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213B97F-A474-944E-8A5E-1C96F5AA7E48}"/>
              </a:ext>
            </a:extLst>
          </p:cNvPr>
          <p:cNvGrpSpPr/>
          <p:nvPr/>
        </p:nvGrpSpPr>
        <p:grpSpPr>
          <a:xfrm>
            <a:off x="838200" y="1581664"/>
            <a:ext cx="10515600" cy="5057594"/>
            <a:chOff x="838200" y="1581664"/>
            <a:chExt cx="10515600" cy="505759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6E5492-32A3-C149-B88F-57ED7E639B58}"/>
                </a:ext>
              </a:extLst>
            </p:cNvPr>
            <p:cNvSpPr/>
            <p:nvPr/>
          </p:nvSpPr>
          <p:spPr>
            <a:xfrm>
              <a:off x="838200" y="1581664"/>
              <a:ext cx="10515600" cy="1938595"/>
            </a:xfrm>
            <a:prstGeom prst="rect">
              <a:avLst/>
            </a:prstGeom>
            <a:noFill/>
          </p:spPr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6EADB88-4093-F845-B51D-008FCFD1724F}"/>
                </a:ext>
              </a:extLst>
            </p:cNvPr>
            <p:cNvGrpSpPr/>
            <p:nvPr/>
          </p:nvGrpSpPr>
          <p:grpSpPr>
            <a:xfrm>
              <a:off x="841280" y="1800287"/>
              <a:ext cx="10509438" cy="1080000"/>
              <a:chOff x="841280" y="1800287"/>
              <a:chExt cx="10509438" cy="1080000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A9716F4-2E17-8041-8D21-BF22792E45D6}"/>
                  </a:ext>
                </a:extLst>
              </p:cNvPr>
              <p:cNvSpPr/>
              <p:nvPr/>
            </p:nvSpPr>
            <p:spPr>
              <a:xfrm>
                <a:off x="841280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E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xperimental design</a:t>
                </a: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6527D25-C4A3-E942-9340-2E96CEA7A688}"/>
                  </a:ext>
                </a:extLst>
              </p:cNvPr>
              <p:cNvSpPr/>
              <p:nvPr/>
            </p:nvSpPr>
            <p:spPr>
              <a:xfrm>
                <a:off x="4219314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L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ibrary prep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9A27D23-40AD-C04C-BCD0-362A6720F669}"/>
                  </a:ext>
                </a:extLst>
              </p:cNvPr>
              <p:cNvSpPr/>
              <p:nvPr/>
            </p:nvSpPr>
            <p:spPr>
              <a:xfrm>
                <a:off x="7597348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S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equencing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D39C650-2467-F340-83A9-297940213D4E}"/>
                </a:ext>
              </a:extLst>
            </p:cNvPr>
            <p:cNvGrpSpPr/>
            <p:nvPr/>
          </p:nvGrpSpPr>
          <p:grpSpPr>
            <a:xfrm>
              <a:off x="841280" y="3042264"/>
              <a:ext cx="10401437" cy="1080000"/>
              <a:chOff x="841280" y="3556364"/>
              <a:chExt cx="10401437" cy="1080000"/>
            </a:xfrm>
            <a:no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4FFBE40-3D21-194E-9668-E4F31DDC86BD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9D8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S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equence QC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kern="1200" dirty="0">
                    <a:solidFill>
                      <a:schemeClr val="tx1"/>
                    </a:solidFill>
                  </a:rPr>
                  <a:t>(FASTQs)</a:t>
                </a: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54A58763-7619-6248-8BEA-F8C01A2559C0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9D8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A</a:t>
                </a:r>
                <a:r>
                  <a:rPr lang="en-US" sz="3300" kern="1200" dirty="0">
                    <a:solidFill>
                      <a:schemeClr val="tx1"/>
                    </a:solidFill>
                  </a:rPr>
                  <a:t>lignment</a:t>
                </a:r>
              </a:p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kern="1200" dirty="0">
                    <a:solidFill>
                      <a:schemeClr val="tx1"/>
                    </a:solidFill>
                  </a:rPr>
                  <a:t>(BAMs)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B14A426-7637-D04B-A331-8AD50814DCF5}"/>
                </a:ext>
              </a:extLst>
            </p:cNvPr>
            <p:cNvGrpSpPr/>
            <p:nvPr/>
          </p:nvGrpSpPr>
          <p:grpSpPr>
            <a:xfrm>
              <a:off x="841280" y="4302067"/>
              <a:ext cx="10401437" cy="1080000"/>
              <a:chOff x="841280" y="3556364"/>
              <a:chExt cx="10401437" cy="1080000"/>
            </a:xfrm>
            <a:solidFill>
              <a:srgbClr val="D8D9D8"/>
            </a:solidFill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481F339D-286E-9442-9F1B-61FC78476EEE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Quantification</a:t>
                </a:r>
              </a:p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 dirty="0">
                    <a:solidFill>
                      <a:schemeClr val="tx1"/>
                    </a:solidFill>
                  </a:rPr>
                  <a:t>(count matrix)</a:t>
                </a: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4B39E34C-8DEA-524B-A8DD-FEBA948606FD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Define groups</a:t>
                </a:r>
                <a:br>
                  <a:rPr lang="en-US" sz="3300" dirty="0">
                    <a:solidFill>
                      <a:schemeClr val="tx1"/>
                    </a:solidFill>
                  </a:rPr>
                </a:br>
                <a:r>
                  <a:rPr lang="en-US" sz="3300" dirty="0">
                    <a:solidFill>
                      <a:schemeClr val="tx1"/>
                    </a:solidFill>
                  </a:rPr>
                  <a:t>&amp; fit model</a:t>
                </a:r>
                <a:endParaRPr lang="en-US" sz="3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3EEF87-7C1F-6649-8C07-A0AC1F77C716}"/>
                </a:ext>
              </a:extLst>
            </p:cNvPr>
            <p:cNvGrpSpPr/>
            <p:nvPr/>
          </p:nvGrpSpPr>
          <p:grpSpPr>
            <a:xfrm>
              <a:off x="841280" y="5559258"/>
              <a:ext cx="10401437" cy="1080000"/>
              <a:chOff x="841280" y="3556364"/>
              <a:chExt cx="10401437" cy="1080000"/>
            </a:xfrm>
            <a:solidFill>
              <a:srgbClr val="D8D9D8"/>
            </a:solidFill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9B37D20B-301E-F143-B0C5-5790086F53A7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Expression plots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kern="1200" dirty="0">
                    <a:solidFill>
                      <a:schemeClr val="tx1"/>
                    </a:solidFill>
                  </a:rPr>
                  <a:t>(Sample QC)</a:t>
                </a: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6C53BEA-0EB7-C74D-B8B9-CE042ECDD5A6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Differential Expression</a:t>
                </a:r>
                <a:endParaRPr lang="en-US" sz="3300" kern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819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BAAC8AE-3AF9-BE4B-9FD8-2BB206476993}"/>
              </a:ext>
            </a:extLst>
          </p:cNvPr>
          <p:cNvGrpSpPr/>
          <p:nvPr/>
        </p:nvGrpSpPr>
        <p:grpSpPr>
          <a:xfrm>
            <a:off x="838200" y="1581664"/>
            <a:ext cx="10515600" cy="5057594"/>
            <a:chOff x="838200" y="1581664"/>
            <a:chExt cx="10515600" cy="505759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6E5492-32A3-C149-B88F-57ED7E639B58}"/>
                </a:ext>
              </a:extLst>
            </p:cNvPr>
            <p:cNvSpPr/>
            <p:nvPr/>
          </p:nvSpPr>
          <p:spPr>
            <a:xfrm>
              <a:off x="838200" y="1581664"/>
              <a:ext cx="10515600" cy="1938595"/>
            </a:xfrm>
            <a:prstGeom prst="rect">
              <a:avLst/>
            </a:prstGeom>
            <a:noFill/>
          </p:spPr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D70AF8-5572-0942-9E62-93544A71504B}"/>
                </a:ext>
              </a:extLst>
            </p:cNvPr>
            <p:cNvGrpSpPr/>
            <p:nvPr/>
          </p:nvGrpSpPr>
          <p:grpSpPr>
            <a:xfrm>
              <a:off x="841280" y="1800287"/>
              <a:ext cx="10509438" cy="1080000"/>
              <a:chOff x="841280" y="1800287"/>
              <a:chExt cx="10509438" cy="1080000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A9716F4-2E17-8041-8D21-BF22792E45D6}"/>
                  </a:ext>
                </a:extLst>
              </p:cNvPr>
              <p:cNvSpPr/>
              <p:nvPr/>
            </p:nvSpPr>
            <p:spPr>
              <a:xfrm>
                <a:off x="841280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E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xperimental design</a:t>
                </a: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6527D25-C4A3-E942-9340-2E96CEA7A688}"/>
                  </a:ext>
                </a:extLst>
              </p:cNvPr>
              <p:cNvSpPr/>
              <p:nvPr/>
            </p:nvSpPr>
            <p:spPr>
              <a:xfrm>
                <a:off x="4219314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L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ibrary prep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9A27D23-40AD-C04C-BCD0-362A6720F669}"/>
                  </a:ext>
                </a:extLst>
              </p:cNvPr>
              <p:cNvSpPr/>
              <p:nvPr/>
            </p:nvSpPr>
            <p:spPr>
              <a:xfrm>
                <a:off x="7597348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S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equencing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D39C650-2467-F340-83A9-297940213D4E}"/>
                </a:ext>
              </a:extLst>
            </p:cNvPr>
            <p:cNvGrpSpPr/>
            <p:nvPr/>
          </p:nvGrpSpPr>
          <p:grpSpPr>
            <a:xfrm>
              <a:off x="841280" y="3042264"/>
              <a:ext cx="10401437" cy="1080000"/>
              <a:chOff x="841280" y="3556364"/>
              <a:chExt cx="10401437" cy="1080000"/>
            </a:xfrm>
            <a:no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4FFBE40-3D21-194E-9668-E4F31DDC86BD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7D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S</a:t>
                </a:r>
                <a:r>
                  <a:rPr lang="en-US" sz="2800" b="1" kern="1200" dirty="0">
                    <a:solidFill>
                      <a:schemeClr val="tx1"/>
                    </a:solidFill>
                  </a:rPr>
                  <a:t>equence QC</a:t>
                </a:r>
                <a:br>
                  <a:rPr lang="en-US" sz="2800" b="1" kern="1200" dirty="0">
                    <a:solidFill>
                      <a:schemeClr val="tx1"/>
                    </a:solidFill>
                  </a:rPr>
                </a:br>
                <a:r>
                  <a:rPr lang="en-US" sz="2800" b="1" kern="1200" dirty="0">
                    <a:solidFill>
                      <a:schemeClr val="tx1"/>
                    </a:solidFill>
                  </a:rPr>
                  <a:t>(FASTQs)</a:t>
                </a: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54A58763-7619-6248-8BEA-F8C01A2559C0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9D8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b="1" dirty="0">
                    <a:solidFill>
                      <a:schemeClr val="tx1"/>
                    </a:solidFill>
                  </a:rPr>
                  <a:t>A</a:t>
                </a:r>
                <a:r>
                  <a:rPr lang="en-US" sz="3300" b="1" kern="1200" dirty="0">
                    <a:solidFill>
                      <a:schemeClr val="tx1"/>
                    </a:solidFill>
                  </a:rPr>
                  <a:t>lignment</a:t>
                </a:r>
              </a:p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b="1" kern="1200" dirty="0">
                    <a:solidFill>
                      <a:schemeClr val="tx1"/>
                    </a:solidFill>
                  </a:rPr>
                  <a:t>(BAMs)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B14A426-7637-D04B-A331-8AD50814DCF5}"/>
                </a:ext>
              </a:extLst>
            </p:cNvPr>
            <p:cNvGrpSpPr/>
            <p:nvPr/>
          </p:nvGrpSpPr>
          <p:grpSpPr>
            <a:xfrm>
              <a:off x="841280" y="4302067"/>
              <a:ext cx="10401437" cy="1080000"/>
              <a:chOff x="841280" y="3556364"/>
              <a:chExt cx="10401437" cy="1080000"/>
            </a:xfrm>
            <a:solidFill>
              <a:srgbClr val="D8D9D8"/>
            </a:solidFill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481F339D-286E-9442-9F1B-61FC78476EEE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Quantification</a:t>
                </a:r>
              </a:p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 dirty="0">
                    <a:solidFill>
                      <a:schemeClr val="tx1"/>
                    </a:solidFill>
                  </a:rPr>
                  <a:t>(count matrix)</a:t>
                </a: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4B39E34C-8DEA-524B-A8DD-FEBA948606FD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Define groups</a:t>
                </a:r>
                <a:br>
                  <a:rPr lang="en-US" sz="3300" dirty="0">
                    <a:solidFill>
                      <a:schemeClr val="tx1"/>
                    </a:solidFill>
                  </a:rPr>
                </a:br>
                <a:r>
                  <a:rPr lang="en-US" sz="3300" dirty="0">
                    <a:solidFill>
                      <a:schemeClr val="tx1"/>
                    </a:solidFill>
                  </a:rPr>
                  <a:t>&amp; fit model</a:t>
                </a:r>
                <a:endParaRPr lang="en-US" sz="3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3EEF87-7C1F-6649-8C07-A0AC1F77C716}"/>
                </a:ext>
              </a:extLst>
            </p:cNvPr>
            <p:cNvGrpSpPr/>
            <p:nvPr/>
          </p:nvGrpSpPr>
          <p:grpSpPr>
            <a:xfrm>
              <a:off x="841280" y="5559258"/>
              <a:ext cx="10401437" cy="1080000"/>
              <a:chOff x="841280" y="3556364"/>
              <a:chExt cx="10401437" cy="1080000"/>
            </a:xfrm>
            <a:solidFill>
              <a:srgbClr val="D8D9D8"/>
            </a:solidFill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9B37D20B-301E-F143-B0C5-5790086F53A7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Expression plots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kern="1200" dirty="0">
                    <a:solidFill>
                      <a:schemeClr val="tx1"/>
                    </a:solidFill>
                  </a:rPr>
                  <a:t>(Sample QC)</a:t>
                </a: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6C53BEA-0EB7-C74D-B8B9-CE042ECDD5A6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Differential Expression</a:t>
                </a:r>
                <a:endParaRPr lang="en-US" sz="3300" kern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877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F6E5492-32A3-C149-B88F-57ED7E639B58}"/>
              </a:ext>
            </a:extLst>
          </p:cNvPr>
          <p:cNvSpPr/>
          <p:nvPr/>
        </p:nvSpPr>
        <p:spPr>
          <a:xfrm>
            <a:off x="838200" y="1581664"/>
            <a:ext cx="10515600" cy="1938595"/>
          </a:xfrm>
          <a:prstGeom prst="rect">
            <a:avLst/>
          </a:prstGeom>
          <a:noFill/>
        </p:spPr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4CF9C9-0C10-C747-824E-0DF0C1B65F77}"/>
              </a:ext>
            </a:extLst>
          </p:cNvPr>
          <p:cNvGrpSpPr/>
          <p:nvPr/>
        </p:nvGrpSpPr>
        <p:grpSpPr>
          <a:xfrm>
            <a:off x="841280" y="1800287"/>
            <a:ext cx="10509438" cy="4838971"/>
            <a:chOff x="841280" y="1800287"/>
            <a:chExt cx="10509438" cy="48389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9DD604-BEC9-1840-B2AE-125FA1A3402C}"/>
                </a:ext>
              </a:extLst>
            </p:cNvPr>
            <p:cNvGrpSpPr/>
            <p:nvPr/>
          </p:nvGrpSpPr>
          <p:grpSpPr>
            <a:xfrm>
              <a:off x="841280" y="1800287"/>
              <a:ext cx="10509438" cy="1080000"/>
              <a:chOff x="841280" y="1800287"/>
              <a:chExt cx="10509438" cy="1080000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A9716F4-2E17-8041-8D21-BF22792E45D6}"/>
                  </a:ext>
                </a:extLst>
              </p:cNvPr>
              <p:cNvSpPr/>
              <p:nvPr/>
            </p:nvSpPr>
            <p:spPr>
              <a:xfrm>
                <a:off x="841280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E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xperimental design</a:t>
                </a: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6527D25-C4A3-E942-9340-2E96CEA7A688}"/>
                  </a:ext>
                </a:extLst>
              </p:cNvPr>
              <p:cNvSpPr/>
              <p:nvPr/>
            </p:nvSpPr>
            <p:spPr>
              <a:xfrm>
                <a:off x="4219314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L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ibrary prep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9A27D23-40AD-C04C-BCD0-362A6720F669}"/>
                  </a:ext>
                </a:extLst>
              </p:cNvPr>
              <p:cNvSpPr/>
              <p:nvPr/>
            </p:nvSpPr>
            <p:spPr>
              <a:xfrm>
                <a:off x="7597348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S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equencing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D39C650-2467-F340-83A9-297940213D4E}"/>
                </a:ext>
              </a:extLst>
            </p:cNvPr>
            <p:cNvGrpSpPr/>
            <p:nvPr/>
          </p:nvGrpSpPr>
          <p:grpSpPr>
            <a:xfrm>
              <a:off x="841280" y="3042264"/>
              <a:ext cx="10401437" cy="1080000"/>
              <a:chOff x="841280" y="3556364"/>
              <a:chExt cx="10401437" cy="1080000"/>
            </a:xfrm>
            <a:no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4FFBE40-3D21-194E-9668-E4F31DDC86BD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A779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S</a:t>
                </a:r>
                <a:r>
                  <a:rPr lang="en-US" sz="2800" b="1" kern="1200" dirty="0">
                    <a:solidFill>
                      <a:schemeClr val="tx1"/>
                    </a:solidFill>
                  </a:rPr>
                  <a:t>equence QC</a:t>
                </a:r>
                <a:br>
                  <a:rPr lang="en-US" sz="2800" b="1" kern="1200" dirty="0">
                    <a:solidFill>
                      <a:schemeClr val="tx1"/>
                    </a:solidFill>
                  </a:rPr>
                </a:br>
                <a:r>
                  <a:rPr lang="en-US" sz="2800" b="1" kern="1200" dirty="0">
                    <a:solidFill>
                      <a:schemeClr val="tx1"/>
                    </a:solidFill>
                  </a:rPr>
                  <a:t>(FASTQs)</a:t>
                </a: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54A58763-7619-6248-8BEA-F8C01A2559C0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7D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b="1" dirty="0">
                    <a:solidFill>
                      <a:schemeClr val="tx1"/>
                    </a:solidFill>
                  </a:rPr>
                  <a:t>A</a:t>
                </a:r>
                <a:r>
                  <a:rPr lang="en-US" sz="3300" b="1" kern="1200" dirty="0">
                    <a:solidFill>
                      <a:schemeClr val="tx1"/>
                    </a:solidFill>
                  </a:rPr>
                  <a:t>lignment</a:t>
                </a:r>
              </a:p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b="1" kern="1200" dirty="0">
                    <a:solidFill>
                      <a:schemeClr val="tx1"/>
                    </a:solidFill>
                  </a:rPr>
                  <a:t>(BAMs)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B14A426-7637-D04B-A331-8AD50814DCF5}"/>
                </a:ext>
              </a:extLst>
            </p:cNvPr>
            <p:cNvGrpSpPr/>
            <p:nvPr/>
          </p:nvGrpSpPr>
          <p:grpSpPr>
            <a:xfrm>
              <a:off x="841280" y="4302067"/>
              <a:ext cx="10401437" cy="1080000"/>
              <a:chOff x="841280" y="3556364"/>
              <a:chExt cx="10401437" cy="1080000"/>
            </a:xfrm>
            <a:solidFill>
              <a:srgbClr val="D8D9D8"/>
            </a:solidFill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481F339D-286E-9442-9F1B-61FC78476EEE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Quantification</a:t>
                </a:r>
              </a:p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 dirty="0">
                    <a:solidFill>
                      <a:schemeClr val="tx1"/>
                    </a:solidFill>
                  </a:rPr>
                  <a:t>(count matrix)</a:t>
                </a: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4B39E34C-8DEA-524B-A8DD-FEBA948606FD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Define groups</a:t>
                </a:r>
                <a:br>
                  <a:rPr lang="en-US" sz="3300" dirty="0">
                    <a:solidFill>
                      <a:schemeClr val="tx1"/>
                    </a:solidFill>
                  </a:rPr>
                </a:br>
                <a:r>
                  <a:rPr lang="en-US" sz="3300" dirty="0">
                    <a:solidFill>
                      <a:schemeClr val="tx1"/>
                    </a:solidFill>
                  </a:rPr>
                  <a:t>&amp; fit model</a:t>
                </a:r>
                <a:endParaRPr lang="en-US" sz="3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3EEF87-7C1F-6649-8C07-A0AC1F77C716}"/>
                </a:ext>
              </a:extLst>
            </p:cNvPr>
            <p:cNvGrpSpPr/>
            <p:nvPr/>
          </p:nvGrpSpPr>
          <p:grpSpPr>
            <a:xfrm>
              <a:off x="841280" y="5559258"/>
              <a:ext cx="10401437" cy="1080000"/>
              <a:chOff x="841280" y="3556364"/>
              <a:chExt cx="10401437" cy="1080000"/>
            </a:xfrm>
            <a:solidFill>
              <a:srgbClr val="D8D9D8"/>
            </a:solidFill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9B37D20B-301E-F143-B0C5-5790086F53A7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Expression plots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kern="1200" dirty="0">
                    <a:solidFill>
                      <a:schemeClr val="tx1"/>
                    </a:solidFill>
                  </a:rPr>
                  <a:t>(Sample QC)</a:t>
                </a: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6C53BEA-0EB7-C74D-B8B9-CE042ECDD5A6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Differential Expression</a:t>
                </a:r>
                <a:endParaRPr lang="en-US" sz="3300" kern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394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E792DDF-DD9D-3242-B61C-770CA9202045}"/>
              </a:ext>
            </a:extLst>
          </p:cNvPr>
          <p:cNvGrpSpPr/>
          <p:nvPr/>
        </p:nvGrpSpPr>
        <p:grpSpPr>
          <a:xfrm>
            <a:off x="841280" y="3042264"/>
            <a:ext cx="10401437" cy="3596994"/>
            <a:chOff x="841280" y="3042264"/>
            <a:chExt cx="10401437" cy="359699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D39C650-2467-F340-83A9-297940213D4E}"/>
                </a:ext>
              </a:extLst>
            </p:cNvPr>
            <p:cNvGrpSpPr/>
            <p:nvPr/>
          </p:nvGrpSpPr>
          <p:grpSpPr>
            <a:xfrm>
              <a:off x="841280" y="3042264"/>
              <a:ext cx="10401437" cy="1080000"/>
              <a:chOff x="841280" y="3556364"/>
              <a:chExt cx="10401437" cy="1080000"/>
            </a:xfrm>
            <a:no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4FFBE40-3D21-194E-9668-E4F31DDC86BD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D3B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S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equence QC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kern="1200" dirty="0">
                    <a:solidFill>
                      <a:schemeClr val="tx1"/>
                    </a:solidFill>
                  </a:rPr>
                  <a:t>(FASTQs)</a:t>
                </a: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54A58763-7619-6248-8BEA-F8C01A2559C0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D3B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A</a:t>
                </a:r>
                <a:r>
                  <a:rPr lang="en-US" sz="3300" kern="1200" dirty="0">
                    <a:solidFill>
                      <a:schemeClr val="tx1"/>
                    </a:solidFill>
                  </a:rPr>
                  <a:t>lignment</a:t>
                </a:r>
              </a:p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kern="1200" dirty="0">
                    <a:solidFill>
                      <a:schemeClr val="tx1"/>
                    </a:solidFill>
                  </a:rPr>
                  <a:t>(BAMs)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B14A426-7637-D04B-A331-8AD50814DCF5}"/>
                </a:ext>
              </a:extLst>
            </p:cNvPr>
            <p:cNvGrpSpPr/>
            <p:nvPr/>
          </p:nvGrpSpPr>
          <p:grpSpPr>
            <a:xfrm>
              <a:off x="841280" y="4302067"/>
              <a:ext cx="10401437" cy="1080000"/>
              <a:chOff x="841280" y="3556364"/>
              <a:chExt cx="10401437" cy="1080000"/>
            </a:xfrm>
            <a:solidFill>
              <a:srgbClr val="D8D9D8"/>
            </a:solidFill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481F339D-286E-9442-9F1B-61FC78476EEE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7D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Quantification</a:t>
                </a:r>
              </a:p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b="1" kern="1200" dirty="0">
                    <a:solidFill>
                      <a:schemeClr val="tx1"/>
                    </a:solidFill>
                  </a:rPr>
                  <a:t>(count matrix)</a:t>
                </a: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4B39E34C-8DEA-524B-A8DD-FEBA948606FD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b="1" dirty="0">
                    <a:solidFill>
                      <a:schemeClr val="tx1"/>
                    </a:solidFill>
                  </a:rPr>
                  <a:t>Define groups</a:t>
                </a:r>
                <a:br>
                  <a:rPr lang="en-US" sz="3300" b="1" dirty="0">
                    <a:solidFill>
                      <a:schemeClr val="tx1"/>
                    </a:solidFill>
                  </a:rPr>
                </a:br>
                <a:r>
                  <a:rPr lang="en-US" sz="3300" b="1" dirty="0">
                    <a:solidFill>
                      <a:schemeClr val="tx1"/>
                    </a:solidFill>
                  </a:rPr>
                  <a:t>&amp; fit model</a:t>
                </a:r>
                <a:endParaRPr lang="en-US" sz="3300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3EEF87-7C1F-6649-8C07-A0AC1F77C716}"/>
                </a:ext>
              </a:extLst>
            </p:cNvPr>
            <p:cNvGrpSpPr/>
            <p:nvPr/>
          </p:nvGrpSpPr>
          <p:grpSpPr>
            <a:xfrm>
              <a:off x="841280" y="5559258"/>
              <a:ext cx="10401437" cy="1080000"/>
              <a:chOff x="841280" y="3556364"/>
              <a:chExt cx="10401437" cy="1080000"/>
            </a:xfrm>
            <a:solidFill>
              <a:srgbClr val="D8D9D8"/>
            </a:solidFill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9B37D20B-301E-F143-B0C5-5790086F53A7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Expression plots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kern="1200" dirty="0">
                    <a:solidFill>
                      <a:schemeClr val="tx1"/>
                    </a:solidFill>
                  </a:rPr>
                  <a:t>(Sample QC)</a:t>
                </a: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6C53BEA-0EB7-C74D-B8B9-CE042ECDD5A6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Differential Expression</a:t>
                </a:r>
                <a:endParaRPr lang="en-US" sz="3300" kern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145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EF9CDBA-6A0A-5D46-956C-FFCB0987E135}"/>
              </a:ext>
            </a:extLst>
          </p:cNvPr>
          <p:cNvGrpSpPr/>
          <p:nvPr/>
        </p:nvGrpSpPr>
        <p:grpSpPr>
          <a:xfrm>
            <a:off x="841280" y="3042264"/>
            <a:ext cx="10401437" cy="3596994"/>
            <a:chOff x="841280" y="3042264"/>
            <a:chExt cx="10401437" cy="359699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D39C650-2467-F340-83A9-297940213D4E}"/>
                </a:ext>
              </a:extLst>
            </p:cNvPr>
            <p:cNvGrpSpPr/>
            <p:nvPr/>
          </p:nvGrpSpPr>
          <p:grpSpPr>
            <a:xfrm>
              <a:off x="841280" y="3042264"/>
              <a:ext cx="10401437" cy="1080000"/>
              <a:chOff x="841280" y="3556364"/>
              <a:chExt cx="10401437" cy="1080000"/>
            </a:xfrm>
            <a:no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4FFBE40-3D21-194E-9668-E4F31DDC86BD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D3B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S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equence QC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kern="1200" dirty="0">
                    <a:solidFill>
                      <a:schemeClr val="tx1"/>
                    </a:solidFill>
                  </a:rPr>
                  <a:t>(FASTQs)</a:t>
                </a: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54A58763-7619-6248-8BEA-F8C01A2559C0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D3B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A</a:t>
                </a:r>
                <a:r>
                  <a:rPr lang="en-US" sz="3300" kern="1200" dirty="0">
                    <a:solidFill>
                      <a:schemeClr val="tx1"/>
                    </a:solidFill>
                  </a:rPr>
                  <a:t>lignment</a:t>
                </a:r>
              </a:p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kern="1200" dirty="0">
                    <a:solidFill>
                      <a:schemeClr val="tx1"/>
                    </a:solidFill>
                  </a:rPr>
                  <a:t>(BAMs)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B14A426-7637-D04B-A331-8AD50814DCF5}"/>
                </a:ext>
              </a:extLst>
            </p:cNvPr>
            <p:cNvGrpSpPr/>
            <p:nvPr/>
          </p:nvGrpSpPr>
          <p:grpSpPr>
            <a:xfrm>
              <a:off x="841280" y="4302067"/>
              <a:ext cx="10401437" cy="1080000"/>
              <a:chOff x="841280" y="3556364"/>
              <a:chExt cx="10401437" cy="1080000"/>
            </a:xfrm>
            <a:solidFill>
              <a:srgbClr val="D8D9D8"/>
            </a:solidFill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481F339D-286E-9442-9F1B-61FC78476EEE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A779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Quantification</a:t>
                </a:r>
              </a:p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b="1" kern="1200" dirty="0">
                    <a:solidFill>
                      <a:schemeClr val="tx1"/>
                    </a:solidFill>
                  </a:rPr>
                  <a:t>(count matrix)</a:t>
                </a: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4B39E34C-8DEA-524B-A8DD-FEBA948606FD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7D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b="1" dirty="0">
                    <a:solidFill>
                      <a:schemeClr val="tx1"/>
                    </a:solidFill>
                  </a:rPr>
                  <a:t>Define groups</a:t>
                </a:r>
                <a:br>
                  <a:rPr lang="en-US" sz="3300" b="1" dirty="0">
                    <a:solidFill>
                      <a:schemeClr val="tx1"/>
                    </a:solidFill>
                  </a:rPr>
                </a:br>
                <a:r>
                  <a:rPr lang="en-US" sz="3300" b="1" dirty="0">
                    <a:solidFill>
                      <a:schemeClr val="tx1"/>
                    </a:solidFill>
                  </a:rPr>
                  <a:t>&amp; fit model</a:t>
                </a:r>
                <a:endParaRPr lang="en-US" sz="3300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3EEF87-7C1F-6649-8C07-A0AC1F77C716}"/>
                </a:ext>
              </a:extLst>
            </p:cNvPr>
            <p:cNvGrpSpPr/>
            <p:nvPr/>
          </p:nvGrpSpPr>
          <p:grpSpPr>
            <a:xfrm>
              <a:off x="841280" y="5559258"/>
              <a:ext cx="10401437" cy="1080000"/>
              <a:chOff x="841280" y="3556364"/>
              <a:chExt cx="10401437" cy="1080000"/>
            </a:xfrm>
            <a:solidFill>
              <a:srgbClr val="D8D9D8"/>
            </a:solidFill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9B37D20B-301E-F143-B0C5-5790086F53A7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Expression plots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kern="1200" dirty="0">
                    <a:solidFill>
                      <a:schemeClr val="tx1"/>
                    </a:solidFill>
                  </a:rPr>
                  <a:t>(Sample QC)</a:t>
                </a: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6C53BEA-0EB7-C74D-B8B9-CE042ECDD5A6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Differential Expression</a:t>
                </a:r>
                <a:endParaRPr lang="en-US" sz="3300" kern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37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2E51B3-0568-6347-B739-CA88F1C4896B}"/>
              </a:ext>
            </a:extLst>
          </p:cNvPr>
          <p:cNvGrpSpPr/>
          <p:nvPr/>
        </p:nvGrpSpPr>
        <p:grpSpPr>
          <a:xfrm>
            <a:off x="841280" y="3042264"/>
            <a:ext cx="10401437" cy="3596994"/>
            <a:chOff x="841280" y="3042264"/>
            <a:chExt cx="10401437" cy="359699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D39C650-2467-F340-83A9-297940213D4E}"/>
                </a:ext>
              </a:extLst>
            </p:cNvPr>
            <p:cNvGrpSpPr/>
            <p:nvPr/>
          </p:nvGrpSpPr>
          <p:grpSpPr>
            <a:xfrm>
              <a:off x="841280" y="3042264"/>
              <a:ext cx="10401437" cy="1080000"/>
              <a:chOff x="841280" y="3556364"/>
              <a:chExt cx="10401437" cy="1080000"/>
            </a:xfrm>
            <a:no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4FFBE40-3D21-194E-9668-E4F31DDC86BD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D3B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S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equence QC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kern="1200" dirty="0">
                    <a:solidFill>
                      <a:schemeClr val="tx1"/>
                    </a:solidFill>
                  </a:rPr>
                  <a:t>(FASTQs)</a:t>
                </a: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54A58763-7619-6248-8BEA-F8C01A2559C0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D3B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A</a:t>
                </a:r>
                <a:r>
                  <a:rPr lang="en-US" sz="3300" kern="1200" dirty="0">
                    <a:solidFill>
                      <a:schemeClr val="tx1"/>
                    </a:solidFill>
                  </a:rPr>
                  <a:t>lignment</a:t>
                </a:r>
              </a:p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kern="1200" dirty="0">
                    <a:solidFill>
                      <a:schemeClr val="tx1"/>
                    </a:solidFill>
                  </a:rPr>
                  <a:t>(BAMs)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B14A426-7637-D04B-A331-8AD50814DCF5}"/>
                </a:ext>
              </a:extLst>
            </p:cNvPr>
            <p:cNvGrpSpPr/>
            <p:nvPr/>
          </p:nvGrpSpPr>
          <p:grpSpPr>
            <a:xfrm>
              <a:off x="841280" y="4302067"/>
              <a:ext cx="10401437" cy="1080000"/>
              <a:chOff x="841280" y="3556364"/>
              <a:chExt cx="10401437" cy="1080000"/>
            </a:xfrm>
            <a:solidFill>
              <a:srgbClr val="D8D9D8"/>
            </a:solidFill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481F339D-286E-9442-9F1B-61FC78476EEE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D3B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Quantification</a:t>
                </a:r>
              </a:p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 dirty="0">
                    <a:solidFill>
                      <a:schemeClr val="tx1"/>
                    </a:solidFill>
                  </a:rPr>
                  <a:t>(count matrix)</a:t>
                </a: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4B39E34C-8DEA-524B-A8DD-FEBA948606FD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D3B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Define groups</a:t>
                </a:r>
                <a:br>
                  <a:rPr lang="en-US" sz="3300" dirty="0">
                    <a:solidFill>
                      <a:schemeClr val="tx1"/>
                    </a:solidFill>
                  </a:rPr>
                </a:br>
                <a:r>
                  <a:rPr lang="en-US" sz="3300" dirty="0">
                    <a:solidFill>
                      <a:schemeClr val="tx1"/>
                    </a:solidFill>
                  </a:rPr>
                  <a:t>&amp; fit model</a:t>
                </a:r>
                <a:endParaRPr lang="en-US" sz="3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3EEF87-7C1F-6649-8C07-A0AC1F77C716}"/>
                </a:ext>
              </a:extLst>
            </p:cNvPr>
            <p:cNvGrpSpPr/>
            <p:nvPr/>
          </p:nvGrpSpPr>
          <p:grpSpPr>
            <a:xfrm>
              <a:off x="841280" y="5559258"/>
              <a:ext cx="10401437" cy="1080000"/>
              <a:chOff x="841280" y="3556364"/>
              <a:chExt cx="10401437" cy="1080000"/>
            </a:xfrm>
            <a:solidFill>
              <a:srgbClr val="D8D9D8"/>
            </a:solidFill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9B37D20B-301E-F143-B0C5-5790086F53A7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7D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Expression plots</a:t>
                </a:r>
                <a:br>
                  <a:rPr lang="en-US" sz="2800" b="1" kern="1200" dirty="0">
                    <a:solidFill>
                      <a:schemeClr val="tx1"/>
                    </a:solidFill>
                  </a:rPr>
                </a:br>
                <a:r>
                  <a:rPr lang="en-US" sz="2800" b="1" kern="1200" dirty="0">
                    <a:solidFill>
                      <a:schemeClr val="tx1"/>
                    </a:solidFill>
                  </a:rPr>
                  <a:t>(Sample QC)</a:t>
                </a: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6C53BEA-0EB7-C74D-B8B9-CE042ECDD5A6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b="1" dirty="0">
                    <a:solidFill>
                      <a:schemeClr val="tx1"/>
                    </a:solidFill>
                  </a:rPr>
                  <a:t>Differential Expression</a:t>
                </a:r>
                <a:endParaRPr lang="en-US" sz="3300" b="1" kern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19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D39C650-2467-F340-83A9-297940213D4E}"/>
              </a:ext>
            </a:extLst>
          </p:cNvPr>
          <p:cNvGrpSpPr/>
          <p:nvPr/>
        </p:nvGrpSpPr>
        <p:grpSpPr>
          <a:xfrm>
            <a:off x="841280" y="3042264"/>
            <a:ext cx="10401437" cy="1080000"/>
            <a:chOff x="841280" y="3556364"/>
            <a:chExt cx="10401437" cy="1080000"/>
          </a:xfrm>
          <a:noFill/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4FFBE40-3D21-194E-9668-E4F31DDC86BD}"/>
                </a:ext>
              </a:extLst>
            </p:cNvPr>
            <p:cNvSpPr/>
            <p:nvPr/>
          </p:nvSpPr>
          <p:spPr>
            <a:xfrm>
              <a:off x="841280" y="3556364"/>
              <a:ext cx="5730970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S</a:t>
              </a:r>
              <a:r>
                <a:rPr lang="en-US" sz="2800" kern="1200" dirty="0">
                  <a:solidFill>
                    <a:schemeClr val="tx1"/>
                  </a:solidFill>
                </a:rPr>
                <a:t>equence QC</a:t>
              </a:r>
              <a:br>
                <a:rPr lang="en-US" sz="2800" kern="1200" dirty="0">
                  <a:solidFill>
                    <a:schemeClr val="tx1"/>
                  </a:solidFill>
                </a:rPr>
              </a:br>
              <a:r>
                <a:rPr lang="en-US" sz="2800" kern="1200" dirty="0">
                  <a:solidFill>
                    <a:schemeClr val="tx1"/>
                  </a:solidFill>
                </a:rPr>
                <a:t>(FASTQs)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4A58763-7619-6248-8BEA-F8C01A2559C0}"/>
                </a:ext>
              </a:extLst>
            </p:cNvPr>
            <p:cNvSpPr/>
            <p:nvPr/>
          </p:nvSpPr>
          <p:spPr>
            <a:xfrm>
              <a:off x="5886450" y="3556364"/>
              <a:ext cx="5356267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dirty="0">
                  <a:solidFill>
                    <a:schemeClr val="tx1"/>
                  </a:solidFill>
                </a:rPr>
                <a:t>A</a:t>
              </a:r>
              <a:r>
                <a:rPr lang="en-US" sz="3300" kern="1200" dirty="0">
                  <a:solidFill>
                    <a:schemeClr val="tx1"/>
                  </a:solidFill>
                </a:rPr>
                <a:t>lignment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>
                  <a:solidFill>
                    <a:schemeClr val="tx1"/>
                  </a:solidFill>
                </a:rPr>
                <a:t>(BAMs)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B14A426-7637-D04B-A331-8AD50814DCF5}"/>
              </a:ext>
            </a:extLst>
          </p:cNvPr>
          <p:cNvGrpSpPr/>
          <p:nvPr/>
        </p:nvGrpSpPr>
        <p:grpSpPr>
          <a:xfrm>
            <a:off x="841280" y="4302067"/>
            <a:ext cx="10401437" cy="1080000"/>
            <a:chOff x="841280" y="3556364"/>
            <a:chExt cx="10401437" cy="1080000"/>
          </a:xfrm>
          <a:solidFill>
            <a:srgbClr val="D8D9D8"/>
          </a:solidFill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481F339D-286E-9442-9F1B-61FC78476EEE}"/>
                </a:ext>
              </a:extLst>
            </p:cNvPr>
            <p:cNvSpPr/>
            <p:nvPr/>
          </p:nvSpPr>
          <p:spPr>
            <a:xfrm>
              <a:off x="841280" y="3556364"/>
              <a:ext cx="5730970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Quantification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tx1"/>
                  </a:solidFill>
                </a:rPr>
                <a:t>(count matrix)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B39E34C-8DEA-524B-A8DD-FEBA948606FD}"/>
                </a:ext>
              </a:extLst>
            </p:cNvPr>
            <p:cNvSpPr/>
            <p:nvPr/>
          </p:nvSpPr>
          <p:spPr>
            <a:xfrm>
              <a:off x="5886450" y="3556364"/>
              <a:ext cx="5356267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dirty="0">
                  <a:solidFill>
                    <a:schemeClr val="tx1"/>
                  </a:solidFill>
                </a:rPr>
                <a:t>Define groups</a:t>
              </a:r>
              <a:br>
                <a:rPr lang="en-US" sz="3300" dirty="0">
                  <a:solidFill>
                    <a:schemeClr val="tx1"/>
                  </a:solidFill>
                </a:rPr>
              </a:br>
              <a:r>
                <a:rPr lang="en-US" sz="3300" dirty="0">
                  <a:solidFill>
                    <a:schemeClr val="tx1"/>
                  </a:solidFill>
                </a:rPr>
                <a:t>&amp; fit model</a:t>
              </a:r>
              <a:endParaRPr lang="en-US" sz="33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3EEF87-7C1F-6649-8C07-A0AC1F77C716}"/>
              </a:ext>
            </a:extLst>
          </p:cNvPr>
          <p:cNvGrpSpPr/>
          <p:nvPr/>
        </p:nvGrpSpPr>
        <p:grpSpPr>
          <a:xfrm>
            <a:off x="841280" y="5559258"/>
            <a:ext cx="10401437" cy="1080000"/>
            <a:chOff x="841280" y="3556364"/>
            <a:chExt cx="10401437" cy="1080000"/>
          </a:xfrm>
          <a:solidFill>
            <a:srgbClr val="D8D9D8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B37D20B-301E-F143-B0C5-5790086F53A7}"/>
                </a:ext>
              </a:extLst>
            </p:cNvPr>
            <p:cNvSpPr/>
            <p:nvPr/>
          </p:nvSpPr>
          <p:spPr>
            <a:xfrm>
              <a:off x="841280" y="3556364"/>
              <a:ext cx="5730970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A77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solidFill>
                    <a:schemeClr val="tx1"/>
                  </a:solidFill>
                </a:rPr>
                <a:t>Expression plots</a:t>
              </a:r>
              <a:br>
                <a:rPr lang="en-US" sz="2800" b="1" kern="1200" dirty="0">
                  <a:solidFill>
                    <a:schemeClr val="tx1"/>
                  </a:solidFill>
                </a:rPr>
              </a:br>
              <a:r>
                <a:rPr lang="en-US" sz="2800" b="1" kern="1200" dirty="0">
                  <a:solidFill>
                    <a:schemeClr val="tx1"/>
                  </a:solidFill>
                </a:rPr>
                <a:t>(Sample QC)</a:t>
              </a: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76C53BEA-0EB7-C74D-B8B9-CE042ECDD5A6}"/>
                </a:ext>
              </a:extLst>
            </p:cNvPr>
            <p:cNvSpPr/>
            <p:nvPr/>
          </p:nvSpPr>
          <p:spPr>
            <a:xfrm>
              <a:off x="5886450" y="3556364"/>
              <a:ext cx="5356267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7D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b="1" dirty="0">
                  <a:solidFill>
                    <a:schemeClr val="tx1"/>
                  </a:solidFill>
                </a:rPr>
                <a:t>Differential Expression</a:t>
              </a:r>
              <a:endParaRPr lang="en-US" sz="3300" b="1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81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F6E5492-32A3-C149-B88F-57ED7E639B58}"/>
              </a:ext>
            </a:extLst>
          </p:cNvPr>
          <p:cNvSpPr/>
          <p:nvPr/>
        </p:nvSpPr>
        <p:spPr>
          <a:xfrm>
            <a:off x="838200" y="1581664"/>
            <a:ext cx="10515600" cy="1938595"/>
          </a:xfrm>
          <a:prstGeom prst="rect">
            <a:avLst/>
          </a:prstGeom>
          <a:noFill/>
        </p:spPr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3C6FDF-F2EA-624A-B5B1-B6A5C6EF04F4}"/>
              </a:ext>
            </a:extLst>
          </p:cNvPr>
          <p:cNvGrpSpPr/>
          <p:nvPr/>
        </p:nvGrpSpPr>
        <p:grpSpPr>
          <a:xfrm>
            <a:off x="841280" y="1800287"/>
            <a:ext cx="10509438" cy="4838971"/>
            <a:chOff x="841280" y="1800287"/>
            <a:chExt cx="10509438" cy="48389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4923DB-6EF9-9146-8B2D-D63AB03EF9E3}"/>
                </a:ext>
              </a:extLst>
            </p:cNvPr>
            <p:cNvGrpSpPr/>
            <p:nvPr/>
          </p:nvGrpSpPr>
          <p:grpSpPr>
            <a:xfrm>
              <a:off x="841280" y="1800287"/>
              <a:ext cx="10509438" cy="1080000"/>
              <a:chOff x="841280" y="1800287"/>
              <a:chExt cx="10509438" cy="1080000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A9716F4-2E17-8041-8D21-BF22792E45D6}"/>
                  </a:ext>
                </a:extLst>
              </p:cNvPr>
              <p:cNvSpPr/>
              <p:nvPr/>
            </p:nvSpPr>
            <p:spPr>
              <a:xfrm>
                <a:off x="841280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E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xperimental design</a:t>
                </a: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6527D25-C4A3-E942-9340-2E96CEA7A688}"/>
                  </a:ext>
                </a:extLst>
              </p:cNvPr>
              <p:cNvSpPr/>
              <p:nvPr/>
            </p:nvSpPr>
            <p:spPr>
              <a:xfrm>
                <a:off x="4219314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L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ibrary prep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9A27D23-40AD-C04C-BCD0-362A6720F669}"/>
                  </a:ext>
                </a:extLst>
              </p:cNvPr>
              <p:cNvSpPr/>
              <p:nvPr/>
            </p:nvSpPr>
            <p:spPr>
              <a:xfrm>
                <a:off x="7597348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S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equencing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D39C650-2467-F340-83A9-297940213D4E}"/>
                </a:ext>
              </a:extLst>
            </p:cNvPr>
            <p:cNvGrpSpPr/>
            <p:nvPr/>
          </p:nvGrpSpPr>
          <p:grpSpPr>
            <a:xfrm>
              <a:off x="841280" y="3042264"/>
              <a:ext cx="10401437" cy="1080000"/>
              <a:chOff x="841280" y="3556364"/>
              <a:chExt cx="10401437" cy="1080000"/>
            </a:xfrm>
            <a:solidFill>
              <a:srgbClr val="3BA779"/>
            </a:solidFill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4FFBE40-3D21-194E-9668-E4F31DDC86BD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S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equence QC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kern="1200" dirty="0">
                    <a:solidFill>
                      <a:schemeClr val="tx1"/>
                    </a:solidFill>
                  </a:rPr>
                  <a:t>(FASTQs)</a:t>
                </a: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54A58763-7619-6248-8BEA-F8C01A2559C0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A</a:t>
                </a:r>
                <a:r>
                  <a:rPr lang="en-US" sz="3300" kern="1200" dirty="0">
                    <a:solidFill>
                      <a:schemeClr val="tx1"/>
                    </a:solidFill>
                  </a:rPr>
                  <a:t>lignment</a:t>
                </a:r>
              </a:p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kern="1200" dirty="0">
                    <a:solidFill>
                      <a:schemeClr val="tx1"/>
                    </a:solidFill>
                  </a:rPr>
                  <a:t>(BAMs)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B14A426-7637-D04B-A331-8AD50814DCF5}"/>
                </a:ext>
              </a:extLst>
            </p:cNvPr>
            <p:cNvGrpSpPr/>
            <p:nvPr/>
          </p:nvGrpSpPr>
          <p:grpSpPr>
            <a:xfrm>
              <a:off x="841280" y="4302067"/>
              <a:ext cx="10401437" cy="1080000"/>
              <a:chOff x="841280" y="3556364"/>
              <a:chExt cx="10401437" cy="1080000"/>
            </a:xfrm>
            <a:solidFill>
              <a:srgbClr val="3BA779"/>
            </a:solidFill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481F339D-286E-9442-9F1B-61FC78476EEE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Quantification</a:t>
                </a:r>
              </a:p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 dirty="0">
                    <a:solidFill>
                      <a:schemeClr val="tx1"/>
                    </a:solidFill>
                  </a:rPr>
                  <a:t>(count matrix)</a:t>
                </a: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4B39E34C-8DEA-524B-A8DD-FEBA948606FD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Define groups</a:t>
                </a:r>
                <a:br>
                  <a:rPr lang="en-US" sz="3300" dirty="0">
                    <a:solidFill>
                      <a:schemeClr val="tx1"/>
                    </a:solidFill>
                  </a:rPr>
                </a:br>
                <a:r>
                  <a:rPr lang="en-US" sz="3300" dirty="0">
                    <a:solidFill>
                      <a:schemeClr val="tx1"/>
                    </a:solidFill>
                  </a:rPr>
                  <a:t>&amp; fit model</a:t>
                </a:r>
                <a:endParaRPr lang="en-US" sz="3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3EEF87-7C1F-6649-8C07-A0AC1F77C716}"/>
                </a:ext>
              </a:extLst>
            </p:cNvPr>
            <p:cNvGrpSpPr/>
            <p:nvPr/>
          </p:nvGrpSpPr>
          <p:grpSpPr>
            <a:xfrm>
              <a:off x="841280" y="5559258"/>
              <a:ext cx="10401437" cy="1080000"/>
              <a:chOff x="841280" y="3556364"/>
              <a:chExt cx="10401437" cy="1080000"/>
            </a:xfrm>
            <a:solidFill>
              <a:srgbClr val="3BA779"/>
            </a:solidFill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9B37D20B-301E-F143-B0C5-5790086F53A7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Expression plots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kern="1200" dirty="0">
                    <a:solidFill>
                      <a:schemeClr val="tx1"/>
                    </a:solidFill>
                  </a:rPr>
                  <a:t>(Sample QC)</a:t>
                </a: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6C53BEA-0EB7-C74D-B8B9-CE042ECDD5A6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Differential Expression</a:t>
                </a:r>
                <a:endParaRPr lang="en-US" sz="3300" kern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254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4802</TotalTime>
  <Words>302</Words>
  <Application>Microsoft Macintosh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Gates, Chris</dc:creator>
  <cp:lastModifiedBy>Gates, Chris</cp:lastModifiedBy>
  <cp:revision>26</cp:revision>
  <dcterms:created xsi:type="dcterms:W3CDTF">2021-07-20T19:18:41Z</dcterms:created>
  <dcterms:modified xsi:type="dcterms:W3CDTF">2021-11-09T20:31:20Z</dcterms:modified>
</cp:coreProperties>
</file>