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69" r:id="rId2"/>
    <p:sldId id="256" r:id="rId3"/>
    <p:sldId id="257" r:id="rId4"/>
    <p:sldId id="258" r:id="rId5"/>
    <p:sldId id="259" r:id="rId6"/>
    <p:sldId id="260" r:id="rId7"/>
    <p:sldId id="268" r:id="rId8"/>
    <p:sldId id="261" r:id="rId9"/>
    <p:sldId id="262" r:id="rId10"/>
    <p:sldId id="263" r:id="rId11"/>
    <p:sldId id="264" r:id="rId12"/>
    <p:sldId id="265" r:id="rId13"/>
    <p:sldId id="267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39" d="100"/>
          <a:sy n="139" d="100"/>
        </p:scale>
        <p:origin x="176" y="5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ee9859325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3ee9859325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952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ee9859325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3ee9859325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ee9859325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ee9859325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ee9859325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3ee9859325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ee98593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3ee98593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ee985932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ee985932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ee9859325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ee9859325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ee985932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ee985932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ee9859325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ee9859325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ee9859325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ee9859325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ee9859325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3ee9859325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459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ee9859325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ee9859325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ee9859325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ee9859325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22"/>
          <p:cNvGrpSpPr/>
          <p:nvPr/>
        </p:nvGrpSpPr>
        <p:grpSpPr>
          <a:xfrm>
            <a:off x="816550" y="327625"/>
            <a:ext cx="7611850" cy="4632675"/>
            <a:chOff x="816550" y="327625"/>
            <a:chExt cx="7611850" cy="4632675"/>
          </a:xfrm>
        </p:grpSpPr>
        <p:sp>
          <p:nvSpPr>
            <p:cNvPr id="271" name="Google Shape;271;p22"/>
            <p:cNvSpPr/>
            <p:nvPr/>
          </p:nvSpPr>
          <p:spPr>
            <a:xfrm>
              <a:off x="2054138" y="32762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3584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</a:rPr>
                <a:t>Library prep   / Sequencing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816550" y="114694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Sequence QC</a:t>
              </a:r>
              <a:endParaRPr b="1"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2054138" y="278557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Alignment</a:t>
              </a:r>
              <a:endParaRPr b="1"/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5423675" y="32762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</a:rPr>
                <a:t>DE Initialization</a:t>
              </a:r>
              <a:endParaRPr b="1" dirty="0">
                <a:solidFill>
                  <a:schemeClr val="dk1"/>
                </a:solidFill>
              </a:endParaRPr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6596600" y="114694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</a:rPr>
                <a:t>Sample QC</a:t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5423675" y="196625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</a:rPr>
                <a:t>DE Testing</a:t>
              </a:r>
              <a:endParaRPr b="1" dirty="0">
                <a:solidFill>
                  <a:schemeClr val="dk1"/>
                </a:solidFill>
              </a:endParaRPr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5423675" y="278557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</a:rPr>
                <a:t>DE Visualization / Annotation</a:t>
              </a:r>
              <a:endParaRPr b="1" dirty="0">
                <a:solidFill>
                  <a:schemeClr val="dk1"/>
                </a:solidFill>
              </a:endParaRPr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2054138" y="442420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Quantification</a:t>
              </a:r>
              <a:endParaRPr b="1"/>
            </a:p>
          </p:txBody>
        </p:sp>
        <p:cxnSp>
          <p:nvCxnSpPr>
            <p:cNvPr id="279" name="Google Shape;279;p22"/>
            <p:cNvCxnSpPr>
              <a:stCxn id="271" idx="2"/>
              <a:endCxn id="280" idx="0"/>
            </p:cNvCxnSpPr>
            <p:nvPr/>
          </p:nvCxnSpPr>
          <p:spPr>
            <a:xfrm>
              <a:off x="2970038" y="863725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80" name="Google Shape;280;p22"/>
            <p:cNvSpPr/>
            <p:nvPr/>
          </p:nvSpPr>
          <p:spPr>
            <a:xfrm>
              <a:off x="2054150" y="196625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Trimming</a:t>
              </a:r>
              <a:endParaRPr b="1"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816550" y="360488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Alignment QC</a:t>
              </a:r>
              <a:endParaRPr b="1"/>
            </a:p>
          </p:txBody>
        </p:sp>
        <p:cxnSp>
          <p:nvCxnSpPr>
            <p:cNvPr id="282" name="Google Shape;282;p22"/>
            <p:cNvCxnSpPr>
              <a:stCxn id="271" idx="2"/>
              <a:endCxn id="272" idx="3"/>
            </p:cNvCxnSpPr>
            <p:nvPr/>
          </p:nvCxnSpPr>
          <p:spPr>
            <a:xfrm rot="5400000">
              <a:off x="2533538" y="978625"/>
              <a:ext cx="551400" cy="3216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3" name="Google Shape;283;p22"/>
            <p:cNvCxnSpPr>
              <a:stCxn id="280" idx="2"/>
              <a:endCxn id="273" idx="0"/>
            </p:cNvCxnSpPr>
            <p:nvPr/>
          </p:nvCxnSpPr>
          <p:spPr>
            <a:xfrm>
              <a:off x="2970050" y="2502355"/>
              <a:ext cx="0" cy="283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4" name="Google Shape;284;p22"/>
            <p:cNvCxnSpPr>
              <a:stCxn id="273" idx="2"/>
              <a:endCxn id="278" idx="0"/>
            </p:cNvCxnSpPr>
            <p:nvPr/>
          </p:nvCxnSpPr>
          <p:spPr>
            <a:xfrm>
              <a:off x="2970038" y="3321670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5" name="Google Shape;285;p22"/>
            <p:cNvCxnSpPr/>
            <p:nvPr/>
          </p:nvCxnSpPr>
          <p:spPr>
            <a:xfrm rot="5400000">
              <a:off x="2533538" y="3444075"/>
              <a:ext cx="551400" cy="3216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86" name="Google Shape;286;p22"/>
            <p:cNvSpPr/>
            <p:nvPr/>
          </p:nvSpPr>
          <p:spPr>
            <a:xfrm>
              <a:off x="5423675" y="360488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</a:rPr>
                <a:t>Functional analysis</a:t>
              </a:r>
              <a:endParaRPr b="1">
                <a:solidFill>
                  <a:schemeClr val="lt1"/>
                </a:solidFill>
              </a:endParaRPr>
            </a:p>
          </p:txBody>
        </p:sp>
        <p:cxnSp>
          <p:nvCxnSpPr>
            <p:cNvPr id="287" name="Google Shape;287;p22"/>
            <p:cNvCxnSpPr/>
            <p:nvPr/>
          </p:nvCxnSpPr>
          <p:spPr>
            <a:xfrm>
              <a:off x="6339575" y="2502355"/>
              <a:ext cx="0" cy="283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8" name="Google Shape;288;p22"/>
            <p:cNvCxnSpPr/>
            <p:nvPr/>
          </p:nvCxnSpPr>
          <p:spPr>
            <a:xfrm>
              <a:off x="6339575" y="3329180"/>
              <a:ext cx="0" cy="283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9" name="Google Shape;289;p22"/>
            <p:cNvCxnSpPr>
              <a:stCxn id="274" idx="2"/>
              <a:endCxn id="276" idx="0"/>
            </p:cNvCxnSpPr>
            <p:nvPr/>
          </p:nvCxnSpPr>
          <p:spPr>
            <a:xfrm>
              <a:off x="6339575" y="863725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0" name="Google Shape;290;p22"/>
            <p:cNvCxnSpPr>
              <a:stCxn id="278" idx="3"/>
              <a:endCxn id="274" idx="1"/>
            </p:cNvCxnSpPr>
            <p:nvPr/>
          </p:nvCxnSpPr>
          <p:spPr>
            <a:xfrm rot="10800000" flipH="1">
              <a:off x="3885938" y="595750"/>
              <a:ext cx="1537800" cy="4096500"/>
            </a:xfrm>
            <a:prstGeom prst="bentConnector3">
              <a:avLst>
                <a:gd name="adj1" fmla="val 49999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1" name="Google Shape;291;p22"/>
            <p:cNvCxnSpPr>
              <a:stCxn id="274" idx="2"/>
              <a:endCxn id="275" idx="1"/>
            </p:cNvCxnSpPr>
            <p:nvPr/>
          </p:nvCxnSpPr>
          <p:spPr>
            <a:xfrm rot="-5400000" flipH="1">
              <a:off x="6192425" y="1010875"/>
              <a:ext cx="551400" cy="2571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873271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0"/>
          <p:cNvGrpSpPr/>
          <p:nvPr/>
        </p:nvGrpSpPr>
        <p:grpSpPr>
          <a:xfrm>
            <a:off x="816550" y="327625"/>
            <a:ext cx="7611850" cy="4632675"/>
            <a:chOff x="816550" y="327625"/>
            <a:chExt cx="7611850" cy="4632675"/>
          </a:xfrm>
        </p:grpSpPr>
        <p:sp>
          <p:nvSpPr>
            <p:cNvPr id="223" name="Google Shape;223;p20"/>
            <p:cNvSpPr/>
            <p:nvPr/>
          </p:nvSpPr>
          <p:spPr>
            <a:xfrm>
              <a:off x="2054138" y="32762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3584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</a:rPr>
                <a:t>Library prep   / Sequencing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816550" y="114694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Sequence QC</a:t>
              </a:r>
              <a:endParaRPr b="1"/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2054138" y="278557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Alignment</a:t>
              </a:r>
              <a:endParaRPr b="1"/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5423675" y="32762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dk1"/>
                  </a:solidFill>
                </a:rPr>
                <a:t>DE Initialization</a:t>
              </a:r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6596600" y="114694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</a:rPr>
                <a:t>Sample QC</a:t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0"/>
            <p:cNvSpPr/>
            <p:nvPr/>
          </p:nvSpPr>
          <p:spPr>
            <a:xfrm>
              <a:off x="5423675" y="196625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</a:rPr>
                <a:t>DE Testing</a:t>
              </a:r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5423675" y="2785570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666666"/>
                  </a:solidFill>
                </a:rPr>
                <a:t>DE Visualization / Annotation</a:t>
              </a:r>
              <a:endParaRPr b="1" dirty="0">
                <a:solidFill>
                  <a:srgbClr val="666666"/>
                </a:solidFill>
              </a:endParaRPr>
            </a:p>
          </p:txBody>
        </p:sp>
        <p:sp>
          <p:nvSpPr>
            <p:cNvPr id="230" name="Google Shape;230;p20"/>
            <p:cNvSpPr/>
            <p:nvPr/>
          </p:nvSpPr>
          <p:spPr>
            <a:xfrm>
              <a:off x="2054138" y="442420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Quantification</a:t>
              </a:r>
              <a:endParaRPr b="1"/>
            </a:p>
          </p:txBody>
        </p:sp>
        <p:cxnSp>
          <p:nvCxnSpPr>
            <p:cNvPr id="231" name="Google Shape;231;p20"/>
            <p:cNvCxnSpPr>
              <a:stCxn id="223" idx="2"/>
              <a:endCxn id="232" idx="0"/>
            </p:cNvCxnSpPr>
            <p:nvPr/>
          </p:nvCxnSpPr>
          <p:spPr>
            <a:xfrm>
              <a:off x="2970038" y="863725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2" name="Google Shape;232;p20"/>
            <p:cNvSpPr/>
            <p:nvPr/>
          </p:nvSpPr>
          <p:spPr>
            <a:xfrm>
              <a:off x="2054150" y="196625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Trimming</a:t>
              </a:r>
              <a:endParaRPr b="1"/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816550" y="360488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Alignment QC</a:t>
              </a:r>
              <a:endParaRPr b="1"/>
            </a:p>
          </p:txBody>
        </p:sp>
        <p:cxnSp>
          <p:nvCxnSpPr>
            <p:cNvPr id="234" name="Google Shape;234;p20"/>
            <p:cNvCxnSpPr>
              <a:stCxn id="223" idx="2"/>
              <a:endCxn id="224" idx="3"/>
            </p:cNvCxnSpPr>
            <p:nvPr/>
          </p:nvCxnSpPr>
          <p:spPr>
            <a:xfrm rot="5400000">
              <a:off x="2533538" y="978625"/>
              <a:ext cx="551400" cy="3216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5" name="Google Shape;235;p20"/>
            <p:cNvCxnSpPr>
              <a:stCxn id="232" idx="2"/>
              <a:endCxn id="225" idx="0"/>
            </p:cNvCxnSpPr>
            <p:nvPr/>
          </p:nvCxnSpPr>
          <p:spPr>
            <a:xfrm>
              <a:off x="2970050" y="2502355"/>
              <a:ext cx="0" cy="283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6" name="Google Shape;236;p20"/>
            <p:cNvCxnSpPr>
              <a:stCxn id="225" idx="2"/>
              <a:endCxn id="230" idx="0"/>
            </p:cNvCxnSpPr>
            <p:nvPr/>
          </p:nvCxnSpPr>
          <p:spPr>
            <a:xfrm>
              <a:off x="2970038" y="3321670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7" name="Google Shape;237;p20"/>
            <p:cNvCxnSpPr/>
            <p:nvPr/>
          </p:nvCxnSpPr>
          <p:spPr>
            <a:xfrm rot="5400000">
              <a:off x="2533538" y="3444075"/>
              <a:ext cx="551400" cy="3216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8" name="Google Shape;238;p20"/>
            <p:cNvCxnSpPr/>
            <p:nvPr/>
          </p:nvCxnSpPr>
          <p:spPr>
            <a:xfrm>
              <a:off x="6339575" y="2502355"/>
              <a:ext cx="0" cy="283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9" name="Google Shape;239;p20"/>
            <p:cNvCxnSpPr>
              <a:stCxn id="226" idx="2"/>
              <a:endCxn id="228" idx="0"/>
            </p:cNvCxnSpPr>
            <p:nvPr/>
          </p:nvCxnSpPr>
          <p:spPr>
            <a:xfrm>
              <a:off x="6339575" y="863725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0" name="Google Shape;240;p20"/>
            <p:cNvCxnSpPr>
              <a:stCxn id="230" idx="3"/>
              <a:endCxn id="226" idx="1"/>
            </p:cNvCxnSpPr>
            <p:nvPr/>
          </p:nvCxnSpPr>
          <p:spPr>
            <a:xfrm rot="10800000" flipH="1">
              <a:off x="3885938" y="595750"/>
              <a:ext cx="1537800" cy="4096500"/>
            </a:xfrm>
            <a:prstGeom prst="bentConnector3">
              <a:avLst>
                <a:gd name="adj1" fmla="val 49999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1" name="Google Shape;241;p20"/>
            <p:cNvCxnSpPr>
              <a:stCxn id="226" idx="2"/>
              <a:endCxn id="227" idx="1"/>
            </p:cNvCxnSpPr>
            <p:nvPr/>
          </p:nvCxnSpPr>
          <p:spPr>
            <a:xfrm rot="-5400000" flipH="1">
              <a:off x="6192425" y="1010875"/>
              <a:ext cx="551400" cy="2571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21"/>
          <p:cNvGrpSpPr/>
          <p:nvPr/>
        </p:nvGrpSpPr>
        <p:grpSpPr>
          <a:xfrm>
            <a:off x="816550" y="327625"/>
            <a:ext cx="7611850" cy="4632675"/>
            <a:chOff x="816550" y="327625"/>
            <a:chExt cx="7611850" cy="4632675"/>
          </a:xfrm>
        </p:grpSpPr>
        <p:sp>
          <p:nvSpPr>
            <p:cNvPr id="247" name="Google Shape;247;p21"/>
            <p:cNvSpPr/>
            <p:nvPr/>
          </p:nvSpPr>
          <p:spPr>
            <a:xfrm>
              <a:off x="2054138" y="32762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3584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</a:rPr>
                <a:t>Library prep   / Sequencing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816550" y="114694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Sequence QC</a:t>
              </a:r>
              <a:endParaRPr b="1"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2054138" y="278557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Alignment</a:t>
              </a:r>
              <a:endParaRPr b="1"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5423675" y="32762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dk1"/>
                  </a:solidFill>
                </a:rPr>
                <a:t>DE Initialization</a:t>
              </a:r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6596600" y="114694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</a:rPr>
                <a:t>Sample QC</a:t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5423675" y="196625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tx1"/>
                  </a:solidFill>
                </a:rPr>
                <a:t>DE Testing</a:t>
              </a:r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5423675" y="278557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lt1"/>
                  </a:solidFill>
                </a:rPr>
                <a:t>DE Visualization / Annotation</a:t>
              </a:r>
              <a:endParaRPr b="1" dirty="0">
                <a:solidFill>
                  <a:schemeClr val="lt1"/>
                </a:solidFill>
              </a:endParaRPr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2054138" y="442420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Quantification</a:t>
              </a:r>
              <a:endParaRPr b="1"/>
            </a:p>
          </p:txBody>
        </p:sp>
        <p:cxnSp>
          <p:nvCxnSpPr>
            <p:cNvPr id="255" name="Google Shape;255;p21"/>
            <p:cNvCxnSpPr>
              <a:stCxn id="247" idx="2"/>
              <a:endCxn id="256" idx="0"/>
            </p:cNvCxnSpPr>
            <p:nvPr/>
          </p:nvCxnSpPr>
          <p:spPr>
            <a:xfrm>
              <a:off x="2970038" y="863725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56" name="Google Shape;256;p21"/>
            <p:cNvSpPr/>
            <p:nvPr/>
          </p:nvSpPr>
          <p:spPr>
            <a:xfrm>
              <a:off x="2054150" y="196625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Trimming</a:t>
              </a:r>
              <a:endParaRPr b="1"/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816550" y="360488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Alignment QC</a:t>
              </a:r>
              <a:endParaRPr b="1"/>
            </a:p>
          </p:txBody>
        </p:sp>
        <p:cxnSp>
          <p:nvCxnSpPr>
            <p:cNvPr id="258" name="Google Shape;258;p21"/>
            <p:cNvCxnSpPr>
              <a:stCxn id="247" idx="2"/>
              <a:endCxn id="248" idx="3"/>
            </p:cNvCxnSpPr>
            <p:nvPr/>
          </p:nvCxnSpPr>
          <p:spPr>
            <a:xfrm rot="5400000">
              <a:off x="2533538" y="978625"/>
              <a:ext cx="551400" cy="3216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9" name="Google Shape;259;p21"/>
            <p:cNvCxnSpPr>
              <a:stCxn id="256" idx="2"/>
              <a:endCxn id="249" idx="0"/>
            </p:cNvCxnSpPr>
            <p:nvPr/>
          </p:nvCxnSpPr>
          <p:spPr>
            <a:xfrm>
              <a:off x="2970050" y="2502355"/>
              <a:ext cx="0" cy="283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0" name="Google Shape;260;p21"/>
            <p:cNvCxnSpPr>
              <a:stCxn id="249" idx="2"/>
              <a:endCxn id="254" idx="0"/>
            </p:cNvCxnSpPr>
            <p:nvPr/>
          </p:nvCxnSpPr>
          <p:spPr>
            <a:xfrm>
              <a:off x="2970038" y="3321670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1" name="Google Shape;261;p21"/>
            <p:cNvCxnSpPr/>
            <p:nvPr/>
          </p:nvCxnSpPr>
          <p:spPr>
            <a:xfrm rot="5400000">
              <a:off x="2533538" y="3444075"/>
              <a:ext cx="551400" cy="3216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2" name="Google Shape;262;p21"/>
            <p:cNvCxnSpPr/>
            <p:nvPr/>
          </p:nvCxnSpPr>
          <p:spPr>
            <a:xfrm>
              <a:off x="6339575" y="2502355"/>
              <a:ext cx="0" cy="283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3" name="Google Shape;263;p21"/>
            <p:cNvCxnSpPr>
              <a:stCxn id="250" idx="2"/>
              <a:endCxn id="252" idx="0"/>
            </p:cNvCxnSpPr>
            <p:nvPr/>
          </p:nvCxnSpPr>
          <p:spPr>
            <a:xfrm>
              <a:off x="6339575" y="863725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4" name="Google Shape;264;p21"/>
            <p:cNvCxnSpPr>
              <a:stCxn id="254" idx="3"/>
              <a:endCxn id="250" idx="1"/>
            </p:cNvCxnSpPr>
            <p:nvPr/>
          </p:nvCxnSpPr>
          <p:spPr>
            <a:xfrm rot="10800000" flipH="1">
              <a:off x="3885938" y="595750"/>
              <a:ext cx="1537800" cy="4096500"/>
            </a:xfrm>
            <a:prstGeom prst="bentConnector3">
              <a:avLst>
                <a:gd name="adj1" fmla="val 49999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5" name="Google Shape;265;p21"/>
            <p:cNvCxnSpPr>
              <a:stCxn id="250" idx="2"/>
              <a:endCxn id="251" idx="1"/>
            </p:cNvCxnSpPr>
            <p:nvPr/>
          </p:nvCxnSpPr>
          <p:spPr>
            <a:xfrm rot="-5400000" flipH="1">
              <a:off x="6192425" y="1010875"/>
              <a:ext cx="551400" cy="2571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22"/>
          <p:cNvGrpSpPr/>
          <p:nvPr/>
        </p:nvGrpSpPr>
        <p:grpSpPr>
          <a:xfrm>
            <a:off x="816550" y="327625"/>
            <a:ext cx="7611850" cy="4632675"/>
            <a:chOff x="816550" y="327625"/>
            <a:chExt cx="7611850" cy="4632675"/>
          </a:xfrm>
        </p:grpSpPr>
        <p:sp>
          <p:nvSpPr>
            <p:cNvPr id="271" name="Google Shape;271;p22"/>
            <p:cNvSpPr/>
            <p:nvPr/>
          </p:nvSpPr>
          <p:spPr>
            <a:xfrm>
              <a:off x="2054138" y="32762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3584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</a:rPr>
                <a:t>Library prep   / Sequencing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816550" y="114694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Sequence QC</a:t>
              </a:r>
              <a:endParaRPr b="1"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2054138" y="278557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Alignment</a:t>
              </a:r>
              <a:endParaRPr b="1"/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5423675" y="32762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dk1"/>
                  </a:solidFill>
                </a:rPr>
                <a:t>DE Initialization</a:t>
              </a:r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6596600" y="114694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</a:rPr>
                <a:t>Sample QC</a:t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5423675" y="196625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tx1"/>
                  </a:solidFill>
                </a:rPr>
                <a:t>DE Testing</a:t>
              </a:r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5423675" y="278557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dk1"/>
                  </a:solidFill>
                </a:rPr>
                <a:t>DE Visualization / Annotation</a:t>
              </a:r>
              <a:endParaRPr b="1" dirty="0">
                <a:solidFill>
                  <a:schemeClr val="dk1"/>
                </a:solidFill>
              </a:endParaRPr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2054138" y="442420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Quantification</a:t>
              </a:r>
              <a:endParaRPr b="1"/>
            </a:p>
          </p:txBody>
        </p:sp>
        <p:cxnSp>
          <p:nvCxnSpPr>
            <p:cNvPr id="279" name="Google Shape;279;p22"/>
            <p:cNvCxnSpPr>
              <a:stCxn id="271" idx="2"/>
              <a:endCxn id="280" idx="0"/>
            </p:cNvCxnSpPr>
            <p:nvPr/>
          </p:nvCxnSpPr>
          <p:spPr>
            <a:xfrm>
              <a:off x="2970038" y="863725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80" name="Google Shape;280;p22"/>
            <p:cNvSpPr/>
            <p:nvPr/>
          </p:nvSpPr>
          <p:spPr>
            <a:xfrm>
              <a:off x="2054150" y="196625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Trimming</a:t>
              </a:r>
              <a:endParaRPr b="1"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816550" y="360488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Alignment QC</a:t>
              </a:r>
              <a:endParaRPr b="1"/>
            </a:p>
          </p:txBody>
        </p:sp>
        <p:cxnSp>
          <p:nvCxnSpPr>
            <p:cNvPr id="282" name="Google Shape;282;p22"/>
            <p:cNvCxnSpPr>
              <a:stCxn id="271" idx="2"/>
              <a:endCxn id="272" idx="3"/>
            </p:cNvCxnSpPr>
            <p:nvPr/>
          </p:nvCxnSpPr>
          <p:spPr>
            <a:xfrm rot="5400000">
              <a:off x="2533538" y="978625"/>
              <a:ext cx="551400" cy="3216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3" name="Google Shape;283;p22"/>
            <p:cNvCxnSpPr>
              <a:stCxn id="280" idx="2"/>
              <a:endCxn id="273" idx="0"/>
            </p:cNvCxnSpPr>
            <p:nvPr/>
          </p:nvCxnSpPr>
          <p:spPr>
            <a:xfrm>
              <a:off x="2970050" y="2502355"/>
              <a:ext cx="0" cy="283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4" name="Google Shape;284;p22"/>
            <p:cNvCxnSpPr>
              <a:stCxn id="273" idx="2"/>
              <a:endCxn id="278" idx="0"/>
            </p:cNvCxnSpPr>
            <p:nvPr/>
          </p:nvCxnSpPr>
          <p:spPr>
            <a:xfrm>
              <a:off x="2970038" y="3321670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5" name="Google Shape;285;p22"/>
            <p:cNvCxnSpPr/>
            <p:nvPr/>
          </p:nvCxnSpPr>
          <p:spPr>
            <a:xfrm rot="5400000">
              <a:off x="2533538" y="3444075"/>
              <a:ext cx="551400" cy="3216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86" name="Google Shape;286;p22"/>
            <p:cNvSpPr/>
            <p:nvPr/>
          </p:nvSpPr>
          <p:spPr>
            <a:xfrm>
              <a:off x="5423675" y="360488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</a:rPr>
                <a:t>Functional analysis</a:t>
              </a:r>
              <a:endParaRPr b="1">
                <a:solidFill>
                  <a:schemeClr val="lt1"/>
                </a:solidFill>
              </a:endParaRPr>
            </a:p>
          </p:txBody>
        </p:sp>
        <p:cxnSp>
          <p:nvCxnSpPr>
            <p:cNvPr id="287" name="Google Shape;287;p22"/>
            <p:cNvCxnSpPr/>
            <p:nvPr/>
          </p:nvCxnSpPr>
          <p:spPr>
            <a:xfrm>
              <a:off x="6339575" y="2502355"/>
              <a:ext cx="0" cy="283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8" name="Google Shape;288;p22"/>
            <p:cNvCxnSpPr/>
            <p:nvPr/>
          </p:nvCxnSpPr>
          <p:spPr>
            <a:xfrm>
              <a:off x="6339575" y="3329180"/>
              <a:ext cx="0" cy="283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9" name="Google Shape;289;p22"/>
            <p:cNvCxnSpPr>
              <a:stCxn id="274" idx="2"/>
              <a:endCxn id="276" idx="0"/>
            </p:cNvCxnSpPr>
            <p:nvPr/>
          </p:nvCxnSpPr>
          <p:spPr>
            <a:xfrm>
              <a:off x="6339575" y="863725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0" name="Google Shape;290;p22"/>
            <p:cNvCxnSpPr>
              <a:stCxn id="278" idx="3"/>
              <a:endCxn id="274" idx="1"/>
            </p:cNvCxnSpPr>
            <p:nvPr/>
          </p:nvCxnSpPr>
          <p:spPr>
            <a:xfrm rot="10800000" flipH="1">
              <a:off x="3885938" y="595750"/>
              <a:ext cx="1537800" cy="4096500"/>
            </a:xfrm>
            <a:prstGeom prst="bentConnector3">
              <a:avLst>
                <a:gd name="adj1" fmla="val 49999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1" name="Google Shape;291;p22"/>
            <p:cNvCxnSpPr>
              <a:stCxn id="274" idx="2"/>
              <a:endCxn id="275" idx="1"/>
            </p:cNvCxnSpPr>
            <p:nvPr/>
          </p:nvCxnSpPr>
          <p:spPr>
            <a:xfrm rot="-5400000" flipH="1">
              <a:off x="6192425" y="1010875"/>
              <a:ext cx="551400" cy="2571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24"/>
          <p:cNvGrpSpPr/>
          <p:nvPr/>
        </p:nvGrpSpPr>
        <p:grpSpPr>
          <a:xfrm>
            <a:off x="816550" y="327625"/>
            <a:ext cx="7611850" cy="4632675"/>
            <a:chOff x="816550" y="327625"/>
            <a:chExt cx="7611850" cy="4632675"/>
          </a:xfrm>
        </p:grpSpPr>
        <p:sp>
          <p:nvSpPr>
            <p:cNvPr id="323" name="Google Shape;323;p24"/>
            <p:cNvSpPr/>
            <p:nvPr/>
          </p:nvSpPr>
          <p:spPr>
            <a:xfrm>
              <a:off x="2054138" y="32762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3584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</a:rPr>
                <a:t>Library prep   / Sequencing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816550" y="1146940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666666"/>
                  </a:solidFill>
                </a:rPr>
                <a:t>Sequence QC</a:t>
              </a:r>
              <a:endParaRPr b="1">
                <a:solidFill>
                  <a:srgbClr val="666666"/>
                </a:solidFill>
              </a:endParaRPr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2054138" y="2785570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666666"/>
                  </a:solidFill>
                </a:rPr>
                <a:t>Alignment</a:t>
              </a:r>
              <a:endParaRPr b="1">
                <a:solidFill>
                  <a:srgbClr val="666666"/>
                </a:solidFill>
              </a:endParaRPr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5423675" y="327625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666666"/>
                  </a:solidFill>
                </a:rPr>
                <a:t>DE</a:t>
              </a:r>
              <a:r>
                <a:rPr lang="en-US" b="1" dirty="0">
                  <a:solidFill>
                    <a:schemeClr val="dk1"/>
                  </a:solidFill>
                </a:rPr>
                <a:t> </a:t>
              </a:r>
              <a:r>
                <a:rPr lang="en-US" b="1" dirty="0">
                  <a:solidFill>
                    <a:srgbClr val="666666"/>
                  </a:solidFill>
                </a:rPr>
                <a:t>Initialization</a:t>
              </a:r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6596600" y="1146940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666666"/>
                  </a:solidFill>
                </a:rPr>
                <a:t>Sample QC</a:t>
              </a:r>
              <a:endParaRPr b="1" dirty="0">
                <a:solidFill>
                  <a:srgbClr val="666666"/>
                </a:solidFill>
              </a:endParaRPr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5423675" y="1966255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666666"/>
                  </a:solidFill>
                </a:rPr>
                <a:t>DE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  <a:r>
                <a:rPr lang="en-US" b="1" dirty="0">
                  <a:solidFill>
                    <a:srgbClr val="666666"/>
                  </a:solidFill>
                </a:rPr>
                <a:t>Testing</a:t>
              </a:r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5423675" y="2785570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666666"/>
                  </a:solidFill>
                </a:rPr>
                <a:t>DE Visualization / Annotation</a:t>
              </a:r>
              <a:endParaRPr b="1" dirty="0">
                <a:solidFill>
                  <a:srgbClr val="666666"/>
                </a:solidFill>
              </a:endParaRPr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2054138" y="4424200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666666"/>
                  </a:solidFill>
                </a:rPr>
                <a:t>Quantification</a:t>
              </a:r>
              <a:endParaRPr b="1">
                <a:solidFill>
                  <a:srgbClr val="666666"/>
                </a:solidFill>
              </a:endParaRPr>
            </a:p>
          </p:txBody>
        </p:sp>
        <p:cxnSp>
          <p:nvCxnSpPr>
            <p:cNvPr id="331" name="Google Shape;331;p24"/>
            <p:cNvCxnSpPr>
              <a:stCxn id="323" idx="2"/>
              <a:endCxn id="332" idx="0"/>
            </p:cNvCxnSpPr>
            <p:nvPr/>
          </p:nvCxnSpPr>
          <p:spPr>
            <a:xfrm>
              <a:off x="2970038" y="863725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2" name="Google Shape;332;p24"/>
            <p:cNvSpPr/>
            <p:nvPr/>
          </p:nvSpPr>
          <p:spPr>
            <a:xfrm>
              <a:off x="2054150" y="1966255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666666"/>
                  </a:solidFill>
                </a:rPr>
                <a:t>Trimming</a:t>
              </a:r>
              <a:endParaRPr b="1">
                <a:solidFill>
                  <a:srgbClr val="666666"/>
                </a:solidFill>
              </a:endParaRPr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816550" y="3604885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666666"/>
                  </a:solidFill>
                </a:rPr>
                <a:t>Alignment QC</a:t>
              </a:r>
              <a:endParaRPr b="1">
                <a:solidFill>
                  <a:srgbClr val="666666"/>
                </a:solidFill>
              </a:endParaRPr>
            </a:p>
          </p:txBody>
        </p:sp>
        <p:cxnSp>
          <p:nvCxnSpPr>
            <p:cNvPr id="334" name="Google Shape;334;p24"/>
            <p:cNvCxnSpPr>
              <a:stCxn id="323" idx="2"/>
              <a:endCxn id="324" idx="3"/>
            </p:cNvCxnSpPr>
            <p:nvPr/>
          </p:nvCxnSpPr>
          <p:spPr>
            <a:xfrm rot="5400000">
              <a:off x="2533538" y="978625"/>
              <a:ext cx="551400" cy="3216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5" name="Google Shape;335;p24"/>
            <p:cNvCxnSpPr>
              <a:stCxn id="332" idx="2"/>
              <a:endCxn id="325" idx="0"/>
            </p:cNvCxnSpPr>
            <p:nvPr/>
          </p:nvCxnSpPr>
          <p:spPr>
            <a:xfrm>
              <a:off x="2970050" y="2502355"/>
              <a:ext cx="0" cy="283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6" name="Google Shape;336;p24"/>
            <p:cNvCxnSpPr>
              <a:stCxn id="325" idx="2"/>
              <a:endCxn id="330" idx="0"/>
            </p:cNvCxnSpPr>
            <p:nvPr/>
          </p:nvCxnSpPr>
          <p:spPr>
            <a:xfrm>
              <a:off x="2970038" y="3321670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7" name="Google Shape;337;p24"/>
            <p:cNvCxnSpPr/>
            <p:nvPr/>
          </p:nvCxnSpPr>
          <p:spPr>
            <a:xfrm rot="5400000">
              <a:off x="2533538" y="3444075"/>
              <a:ext cx="551400" cy="3216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8" name="Google Shape;338;p24"/>
            <p:cNvCxnSpPr/>
            <p:nvPr/>
          </p:nvCxnSpPr>
          <p:spPr>
            <a:xfrm>
              <a:off x="6339575" y="2502355"/>
              <a:ext cx="0" cy="283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9" name="Google Shape;339;p24"/>
            <p:cNvCxnSpPr>
              <a:stCxn id="326" idx="2"/>
              <a:endCxn id="328" idx="0"/>
            </p:cNvCxnSpPr>
            <p:nvPr/>
          </p:nvCxnSpPr>
          <p:spPr>
            <a:xfrm>
              <a:off x="6339575" y="863725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0" name="Google Shape;340;p24"/>
            <p:cNvCxnSpPr>
              <a:stCxn id="330" idx="3"/>
              <a:endCxn id="326" idx="1"/>
            </p:cNvCxnSpPr>
            <p:nvPr/>
          </p:nvCxnSpPr>
          <p:spPr>
            <a:xfrm rot="10800000" flipH="1">
              <a:off x="3885938" y="595750"/>
              <a:ext cx="1537800" cy="4096500"/>
            </a:xfrm>
            <a:prstGeom prst="bentConnector3">
              <a:avLst>
                <a:gd name="adj1" fmla="val 49999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1" name="Google Shape;341;p24"/>
            <p:cNvCxnSpPr>
              <a:stCxn id="326" idx="2"/>
              <a:endCxn id="327" idx="1"/>
            </p:cNvCxnSpPr>
            <p:nvPr/>
          </p:nvCxnSpPr>
          <p:spPr>
            <a:xfrm rot="-5400000" flipH="1">
              <a:off x="6192425" y="1010875"/>
              <a:ext cx="551400" cy="2571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2054138" y="32762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3584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Library prep   / Sequencing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816550" y="1146940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Sequence QC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054138" y="2785570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</a:rPr>
              <a:t>Alignment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423675" y="327625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666666"/>
                </a:solidFill>
              </a:rPr>
              <a:t>DE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rgbClr val="666666"/>
                </a:solidFill>
              </a:rPr>
              <a:t>Initialization</a:t>
            </a:r>
          </a:p>
        </p:txBody>
      </p:sp>
      <p:sp>
        <p:nvSpPr>
          <p:cNvPr id="59" name="Google Shape;59;p13"/>
          <p:cNvSpPr/>
          <p:nvPr/>
        </p:nvSpPr>
        <p:spPr>
          <a:xfrm>
            <a:off x="6596600" y="1146940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66666"/>
                </a:solidFill>
              </a:rPr>
              <a:t>Sample QC</a:t>
            </a:r>
            <a:endParaRPr b="1" dirty="0">
              <a:solidFill>
                <a:srgbClr val="666666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5423675" y="1966255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666666"/>
                </a:solidFill>
              </a:rPr>
              <a:t>DE Testing</a:t>
            </a:r>
          </a:p>
        </p:txBody>
      </p:sp>
      <p:sp>
        <p:nvSpPr>
          <p:cNvPr id="61" name="Google Shape;61;p13"/>
          <p:cNvSpPr/>
          <p:nvPr/>
        </p:nvSpPr>
        <p:spPr>
          <a:xfrm>
            <a:off x="5423675" y="2785570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666666"/>
                </a:solidFill>
              </a:rPr>
              <a:t>DE Visualization / Annotation</a:t>
            </a:r>
            <a:endParaRPr b="1" dirty="0">
              <a:solidFill>
                <a:srgbClr val="666666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2054138" y="4424200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</a:rPr>
              <a:t>Quantification</a:t>
            </a:r>
            <a:endParaRPr b="1">
              <a:solidFill>
                <a:srgbClr val="666666"/>
              </a:solidFill>
            </a:endParaRPr>
          </a:p>
        </p:txBody>
      </p:sp>
      <p:cxnSp>
        <p:nvCxnSpPr>
          <p:cNvPr id="63" name="Google Shape;63;p13"/>
          <p:cNvCxnSpPr>
            <a:stCxn id="55" idx="2"/>
            <a:endCxn id="64" idx="0"/>
          </p:cNvCxnSpPr>
          <p:nvPr/>
        </p:nvCxnSpPr>
        <p:spPr>
          <a:xfrm>
            <a:off x="2970038" y="863725"/>
            <a:ext cx="0" cy="11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" name="Google Shape;64;p13"/>
          <p:cNvSpPr/>
          <p:nvPr/>
        </p:nvSpPr>
        <p:spPr>
          <a:xfrm>
            <a:off x="2054150" y="1966255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</a:rPr>
              <a:t>Trimming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816550" y="3604885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</a:rPr>
              <a:t>Alignment QC</a:t>
            </a:r>
            <a:endParaRPr b="1">
              <a:solidFill>
                <a:srgbClr val="666666"/>
              </a:solidFill>
            </a:endParaRPr>
          </a:p>
        </p:txBody>
      </p:sp>
      <p:cxnSp>
        <p:nvCxnSpPr>
          <p:cNvPr id="66" name="Google Shape;66;p13"/>
          <p:cNvCxnSpPr>
            <a:stCxn id="55" idx="2"/>
            <a:endCxn id="56" idx="3"/>
          </p:cNvCxnSpPr>
          <p:nvPr/>
        </p:nvCxnSpPr>
        <p:spPr>
          <a:xfrm rot="5400000">
            <a:off x="2533538" y="978625"/>
            <a:ext cx="551400" cy="3216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67;p13"/>
          <p:cNvCxnSpPr>
            <a:stCxn id="64" idx="2"/>
            <a:endCxn id="57" idx="0"/>
          </p:cNvCxnSpPr>
          <p:nvPr/>
        </p:nvCxnSpPr>
        <p:spPr>
          <a:xfrm>
            <a:off x="2970050" y="2502355"/>
            <a:ext cx="0" cy="283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68;p13"/>
          <p:cNvCxnSpPr>
            <a:stCxn id="57" idx="2"/>
            <a:endCxn id="62" idx="0"/>
          </p:cNvCxnSpPr>
          <p:nvPr/>
        </p:nvCxnSpPr>
        <p:spPr>
          <a:xfrm>
            <a:off x="2970038" y="3321670"/>
            <a:ext cx="0" cy="11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69;p13"/>
          <p:cNvCxnSpPr/>
          <p:nvPr/>
        </p:nvCxnSpPr>
        <p:spPr>
          <a:xfrm rot="5400000">
            <a:off x="2533538" y="3444075"/>
            <a:ext cx="551400" cy="3216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" name="Google Shape;70;p13"/>
          <p:cNvCxnSpPr/>
          <p:nvPr/>
        </p:nvCxnSpPr>
        <p:spPr>
          <a:xfrm>
            <a:off x="6339575" y="2502355"/>
            <a:ext cx="0" cy="283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71;p13"/>
          <p:cNvCxnSpPr>
            <a:stCxn id="58" idx="2"/>
            <a:endCxn id="60" idx="0"/>
          </p:cNvCxnSpPr>
          <p:nvPr/>
        </p:nvCxnSpPr>
        <p:spPr>
          <a:xfrm>
            <a:off x="6339575" y="863725"/>
            <a:ext cx="0" cy="11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" name="Google Shape;72;p13"/>
          <p:cNvCxnSpPr>
            <a:stCxn id="62" idx="3"/>
            <a:endCxn id="58" idx="1"/>
          </p:cNvCxnSpPr>
          <p:nvPr/>
        </p:nvCxnSpPr>
        <p:spPr>
          <a:xfrm rot="10800000" flipH="1">
            <a:off x="3885938" y="595750"/>
            <a:ext cx="1537800" cy="4096500"/>
          </a:xfrm>
          <a:prstGeom prst="bentConnector3">
            <a:avLst>
              <a:gd name="adj1" fmla="val 4999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73;p13"/>
          <p:cNvCxnSpPr>
            <a:stCxn id="58" idx="2"/>
            <a:endCxn id="59" idx="1"/>
          </p:cNvCxnSpPr>
          <p:nvPr/>
        </p:nvCxnSpPr>
        <p:spPr>
          <a:xfrm rot="16200000" flipH="1">
            <a:off x="6192425" y="1010875"/>
            <a:ext cx="551400" cy="2571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4"/>
          <p:cNvGrpSpPr/>
          <p:nvPr/>
        </p:nvGrpSpPr>
        <p:grpSpPr>
          <a:xfrm>
            <a:off x="816550" y="327625"/>
            <a:ext cx="7611850" cy="4632675"/>
            <a:chOff x="816550" y="327625"/>
            <a:chExt cx="7611850" cy="4632675"/>
          </a:xfrm>
        </p:grpSpPr>
        <p:sp>
          <p:nvSpPr>
            <p:cNvPr id="79" name="Google Shape;79;p14"/>
            <p:cNvSpPr/>
            <p:nvPr/>
          </p:nvSpPr>
          <p:spPr>
            <a:xfrm>
              <a:off x="2054138" y="32762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3584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</a:rPr>
                <a:t>Library prep   / Sequencing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816550" y="114694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Sequence QC</a:t>
              </a:r>
              <a:endParaRPr b="1"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2054138" y="2785570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666666"/>
                  </a:solidFill>
                </a:rPr>
                <a:t>Alignment</a:t>
              </a:r>
              <a:endParaRPr b="1">
                <a:solidFill>
                  <a:srgbClr val="666666"/>
                </a:solidFill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423675" y="327625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666666"/>
                  </a:solidFill>
                </a:rPr>
                <a:t>DE</a:t>
              </a:r>
              <a:r>
                <a:rPr lang="en-US" b="1" dirty="0">
                  <a:solidFill>
                    <a:schemeClr val="dk1"/>
                  </a:solidFill>
                </a:rPr>
                <a:t> </a:t>
              </a:r>
              <a:r>
                <a:rPr lang="en-US" b="1" dirty="0">
                  <a:solidFill>
                    <a:srgbClr val="666666"/>
                  </a:solidFill>
                </a:rPr>
                <a:t>Initialization</a:t>
              </a: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6596600" y="1146940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666666"/>
                  </a:solidFill>
                </a:rPr>
                <a:t>Sample QC</a:t>
              </a:r>
              <a:endParaRPr b="1">
                <a:solidFill>
                  <a:srgbClr val="666666"/>
                </a:solidFill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423675" y="1966255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666666"/>
                  </a:solidFill>
                </a:rPr>
                <a:t>DE Testing</a:t>
              </a: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5423675" y="2785570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666666"/>
                  </a:solidFill>
                </a:rPr>
                <a:t>DE Visualization / Annotation</a:t>
              </a:r>
              <a:endParaRPr b="1" dirty="0">
                <a:solidFill>
                  <a:srgbClr val="666666"/>
                </a:solidFill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2054138" y="4424200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666666"/>
                  </a:solidFill>
                </a:rPr>
                <a:t>Quantification</a:t>
              </a:r>
              <a:endParaRPr b="1">
                <a:solidFill>
                  <a:srgbClr val="666666"/>
                </a:solidFill>
              </a:endParaRPr>
            </a:p>
          </p:txBody>
        </p:sp>
        <p:cxnSp>
          <p:nvCxnSpPr>
            <p:cNvPr id="87" name="Google Shape;87;p14"/>
            <p:cNvCxnSpPr>
              <a:stCxn id="79" idx="2"/>
              <a:endCxn id="88" idx="0"/>
            </p:cNvCxnSpPr>
            <p:nvPr/>
          </p:nvCxnSpPr>
          <p:spPr>
            <a:xfrm>
              <a:off x="2970038" y="863725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8" name="Google Shape;88;p14"/>
            <p:cNvSpPr/>
            <p:nvPr/>
          </p:nvSpPr>
          <p:spPr>
            <a:xfrm>
              <a:off x="2054150" y="196625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</a:rPr>
                <a:t>Trimming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816550" y="3604885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666666"/>
                  </a:solidFill>
                </a:rPr>
                <a:t>Alignment QC</a:t>
              </a:r>
              <a:endParaRPr b="1">
                <a:solidFill>
                  <a:srgbClr val="666666"/>
                </a:solidFill>
              </a:endParaRPr>
            </a:p>
          </p:txBody>
        </p:sp>
        <p:cxnSp>
          <p:nvCxnSpPr>
            <p:cNvPr id="90" name="Google Shape;90;p14"/>
            <p:cNvCxnSpPr>
              <a:stCxn id="79" idx="2"/>
              <a:endCxn id="80" idx="3"/>
            </p:cNvCxnSpPr>
            <p:nvPr/>
          </p:nvCxnSpPr>
          <p:spPr>
            <a:xfrm rot="5400000">
              <a:off x="2533538" y="978625"/>
              <a:ext cx="551400" cy="3216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1" name="Google Shape;91;p14"/>
            <p:cNvCxnSpPr>
              <a:stCxn id="88" idx="2"/>
              <a:endCxn id="81" idx="0"/>
            </p:cNvCxnSpPr>
            <p:nvPr/>
          </p:nvCxnSpPr>
          <p:spPr>
            <a:xfrm>
              <a:off x="2970050" y="2502355"/>
              <a:ext cx="0" cy="283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2" name="Google Shape;92;p14"/>
            <p:cNvCxnSpPr>
              <a:stCxn id="81" idx="2"/>
              <a:endCxn id="86" idx="0"/>
            </p:cNvCxnSpPr>
            <p:nvPr/>
          </p:nvCxnSpPr>
          <p:spPr>
            <a:xfrm>
              <a:off x="2970038" y="3321670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3" name="Google Shape;93;p14"/>
            <p:cNvCxnSpPr/>
            <p:nvPr/>
          </p:nvCxnSpPr>
          <p:spPr>
            <a:xfrm rot="5400000">
              <a:off x="2533538" y="3444075"/>
              <a:ext cx="551400" cy="3216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4" name="Google Shape;94;p14"/>
            <p:cNvCxnSpPr/>
            <p:nvPr/>
          </p:nvCxnSpPr>
          <p:spPr>
            <a:xfrm>
              <a:off x="6339575" y="2502355"/>
              <a:ext cx="0" cy="283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5" name="Google Shape;95;p14"/>
            <p:cNvCxnSpPr>
              <a:stCxn id="82" idx="2"/>
              <a:endCxn id="84" idx="0"/>
            </p:cNvCxnSpPr>
            <p:nvPr/>
          </p:nvCxnSpPr>
          <p:spPr>
            <a:xfrm>
              <a:off x="6339575" y="863725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6" name="Google Shape;96;p14"/>
            <p:cNvCxnSpPr>
              <a:stCxn id="86" idx="3"/>
              <a:endCxn id="82" idx="1"/>
            </p:cNvCxnSpPr>
            <p:nvPr/>
          </p:nvCxnSpPr>
          <p:spPr>
            <a:xfrm rot="10800000" flipH="1">
              <a:off x="3885938" y="595750"/>
              <a:ext cx="1537800" cy="4096500"/>
            </a:xfrm>
            <a:prstGeom prst="bentConnector3">
              <a:avLst>
                <a:gd name="adj1" fmla="val 49999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7" name="Google Shape;97;p14"/>
            <p:cNvCxnSpPr>
              <a:stCxn id="82" idx="2"/>
              <a:endCxn id="83" idx="1"/>
            </p:cNvCxnSpPr>
            <p:nvPr/>
          </p:nvCxnSpPr>
          <p:spPr>
            <a:xfrm rot="-5400000" flipH="1">
              <a:off x="6192425" y="1010875"/>
              <a:ext cx="551400" cy="2571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5"/>
          <p:cNvGrpSpPr/>
          <p:nvPr/>
        </p:nvGrpSpPr>
        <p:grpSpPr>
          <a:xfrm>
            <a:off x="816550" y="327625"/>
            <a:ext cx="7611850" cy="4632675"/>
            <a:chOff x="816550" y="327625"/>
            <a:chExt cx="7611850" cy="4632675"/>
          </a:xfrm>
        </p:grpSpPr>
        <p:sp>
          <p:nvSpPr>
            <p:cNvPr id="103" name="Google Shape;103;p15"/>
            <p:cNvSpPr/>
            <p:nvPr/>
          </p:nvSpPr>
          <p:spPr>
            <a:xfrm>
              <a:off x="2054138" y="32762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3584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</a:rPr>
                <a:t>Library prep   / Sequencing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816550" y="114694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Sequence QC</a:t>
              </a:r>
              <a:endParaRPr b="1"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054138" y="278557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</a:rPr>
                <a:t>Alignment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423675" y="327625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666666"/>
                  </a:solidFill>
                </a:rPr>
                <a:t>DE</a:t>
              </a:r>
              <a:r>
                <a:rPr lang="en-US" b="1" dirty="0">
                  <a:solidFill>
                    <a:schemeClr val="dk1"/>
                  </a:solidFill>
                </a:rPr>
                <a:t> </a:t>
              </a:r>
              <a:r>
                <a:rPr lang="en-US" b="1" dirty="0">
                  <a:solidFill>
                    <a:srgbClr val="666666"/>
                  </a:solidFill>
                </a:rPr>
                <a:t>Initialization</a:t>
              </a: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6596600" y="1146940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666666"/>
                  </a:solidFill>
                </a:rPr>
                <a:t>Sample QC</a:t>
              </a:r>
              <a:endParaRPr b="1">
                <a:solidFill>
                  <a:srgbClr val="666666"/>
                </a:solidFill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5423675" y="1966255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666666"/>
                  </a:solidFill>
                </a:rPr>
                <a:t>DE Testing</a:t>
              </a: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5423675" y="2785570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666666"/>
                  </a:solidFill>
                </a:rPr>
                <a:t>DE Visualization / Annotation</a:t>
              </a:r>
              <a:endParaRPr b="1" dirty="0">
                <a:solidFill>
                  <a:srgbClr val="666666"/>
                </a:solidFill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054138" y="4424200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666666"/>
                  </a:solidFill>
                </a:rPr>
                <a:t>Quantification</a:t>
              </a:r>
              <a:endParaRPr b="1">
                <a:solidFill>
                  <a:srgbClr val="666666"/>
                </a:solidFill>
              </a:endParaRPr>
            </a:p>
          </p:txBody>
        </p:sp>
        <p:cxnSp>
          <p:nvCxnSpPr>
            <p:cNvPr id="111" name="Google Shape;111;p15"/>
            <p:cNvCxnSpPr>
              <a:stCxn id="103" idx="2"/>
              <a:endCxn id="112" idx="0"/>
            </p:cNvCxnSpPr>
            <p:nvPr/>
          </p:nvCxnSpPr>
          <p:spPr>
            <a:xfrm>
              <a:off x="2970038" y="863725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2" name="Google Shape;112;p15"/>
            <p:cNvSpPr/>
            <p:nvPr/>
          </p:nvSpPr>
          <p:spPr>
            <a:xfrm>
              <a:off x="2054150" y="196625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Trimming</a:t>
              </a:r>
              <a:endParaRPr b="1"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816550" y="3604885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666666"/>
                  </a:solidFill>
                </a:rPr>
                <a:t>Alignment QC</a:t>
              </a:r>
              <a:endParaRPr b="1">
                <a:solidFill>
                  <a:srgbClr val="666666"/>
                </a:solidFill>
              </a:endParaRPr>
            </a:p>
          </p:txBody>
        </p:sp>
        <p:cxnSp>
          <p:nvCxnSpPr>
            <p:cNvPr id="114" name="Google Shape;114;p15"/>
            <p:cNvCxnSpPr>
              <a:stCxn id="103" idx="2"/>
              <a:endCxn id="104" idx="3"/>
            </p:cNvCxnSpPr>
            <p:nvPr/>
          </p:nvCxnSpPr>
          <p:spPr>
            <a:xfrm rot="5400000">
              <a:off x="2533538" y="978625"/>
              <a:ext cx="551400" cy="3216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5" name="Google Shape;115;p15"/>
            <p:cNvCxnSpPr>
              <a:stCxn id="112" idx="2"/>
              <a:endCxn id="105" idx="0"/>
            </p:cNvCxnSpPr>
            <p:nvPr/>
          </p:nvCxnSpPr>
          <p:spPr>
            <a:xfrm>
              <a:off x="2970050" y="2502355"/>
              <a:ext cx="0" cy="283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6" name="Google Shape;116;p15"/>
            <p:cNvCxnSpPr>
              <a:stCxn id="105" idx="2"/>
              <a:endCxn id="110" idx="0"/>
            </p:cNvCxnSpPr>
            <p:nvPr/>
          </p:nvCxnSpPr>
          <p:spPr>
            <a:xfrm>
              <a:off x="2970038" y="3321670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7" name="Google Shape;117;p15"/>
            <p:cNvCxnSpPr/>
            <p:nvPr/>
          </p:nvCxnSpPr>
          <p:spPr>
            <a:xfrm rot="5400000">
              <a:off x="2533538" y="3444075"/>
              <a:ext cx="551400" cy="3216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8" name="Google Shape;118;p15"/>
            <p:cNvCxnSpPr/>
            <p:nvPr/>
          </p:nvCxnSpPr>
          <p:spPr>
            <a:xfrm>
              <a:off x="6339575" y="2502355"/>
              <a:ext cx="0" cy="283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" name="Google Shape;119;p15"/>
            <p:cNvCxnSpPr>
              <a:stCxn id="106" idx="2"/>
              <a:endCxn id="108" idx="0"/>
            </p:cNvCxnSpPr>
            <p:nvPr/>
          </p:nvCxnSpPr>
          <p:spPr>
            <a:xfrm>
              <a:off x="6339575" y="863725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0" name="Google Shape;120;p15"/>
            <p:cNvCxnSpPr>
              <a:stCxn id="110" idx="3"/>
              <a:endCxn id="106" idx="1"/>
            </p:cNvCxnSpPr>
            <p:nvPr/>
          </p:nvCxnSpPr>
          <p:spPr>
            <a:xfrm rot="10800000" flipH="1">
              <a:off x="3885938" y="595750"/>
              <a:ext cx="1537800" cy="4096500"/>
            </a:xfrm>
            <a:prstGeom prst="bentConnector3">
              <a:avLst>
                <a:gd name="adj1" fmla="val 49999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1" name="Google Shape;121;p15"/>
            <p:cNvCxnSpPr>
              <a:stCxn id="106" idx="2"/>
              <a:endCxn id="107" idx="1"/>
            </p:cNvCxnSpPr>
            <p:nvPr/>
          </p:nvCxnSpPr>
          <p:spPr>
            <a:xfrm rot="-5400000" flipH="1">
              <a:off x="6192425" y="1010875"/>
              <a:ext cx="551400" cy="2571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6"/>
          <p:cNvGrpSpPr/>
          <p:nvPr/>
        </p:nvGrpSpPr>
        <p:grpSpPr>
          <a:xfrm>
            <a:off x="816550" y="327625"/>
            <a:ext cx="7611850" cy="4632675"/>
            <a:chOff x="816550" y="327625"/>
            <a:chExt cx="7611850" cy="4632675"/>
          </a:xfrm>
        </p:grpSpPr>
        <p:sp>
          <p:nvSpPr>
            <p:cNvPr id="127" name="Google Shape;127;p16"/>
            <p:cNvSpPr/>
            <p:nvPr/>
          </p:nvSpPr>
          <p:spPr>
            <a:xfrm>
              <a:off x="2054138" y="32762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3584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</a:rPr>
                <a:t>Library prep   / Sequencing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816550" y="114694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Sequence QC</a:t>
              </a:r>
              <a:endParaRPr b="1"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2054138" y="278557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Alignment</a:t>
              </a:r>
              <a:endParaRPr b="1"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5423675" y="327625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666666"/>
                  </a:solidFill>
                </a:rPr>
                <a:t>DE</a:t>
              </a:r>
              <a:r>
                <a:rPr lang="en-US" b="1" dirty="0">
                  <a:solidFill>
                    <a:schemeClr val="dk1"/>
                  </a:solidFill>
                </a:rPr>
                <a:t> </a:t>
              </a:r>
              <a:r>
                <a:rPr lang="en-US" b="1" dirty="0">
                  <a:solidFill>
                    <a:srgbClr val="666666"/>
                  </a:solidFill>
                </a:rPr>
                <a:t>Initialization</a:t>
              </a:r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6596600" y="1146940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666666"/>
                  </a:solidFill>
                </a:rPr>
                <a:t>Sample QC</a:t>
              </a:r>
              <a:endParaRPr b="1">
                <a:solidFill>
                  <a:srgbClr val="666666"/>
                </a:solidFill>
              </a:endParaRPr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5423675" y="1966255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666666"/>
                  </a:solidFill>
                </a:rPr>
                <a:t>DE Testing</a:t>
              </a:r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5423675" y="2785570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666666"/>
                  </a:solidFill>
                </a:rPr>
                <a:t>DE Visualization / Annotation</a:t>
              </a:r>
              <a:endParaRPr b="1" dirty="0">
                <a:solidFill>
                  <a:srgbClr val="666666"/>
                </a:solidFill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2054138" y="442420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>
                  <a:solidFill>
                    <a:schemeClr val="lt1"/>
                  </a:solidFill>
                </a:rPr>
                <a:t>Quantification</a:t>
              </a:r>
              <a:endParaRPr b="1">
                <a:solidFill>
                  <a:schemeClr val="lt1"/>
                </a:solidFill>
              </a:endParaRPr>
            </a:p>
          </p:txBody>
        </p:sp>
        <p:cxnSp>
          <p:nvCxnSpPr>
            <p:cNvPr id="135" name="Google Shape;135;p16"/>
            <p:cNvCxnSpPr>
              <a:stCxn id="127" idx="2"/>
              <a:endCxn id="136" idx="0"/>
            </p:cNvCxnSpPr>
            <p:nvPr/>
          </p:nvCxnSpPr>
          <p:spPr>
            <a:xfrm>
              <a:off x="2970038" y="863725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6" name="Google Shape;136;p16"/>
            <p:cNvSpPr/>
            <p:nvPr/>
          </p:nvSpPr>
          <p:spPr>
            <a:xfrm>
              <a:off x="2054150" y="196625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Trimming</a:t>
              </a:r>
              <a:endParaRPr b="1"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816550" y="360488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</a:rPr>
                <a:t>Alignment QC</a:t>
              </a:r>
              <a:endParaRPr b="1">
                <a:solidFill>
                  <a:schemeClr val="lt1"/>
                </a:solidFill>
              </a:endParaRPr>
            </a:p>
          </p:txBody>
        </p:sp>
        <p:cxnSp>
          <p:nvCxnSpPr>
            <p:cNvPr id="138" name="Google Shape;138;p16"/>
            <p:cNvCxnSpPr>
              <a:stCxn id="127" idx="2"/>
              <a:endCxn id="128" idx="3"/>
            </p:cNvCxnSpPr>
            <p:nvPr/>
          </p:nvCxnSpPr>
          <p:spPr>
            <a:xfrm rot="5400000">
              <a:off x="2533538" y="978625"/>
              <a:ext cx="551400" cy="3216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9" name="Google Shape;139;p16"/>
            <p:cNvCxnSpPr>
              <a:stCxn id="136" idx="2"/>
              <a:endCxn id="129" idx="0"/>
            </p:cNvCxnSpPr>
            <p:nvPr/>
          </p:nvCxnSpPr>
          <p:spPr>
            <a:xfrm>
              <a:off x="2970050" y="2502355"/>
              <a:ext cx="0" cy="283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0" name="Google Shape;140;p16"/>
            <p:cNvCxnSpPr>
              <a:stCxn id="129" idx="2"/>
              <a:endCxn id="134" idx="0"/>
            </p:cNvCxnSpPr>
            <p:nvPr/>
          </p:nvCxnSpPr>
          <p:spPr>
            <a:xfrm>
              <a:off x="2970038" y="3321670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1" name="Google Shape;141;p16"/>
            <p:cNvCxnSpPr/>
            <p:nvPr/>
          </p:nvCxnSpPr>
          <p:spPr>
            <a:xfrm rot="5400000">
              <a:off x="2533538" y="3444075"/>
              <a:ext cx="551400" cy="3216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2" name="Google Shape;142;p16"/>
            <p:cNvCxnSpPr/>
            <p:nvPr/>
          </p:nvCxnSpPr>
          <p:spPr>
            <a:xfrm>
              <a:off x="6339575" y="2502355"/>
              <a:ext cx="0" cy="283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3" name="Google Shape;143;p16"/>
            <p:cNvCxnSpPr>
              <a:stCxn id="130" idx="2"/>
              <a:endCxn id="132" idx="0"/>
            </p:cNvCxnSpPr>
            <p:nvPr/>
          </p:nvCxnSpPr>
          <p:spPr>
            <a:xfrm>
              <a:off x="6339575" y="863725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4" name="Google Shape;144;p16"/>
            <p:cNvCxnSpPr>
              <a:stCxn id="134" idx="3"/>
              <a:endCxn id="130" idx="1"/>
            </p:cNvCxnSpPr>
            <p:nvPr/>
          </p:nvCxnSpPr>
          <p:spPr>
            <a:xfrm rot="10800000" flipH="1">
              <a:off x="3885938" y="595750"/>
              <a:ext cx="1537800" cy="4096500"/>
            </a:xfrm>
            <a:prstGeom prst="bentConnector3">
              <a:avLst>
                <a:gd name="adj1" fmla="val 49999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5" name="Google Shape;145;p16"/>
            <p:cNvCxnSpPr>
              <a:stCxn id="130" idx="2"/>
              <a:endCxn id="131" idx="1"/>
            </p:cNvCxnSpPr>
            <p:nvPr/>
          </p:nvCxnSpPr>
          <p:spPr>
            <a:xfrm rot="-5400000" flipH="1">
              <a:off x="6192425" y="1010875"/>
              <a:ext cx="551400" cy="2571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7"/>
          <p:cNvGrpSpPr/>
          <p:nvPr/>
        </p:nvGrpSpPr>
        <p:grpSpPr>
          <a:xfrm>
            <a:off x="816550" y="327625"/>
            <a:ext cx="7611850" cy="4632675"/>
            <a:chOff x="816550" y="327625"/>
            <a:chExt cx="7611850" cy="4632675"/>
          </a:xfrm>
        </p:grpSpPr>
        <p:sp>
          <p:nvSpPr>
            <p:cNvPr id="151" name="Google Shape;151;p17"/>
            <p:cNvSpPr/>
            <p:nvPr/>
          </p:nvSpPr>
          <p:spPr>
            <a:xfrm>
              <a:off x="2054138" y="32762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3584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</a:rPr>
                <a:t>Library prep   / Sequencing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816550" y="114694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Sequence QC</a:t>
              </a:r>
              <a:endParaRPr b="1"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2054138" y="278557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Alignment</a:t>
              </a:r>
              <a:endParaRPr b="1"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5423675" y="327625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666666"/>
                  </a:solidFill>
                </a:rPr>
                <a:t>DE Initialization</a:t>
              </a: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6596600" y="1146940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666666"/>
                  </a:solidFill>
                </a:rPr>
                <a:t>Sample QC</a:t>
              </a:r>
              <a:endParaRPr b="1" dirty="0">
                <a:solidFill>
                  <a:srgbClr val="666666"/>
                </a:solidFill>
              </a:endParaRPr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5423675" y="1966255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666666"/>
                  </a:solidFill>
                </a:rPr>
                <a:t>DE Testing</a:t>
              </a:r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5423675" y="2785570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666666"/>
                  </a:solidFill>
                </a:rPr>
                <a:t>DE Visualization / Annotation</a:t>
              </a:r>
              <a:endParaRPr b="1" dirty="0">
                <a:solidFill>
                  <a:srgbClr val="666666"/>
                </a:solidFill>
              </a:endParaRPr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2054138" y="442420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</a:rPr>
                <a:t>Quantification</a:t>
              </a:r>
              <a:endParaRPr b="1">
                <a:solidFill>
                  <a:schemeClr val="lt1"/>
                </a:solidFill>
              </a:endParaRPr>
            </a:p>
          </p:txBody>
        </p:sp>
        <p:cxnSp>
          <p:nvCxnSpPr>
            <p:cNvPr id="159" name="Google Shape;159;p17"/>
            <p:cNvCxnSpPr>
              <a:stCxn id="151" idx="2"/>
              <a:endCxn id="160" idx="0"/>
            </p:cNvCxnSpPr>
            <p:nvPr/>
          </p:nvCxnSpPr>
          <p:spPr>
            <a:xfrm>
              <a:off x="2970038" y="863725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0" name="Google Shape;160;p17"/>
            <p:cNvSpPr/>
            <p:nvPr/>
          </p:nvSpPr>
          <p:spPr>
            <a:xfrm>
              <a:off x="2054150" y="196625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Trimming</a:t>
              </a:r>
              <a:endParaRPr b="1"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816550" y="360488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Alignment QC</a:t>
              </a:r>
              <a:endParaRPr b="1"/>
            </a:p>
          </p:txBody>
        </p:sp>
        <p:cxnSp>
          <p:nvCxnSpPr>
            <p:cNvPr id="162" name="Google Shape;162;p17"/>
            <p:cNvCxnSpPr>
              <a:stCxn id="151" idx="2"/>
              <a:endCxn id="152" idx="3"/>
            </p:cNvCxnSpPr>
            <p:nvPr/>
          </p:nvCxnSpPr>
          <p:spPr>
            <a:xfrm rot="5400000">
              <a:off x="2533538" y="978625"/>
              <a:ext cx="551400" cy="3216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3" name="Google Shape;163;p17"/>
            <p:cNvCxnSpPr>
              <a:stCxn id="160" idx="2"/>
              <a:endCxn id="153" idx="0"/>
            </p:cNvCxnSpPr>
            <p:nvPr/>
          </p:nvCxnSpPr>
          <p:spPr>
            <a:xfrm>
              <a:off x="2970050" y="2502355"/>
              <a:ext cx="0" cy="283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4" name="Google Shape;164;p17"/>
            <p:cNvCxnSpPr>
              <a:stCxn id="153" idx="2"/>
              <a:endCxn id="158" idx="0"/>
            </p:cNvCxnSpPr>
            <p:nvPr/>
          </p:nvCxnSpPr>
          <p:spPr>
            <a:xfrm>
              <a:off x="2970038" y="3321670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5" name="Google Shape;165;p17"/>
            <p:cNvCxnSpPr/>
            <p:nvPr/>
          </p:nvCxnSpPr>
          <p:spPr>
            <a:xfrm rot="5400000">
              <a:off x="2533538" y="3444075"/>
              <a:ext cx="551400" cy="3216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6" name="Google Shape;166;p17"/>
            <p:cNvCxnSpPr/>
            <p:nvPr/>
          </p:nvCxnSpPr>
          <p:spPr>
            <a:xfrm>
              <a:off x="6339575" y="2502355"/>
              <a:ext cx="0" cy="283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7" name="Google Shape;167;p17"/>
            <p:cNvCxnSpPr>
              <a:stCxn id="154" idx="2"/>
              <a:endCxn id="156" idx="0"/>
            </p:cNvCxnSpPr>
            <p:nvPr/>
          </p:nvCxnSpPr>
          <p:spPr>
            <a:xfrm>
              <a:off x="6339575" y="863725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8" name="Google Shape;168;p17"/>
            <p:cNvCxnSpPr>
              <a:stCxn id="158" idx="3"/>
              <a:endCxn id="154" idx="1"/>
            </p:cNvCxnSpPr>
            <p:nvPr/>
          </p:nvCxnSpPr>
          <p:spPr>
            <a:xfrm rot="10800000" flipH="1">
              <a:off x="3885938" y="595750"/>
              <a:ext cx="1537800" cy="4096500"/>
            </a:xfrm>
            <a:prstGeom prst="bentConnector3">
              <a:avLst>
                <a:gd name="adj1" fmla="val 49999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9" name="Google Shape;169;p17"/>
            <p:cNvCxnSpPr>
              <a:stCxn id="154" idx="2"/>
              <a:endCxn id="155" idx="1"/>
            </p:cNvCxnSpPr>
            <p:nvPr/>
          </p:nvCxnSpPr>
          <p:spPr>
            <a:xfrm rot="-5400000" flipH="1">
              <a:off x="6192425" y="1010875"/>
              <a:ext cx="551400" cy="2571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22"/>
          <p:cNvGrpSpPr/>
          <p:nvPr/>
        </p:nvGrpSpPr>
        <p:grpSpPr>
          <a:xfrm>
            <a:off x="816550" y="327625"/>
            <a:ext cx="7611850" cy="4632675"/>
            <a:chOff x="816550" y="327625"/>
            <a:chExt cx="7611850" cy="4632675"/>
          </a:xfrm>
        </p:grpSpPr>
        <p:sp>
          <p:nvSpPr>
            <p:cNvPr id="271" name="Google Shape;271;p22"/>
            <p:cNvSpPr/>
            <p:nvPr/>
          </p:nvSpPr>
          <p:spPr>
            <a:xfrm>
              <a:off x="2054138" y="32762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3584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</a:rPr>
                <a:t>Library prep   / Sequencing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816550" y="114694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Sequence QC</a:t>
              </a:r>
              <a:endParaRPr b="1"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2054138" y="278557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Alignment</a:t>
              </a:r>
              <a:endParaRPr b="1"/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5423675" y="32762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dk1"/>
                  </a:solidFill>
                </a:rPr>
                <a:t>DE Initialization</a:t>
              </a:r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6596600" y="114694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</a:rPr>
                <a:t>Sample QC</a:t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5423675" y="196625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tx1"/>
                  </a:solidFill>
                </a:rPr>
                <a:t>DE Testing</a:t>
              </a:r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5423675" y="278557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dk1"/>
                  </a:solidFill>
                </a:rPr>
                <a:t>DE Visualization / Annotation</a:t>
              </a:r>
              <a:endParaRPr b="1" dirty="0">
                <a:solidFill>
                  <a:schemeClr val="dk1"/>
                </a:solidFill>
              </a:endParaRPr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2054138" y="442420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Quantification</a:t>
              </a:r>
              <a:endParaRPr b="1"/>
            </a:p>
          </p:txBody>
        </p:sp>
        <p:cxnSp>
          <p:nvCxnSpPr>
            <p:cNvPr id="279" name="Google Shape;279;p22"/>
            <p:cNvCxnSpPr>
              <a:stCxn id="271" idx="2"/>
              <a:endCxn id="280" idx="0"/>
            </p:cNvCxnSpPr>
            <p:nvPr/>
          </p:nvCxnSpPr>
          <p:spPr>
            <a:xfrm>
              <a:off x="2970038" y="863725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80" name="Google Shape;280;p22"/>
            <p:cNvSpPr/>
            <p:nvPr/>
          </p:nvSpPr>
          <p:spPr>
            <a:xfrm>
              <a:off x="2054150" y="196625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Trimming</a:t>
              </a:r>
              <a:endParaRPr b="1"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816550" y="360488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Alignment QC</a:t>
              </a:r>
              <a:endParaRPr b="1"/>
            </a:p>
          </p:txBody>
        </p:sp>
        <p:cxnSp>
          <p:nvCxnSpPr>
            <p:cNvPr id="282" name="Google Shape;282;p22"/>
            <p:cNvCxnSpPr>
              <a:stCxn id="271" idx="2"/>
              <a:endCxn id="272" idx="3"/>
            </p:cNvCxnSpPr>
            <p:nvPr/>
          </p:nvCxnSpPr>
          <p:spPr>
            <a:xfrm rot="5400000">
              <a:off x="2533538" y="978625"/>
              <a:ext cx="551400" cy="3216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3" name="Google Shape;283;p22"/>
            <p:cNvCxnSpPr>
              <a:stCxn id="280" idx="2"/>
              <a:endCxn id="273" idx="0"/>
            </p:cNvCxnSpPr>
            <p:nvPr/>
          </p:nvCxnSpPr>
          <p:spPr>
            <a:xfrm>
              <a:off x="2970050" y="2502355"/>
              <a:ext cx="0" cy="283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4" name="Google Shape;284;p22"/>
            <p:cNvCxnSpPr>
              <a:stCxn id="273" idx="2"/>
              <a:endCxn id="278" idx="0"/>
            </p:cNvCxnSpPr>
            <p:nvPr/>
          </p:nvCxnSpPr>
          <p:spPr>
            <a:xfrm>
              <a:off x="2970038" y="3321670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5" name="Google Shape;285;p22"/>
            <p:cNvCxnSpPr/>
            <p:nvPr/>
          </p:nvCxnSpPr>
          <p:spPr>
            <a:xfrm rot="5400000">
              <a:off x="2533538" y="3444075"/>
              <a:ext cx="551400" cy="3216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7" name="Google Shape;287;p22"/>
            <p:cNvCxnSpPr/>
            <p:nvPr/>
          </p:nvCxnSpPr>
          <p:spPr>
            <a:xfrm>
              <a:off x="6339575" y="2502355"/>
              <a:ext cx="0" cy="283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9" name="Google Shape;289;p22"/>
            <p:cNvCxnSpPr>
              <a:stCxn id="274" idx="2"/>
              <a:endCxn id="276" idx="0"/>
            </p:cNvCxnSpPr>
            <p:nvPr/>
          </p:nvCxnSpPr>
          <p:spPr>
            <a:xfrm>
              <a:off x="6339575" y="863725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0" name="Google Shape;290;p22"/>
            <p:cNvCxnSpPr>
              <a:stCxn id="278" idx="3"/>
              <a:endCxn id="274" idx="1"/>
            </p:cNvCxnSpPr>
            <p:nvPr/>
          </p:nvCxnSpPr>
          <p:spPr>
            <a:xfrm rot="10800000" flipH="1">
              <a:off x="3885938" y="595750"/>
              <a:ext cx="1537800" cy="4096500"/>
            </a:xfrm>
            <a:prstGeom prst="bentConnector3">
              <a:avLst>
                <a:gd name="adj1" fmla="val 49999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1" name="Google Shape;291;p22"/>
            <p:cNvCxnSpPr>
              <a:stCxn id="274" idx="2"/>
              <a:endCxn id="275" idx="1"/>
            </p:cNvCxnSpPr>
            <p:nvPr/>
          </p:nvCxnSpPr>
          <p:spPr>
            <a:xfrm rot="-5400000" flipH="1">
              <a:off x="6192425" y="1010875"/>
              <a:ext cx="551400" cy="2571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375874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18"/>
          <p:cNvGrpSpPr/>
          <p:nvPr/>
        </p:nvGrpSpPr>
        <p:grpSpPr>
          <a:xfrm>
            <a:off x="816550" y="327625"/>
            <a:ext cx="7611850" cy="4632675"/>
            <a:chOff x="816550" y="327625"/>
            <a:chExt cx="7611850" cy="4632675"/>
          </a:xfrm>
        </p:grpSpPr>
        <p:sp>
          <p:nvSpPr>
            <p:cNvPr id="175" name="Google Shape;175;p18"/>
            <p:cNvSpPr/>
            <p:nvPr/>
          </p:nvSpPr>
          <p:spPr>
            <a:xfrm>
              <a:off x="2054138" y="32762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3584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</a:rPr>
                <a:t>Library prep   / Sequencing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816550" y="114694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Sequence QC</a:t>
              </a:r>
              <a:endParaRPr b="1"/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2054138" y="278557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Alignment</a:t>
              </a:r>
              <a:endParaRPr b="1"/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5423675" y="32762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</a:rPr>
                <a:t>DE Initialization</a:t>
              </a:r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6596600" y="1146940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666666"/>
                  </a:solidFill>
                </a:rPr>
                <a:t>Sample QC</a:t>
              </a:r>
              <a:endParaRPr b="1" dirty="0">
                <a:solidFill>
                  <a:srgbClr val="666666"/>
                </a:solidFill>
              </a:endParaRPr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5423675" y="1966255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666666"/>
                  </a:solidFill>
                </a:rPr>
                <a:t>DE Testing</a:t>
              </a: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5423675" y="2785570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666666"/>
                  </a:solidFill>
                </a:rPr>
                <a:t>DE Visualization / Annotation</a:t>
              </a:r>
              <a:endParaRPr b="1" dirty="0">
                <a:solidFill>
                  <a:srgbClr val="666666"/>
                </a:solidFill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2054138" y="442420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Quantification</a:t>
              </a:r>
              <a:endParaRPr b="1"/>
            </a:p>
          </p:txBody>
        </p:sp>
        <p:cxnSp>
          <p:nvCxnSpPr>
            <p:cNvPr id="183" name="Google Shape;183;p18"/>
            <p:cNvCxnSpPr>
              <a:stCxn id="175" idx="2"/>
              <a:endCxn id="184" idx="0"/>
            </p:cNvCxnSpPr>
            <p:nvPr/>
          </p:nvCxnSpPr>
          <p:spPr>
            <a:xfrm>
              <a:off x="2970038" y="863725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4" name="Google Shape;184;p18"/>
            <p:cNvSpPr/>
            <p:nvPr/>
          </p:nvSpPr>
          <p:spPr>
            <a:xfrm>
              <a:off x="2054150" y="196625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Trimming</a:t>
              </a:r>
              <a:endParaRPr b="1"/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816550" y="360488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Alignment QC</a:t>
              </a:r>
              <a:endParaRPr b="1"/>
            </a:p>
          </p:txBody>
        </p:sp>
        <p:cxnSp>
          <p:nvCxnSpPr>
            <p:cNvPr id="186" name="Google Shape;186;p18"/>
            <p:cNvCxnSpPr>
              <a:stCxn id="175" idx="2"/>
              <a:endCxn id="176" idx="3"/>
            </p:cNvCxnSpPr>
            <p:nvPr/>
          </p:nvCxnSpPr>
          <p:spPr>
            <a:xfrm rot="5400000">
              <a:off x="2533538" y="978625"/>
              <a:ext cx="551400" cy="3216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7" name="Google Shape;187;p18"/>
            <p:cNvCxnSpPr>
              <a:stCxn id="184" idx="2"/>
              <a:endCxn id="177" idx="0"/>
            </p:cNvCxnSpPr>
            <p:nvPr/>
          </p:nvCxnSpPr>
          <p:spPr>
            <a:xfrm>
              <a:off x="2970050" y="2502355"/>
              <a:ext cx="0" cy="283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8" name="Google Shape;188;p18"/>
            <p:cNvCxnSpPr>
              <a:stCxn id="177" idx="2"/>
              <a:endCxn id="182" idx="0"/>
            </p:cNvCxnSpPr>
            <p:nvPr/>
          </p:nvCxnSpPr>
          <p:spPr>
            <a:xfrm>
              <a:off x="2970038" y="3321670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9" name="Google Shape;189;p18"/>
            <p:cNvCxnSpPr/>
            <p:nvPr/>
          </p:nvCxnSpPr>
          <p:spPr>
            <a:xfrm rot="5400000">
              <a:off x="2533538" y="3444075"/>
              <a:ext cx="551400" cy="3216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0" name="Google Shape;190;p18"/>
            <p:cNvCxnSpPr/>
            <p:nvPr/>
          </p:nvCxnSpPr>
          <p:spPr>
            <a:xfrm>
              <a:off x="6339575" y="2502355"/>
              <a:ext cx="0" cy="283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1" name="Google Shape;191;p18"/>
            <p:cNvCxnSpPr>
              <a:stCxn id="178" idx="2"/>
              <a:endCxn id="180" idx="0"/>
            </p:cNvCxnSpPr>
            <p:nvPr/>
          </p:nvCxnSpPr>
          <p:spPr>
            <a:xfrm>
              <a:off x="6339575" y="863725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2" name="Google Shape;192;p18"/>
            <p:cNvCxnSpPr>
              <a:stCxn id="182" idx="3"/>
              <a:endCxn id="178" idx="1"/>
            </p:cNvCxnSpPr>
            <p:nvPr/>
          </p:nvCxnSpPr>
          <p:spPr>
            <a:xfrm rot="10800000" flipH="1">
              <a:off x="3885938" y="595750"/>
              <a:ext cx="1537800" cy="4096500"/>
            </a:xfrm>
            <a:prstGeom prst="bentConnector3">
              <a:avLst>
                <a:gd name="adj1" fmla="val 49999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3" name="Google Shape;193;p18"/>
            <p:cNvCxnSpPr>
              <a:stCxn id="178" idx="2"/>
              <a:endCxn id="179" idx="1"/>
            </p:cNvCxnSpPr>
            <p:nvPr/>
          </p:nvCxnSpPr>
          <p:spPr>
            <a:xfrm rot="-5400000" flipH="1">
              <a:off x="6192425" y="1010875"/>
              <a:ext cx="551400" cy="2571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19"/>
          <p:cNvGrpSpPr/>
          <p:nvPr/>
        </p:nvGrpSpPr>
        <p:grpSpPr>
          <a:xfrm>
            <a:off x="816550" y="327625"/>
            <a:ext cx="7611850" cy="4632675"/>
            <a:chOff x="816550" y="327625"/>
            <a:chExt cx="7611850" cy="4632675"/>
          </a:xfrm>
        </p:grpSpPr>
        <p:sp>
          <p:nvSpPr>
            <p:cNvPr id="199" name="Google Shape;199;p19"/>
            <p:cNvSpPr/>
            <p:nvPr/>
          </p:nvSpPr>
          <p:spPr>
            <a:xfrm>
              <a:off x="2054138" y="32762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3584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</a:rPr>
                <a:t>Library prep   / Sequencing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816550" y="114694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Sequence QC</a:t>
              </a:r>
              <a:endParaRPr b="1"/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2054138" y="278557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Alignment</a:t>
              </a:r>
              <a:endParaRPr b="1"/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5423675" y="32762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dk1"/>
                  </a:solidFill>
                </a:rPr>
                <a:t>DE Initialization</a:t>
              </a:r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6596600" y="114694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</a:rPr>
                <a:t>Sample QC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5423675" y="1966255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666666"/>
                  </a:solidFill>
                </a:rPr>
                <a:t>DE Testing</a:t>
              </a: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5423675" y="2785570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666666"/>
                  </a:solidFill>
                </a:rPr>
                <a:t>DE Visualization / Annotation</a:t>
              </a:r>
              <a:endParaRPr b="1" dirty="0">
                <a:solidFill>
                  <a:srgbClr val="666666"/>
                </a:solidFill>
              </a:endParaRPr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2054138" y="442420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Quantification</a:t>
              </a:r>
              <a:endParaRPr b="1"/>
            </a:p>
          </p:txBody>
        </p:sp>
        <p:cxnSp>
          <p:nvCxnSpPr>
            <p:cNvPr id="207" name="Google Shape;207;p19"/>
            <p:cNvCxnSpPr>
              <a:stCxn id="199" idx="2"/>
              <a:endCxn id="208" idx="0"/>
            </p:cNvCxnSpPr>
            <p:nvPr/>
          </p:nvCxnSpPr>
          <p:spPr>
            <a:xfrm>
              <a:off x="2970038" y="863725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8" name="Google Shape;208;p19"/>
            <p:cNvSpPr/>
            <p:nvPr/>
          </p:nvSpPr>
          <p:spPr>
            <a:xfrm>
              <a:off x="2054150" y="196625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Trimming</a:t>
              </a:r>
              <a:endParaRPr b="1"/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816550" y="360488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Alignment QC</a:t>
              </a:r>
              <a:endParaRPr b="1"/>
            </a:p>
          </p:txBody>
        </p:sp>
        <p:cxnSp>
          <p:nvCxnSpPr>
            <p:cNvPr id="210" name="Google Shape;210;p19"/>
            <p:cNvCxnSpPr>
              <a:stCxn id="199" idx="2"/>
              <a:endCxn id="200" idx="3"/>
            </p:cNvCxnSpPr>
            <p:nvPr/>
          </p:nvCxnSpPr>
          <p:spPr>
            <a:xfrm rot="5400000">
              <a:off x="2533538" y="978625"/>
              <a:ext cx="551400" cy="3216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1" name="Google Shape;211;p19"/>
            <p:cNvCxnSpPr>
              <a:stCxn id="208" idx="2"/>
              <a:endCxn id="201" idx="0"/>
            </p:cNvCxnSpPr>
            <p:nvPr/>
          </p:nvCxnSpPr>
          <p:spPr>
            <a:xfrm>
              <a:off x="2970050" y="2502355"/>
              <a:ext cx="0" cy="283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2" name="Google Shape;212;p19"/>
            <p:cNvCxnSpPr>
              <a:stCxn id="201" idx="2"/>
              <a:endCxn id="206" idx="0"/>
            </p:cNvCxnSpPr>
            <p:nvPr/>
          </p:nvCxnSpPr>
          <p:spPr>
            <a:xfrm>
              <a:off x="2970038" y="3321670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3" name="Google Shape;213;p19"/>
            <p:cNvCxnSpPr/>
            <p:nvPr/>
          </p:nvCxnSpPr>
          <p:spPr>
            <a:xfrm rot="5400000">
              <a:off x="2533538" y="3444075"/>
              <a:ext cx="551400" cy="3216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4" name="Google Shape;214;p19"/>
            <p:cNvCxnSpPr/>
            <p:nvPr/>
          </p:nvCxnSpPr>
          <p:spPr>
            <a:xfrm>
              <a:off x="6339575" y="2502355"/>
              <a:ext cx="0" cy="283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5" name="Google Shape;215;p19"/>
            <p:cNvCxnSpPr>
              <a:stCxn id="202" idx="2"/>
              <a:endCxn id="204" idx="0"/>
            </p:cNvCxnSpPr>
            <p:nvPr/>
          </p:nvCxnSpPr>
          <p:spPr>
            <a:xfrm>
              <a:off x="6339575" y="863725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6" name="Google Shape;216;p19"/>
            <p:cNvCxnSpPr>
              <a:stCxn id="206" idx="3"/>
              <a:endCxn id="202" idx="1"/>
            </p:cNvCxnSpPr>
            <p:nvPr/>
          </p:nvCxnSpPr>
          <p:spPr>
            <a:xfrm rot="10800000" flipH="1">
              <a:off x="3885938" y="595750"/>
              <a:ext cx="1537800" cy="4096500"/>
            </a:xfrm>
            <a:prstGeom prst="bentConnector3">
              <a:avLst>
                <a:gd name="adj1" fmla="val 49999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7" name="Google Shape;217;p19"/>
            <p:cNvCxnSpPr>
              <a:stCxn id="202" idx="2"/>
              <a:endCxn id="203" idx="1"/>
            </p:cNvCxnSpPr>
            <p:nvPr/>
          </p:nvCxnSpPr>
          <p:spPr>
            <a:xfrm rot="-5400000" flipH="1">
              <a:off x="6192425" y="1010875"/>
              <a:ext cx="551400" cy="2571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277</Words>
  <Application>Microsoft Macintosh PowerPoint</Application>
  <PresentationFormat>On-screen Show (16:9)</PresentationFormat>
  <Paragraphs>132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Gates, Chris</cp:lastModifiedBy>
  <cp:revision>3</cp:revision>
  <dcterms:modified xsi:type="dcterms:W3CDTF">2022-09-22T20:07:31Z</dcterms:modified>
</cp:coreProperties>
</file>