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70" r:id="rId3"/>
    <p:sldId id="256" r:id="rId4"/>
    <p:sldId id="271" r:id="rId5"/>
    <p:sldId id="257" r:id="rId6"/>
    <p:sldId id="258" r:id="rId7"/>
    <p:sldId id="269" r:id="rId8"/>
    <p:sldId id="259" r:id="rId9"/>
    <p:sldId id="272" r:id="rId10"/>
    <p:sldId id="260" r:id="rId11"/>
    <p:sldId id="273" r:id="rId12"/>
    <p:sldId id="262" r:id="rId13"/>
    <p:sldId id="274" r:id="rId14"/>
    <p:sldId id="261" r:id="rId15"/>
    <p:sldId id="263" r:id="rId16"/>
    <p:sldId id="264" r:id="rId17"/>
    <p:sldId id="275" r:id="rId18"/>
    <p:sldId id="265" r:id="rId19"/>
    <p:sldId id="266" r:id="rId20"/>
    <p:sldId id="26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CCFF"/>
    <a:srgbClr val="0066FF"/>
    <a:srgbClr val="33CC33"/>
    <a:srgbClr val="33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9C26-98AB-40FF-A101-4E53C27D47C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E834-AF01-4D9B-B9F8-672A7962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2D12-5F10-4720-8B12-D65FE0F7934B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E069-9628-4974-9B68-61C9D1EA2753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EAE9-CE0F-4154-82A5-46366CB748BA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210A-6CA4-480D-BF17-501CE1FC4ACC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9A28-E6E8-4785-A5F0-9BBE5C11D36F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F9B6-2E01-4191-9E86-B2526D76BED3}" type="datetime1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CDC2-50BB-4508-A3BA-F06C69CB037A}" type="datetime1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2D38-E391-4971-B50F-0AC2159D1709}" type="datetime1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35E7-20C9-445B-BA06-61F0CB9903EB}" type="datetime1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DD7D-943C-4AFA-AA8A-4CF3EBF283AA}" type="datetime1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6D91-93F5-4BD7-9F1D-F1DA1D233865}" type="datetime1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FDCF-D329-44BA-9ADE-EDC3E6FA138C}" type="datetime1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7A69-B2A2-48DC-99A1-8178A2FF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059395"/>
            <a:ext cx="746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+mj-lt"/>
              </a:rPr>
              <a:t>GeneRollup</a:t>
            </a:r>
            <a:r>
              <a:rPr lang="en-US" sz="4400" dirty="0" smtClean="0">
                <a:latin typeface="+mj-lt"/>
              </a:rPr>
              <a:t> Documentation</a:t>
            </a:r>
          </a:p>
          <a:p>
            <a:pPr algn="ctr"/>
            <a:endParaRPr lang="en-US" sz="3600" b="1" dirty="0" smtClean="0">
              <a:latin typeface="+mj-lt"/>
            </a:endParaRPr>
          </a:p>
          <a:p>
            <a:pPr algn="ctr"/>
            <a:endParaRPr lang="en-US" sz="3600" b="1" dirty="0" smtClean="0">
              <a:latin typeface="+mj-lt"/>
            </a:endParaRPr>
          </a:p>
          <a:p>
            <a:pPr algn="ctr"/>
            <a:r>
              <a:rPr lang="en-US" sz="2800" dirty="0" smtClean="0">
                <a:latin typeface="+mj-lt"/>
              </a:rPr>
              <a:t>Chris Gates and Jessica </a:t>
            </a:r>
            <a:r>
              <a:rPr lang="en-US" sz="2800" dirty="0" err="1" smtClean="0">
                <a:latin typeface="+mj-lt"/>
              </a:rPr>
              <a:t>Bene</a:t>
            </a:r>
            <a:endParaRPr lang="en-US" sz="2800" dirty="0">
              <a:latin typeface="+mj-lt"/>
            </a:endParaRPr>
          </a:p>
          <a:p>
            <a:pPr algn="ctr"/>
            <a:r>
              <a:rPr lang="en-US" sz="2800" smtClean="0">
                <a:latin typeface="+mj-lt"/>
              </a:rPr>
              <a:t>UM </a:t>
            </a:r>
            <a:r>
              <a:rPr lang="en-US" sz="2800" smtClean="0">
                <a:latin typeface="+mj-lt"/>
              </a:rPr>
              <a:t>BRCF Bioinformatics </a:t>
            </a:r>
            <a:r>
              <a:rPr lang="en-US" sz="2800" dirty="0" smtClean="0">
                <a:latin typeface="+mj-lt"/>
              </a:rPr>
              <a:t>Core</a:t>
            </a:r>
          </a:p>
          <a:p>
            <a:pPr algn="ctr"/>
            <a:r>
              <a:rPr lang="en-US" sz="2800" dirty="0" smtClean="0">
                <a:latin typeface="+mj-lt"/>
              </a:rPr>
              <a:t>January 2016</a:t>
            </a:r>
            <a:endParaRPr lang="en-US" sz="28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828836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gene, the total mutations is determined by the number of passed sample-variants.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total mutations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94881" y="150120"/>
            <a:ext cx="6354239" cy="6557760"/>
            <a:chOff x="1189561" y="152400"/>
            <a:chExt cx="6354239" cy="655776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95" y="152400"/>
              <a:ext cx="2301605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1" y="2743200"/>
              <a:ext cx="8382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9800" y="2762250"/>
              <a:ext cx="8382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19800" y="2743200"/>
              <a:ext cx="228600" cy="20955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289040" y="2905125"/>
              <a:ext cx="228600" cy="209550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89040" y="3100070"/>
              <a:ext cx="228600" cy="20955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19800" y="306324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9800" y="3429000"/>
              <a:ext cx="140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29000" y="6527800"/>
              <a:ext cx="304800" cy="1778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/>
              <a:t>total mutations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1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551837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gene, the </a:t>
            </a:r>
            <a:r>
              <a:rPr lang="en-US" i="1" dirty="0" err="1" smtClean="0"/>
              <a:t>dbNSFP_rollup_damaging</a:t>
            </a:r>
            <a:r>
              <a:rPr lang="en-US" dirty="0" smtClean="0"/>
              <a:t> values are summed within each sample if their corresponding sample-variant </a:t>
            </a:r>
            <a:r>
              <a:rPr lang="en-US" dirty="0"/>
              <a:t>i</a:t>
            </a:r>
            <a:r>
              <a:rPr lang="en-US" dirty="0" smtClean="0"/>
              <a:t>s passed. </a:t>
            </a:r>
          </a:p>
          <a:p>
            <a:endParaRPr lang="en-US" dirty="0"/>
          </a:p>
          <a:p>
            <a:r>
              <a:rPr lang="en-US" dirty="0" smtClean="0"/>
              <a:t>In other words, for a particular passed sample-variant within a gene, the </a:t>
            </a:r>
            <a:r>
              <a:rPr lang="en-US" i="1" dirty="0" err="1" smtClean="0"/>
              <a:t>dbNSFP_rollup_damaging</a:t>
            </a:r>
            <a:r>
              <a:rPr lang="en-US" dirty="0" smtClean="0"/>
              <a:t> value which corresponds to that locus is added to the total damaging votes for that sample.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dbNSFP</a:t>
            </a:r>
            <a:r>
              <a:rPr lang="en-US" i="1" dirty="0" smtClean="0"/>
              <a:t> </a:t>
            </a:r>
            <a:r>
              <a:rPr lang="en-US" i="1" dirty="0"/>
              <a:t>| damaging votes | </a:t>
            </a:r>
            <a:r>
              <a:rPr lang="en-US" i="1" dirty="0" err="1" smtClean="0"/>
              <a:t>SampleX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372219" y="150120"/>
            <a:ext cx="7162181" cy="6557760"/>
            <a:chOff x="1189561" y="152400"/>
            <a:chExt cx="7162181" cy="6557760"/>
          </a:xfrm>
        </p:grpSpPr>
        <p:cxnSp>
          <p:nvCxnSpPr>
            <p:cNvPr id="42" name="Straight Arrow Connector 41"/>
            <p:cNvCxnSpPr>
              <a:stCxn id="7" idx="2"/>
            </p:cNvCxnSpPr>
            <p:nvPr/>
          </p:nvCxnSpPr>
          <p:spPr>
            <a:xfrm>
              <a:off x="6415620" y="3295651"/>
              <a:ext cx="0" cy="819149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52401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5400000">
              <a:off x="3064404" y="2835805"/>
              <a:ext cx="552454" cy="329137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6153149" y="2609852"/>
              <a:ext cx="552453" cy="81915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1" y="2743200"/>
              <a:ext cx="8382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0342" y="6527800"/>
              <a:ext cx="922657" cy="18236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5536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6294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169660" y="3295650"/>
              <a:ext cx="0" cy="288535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3606226"/>
              <a:ext cx="1143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9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2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11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96000" y="4066403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99FF"/>
                  </a:solidFill>
                </a:rPr>
                <a:t>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2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2</a:t>
              </a:r>
            </a:p>
          </p:txBody>
        </p:sp>
        <p:cxnSp>
          <p:nvCxnSpPr>
            <p:cNvPr id="46" name="Straight Arrow Connector 45"/>
            <p:cNvCxnSpPr>
              <a:stCxn id="23" idx="4"/>
            </p:cNvCxnSpPr>
            <p:nvPr/>
          </p:nvCxnSpPr>
          <p:spPr>
            <a:xfrm>
              <a:off x="6743700" y="3276600"/>
              <a:ext cx="495300" cy="30758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208742" y="3606226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66FF"/>
                  </a:solidFill>
                </a:rPr>
                <a:t>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 0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0066FF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0</a:t>
              </a:r>
            </a:p>
          </p:txBody>
        </p:sp>
      </p:grpSp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i="1" dirty="0" err="1"/>
              <a:t>dbNSFP</a:t>
            </a:r>
            <a:r>
              <a:rPr lang="en-US" sz="3500" i="1" dirty="0"/>
              <a:t> | damaging votes | </a:t>
            </a:r>
            <a:r>
              <a:rPr lang="en-US" sz="3500" i="1" dirty="0" err="1"/>
              <a:t>SampleX</a:t>
            </a:r>
            <a:endParaRPr lang="en-US" sz="350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310583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gene, the sum of the </a:t>
            </a:r>
            <a:r>
              <a:rPr lang="en-US" dirty="0" err="1" smtClean="0"/>
              <a:t>dbNSFP</a:t>
            </a:r>
            <a:r>
              <a:rPr lang="en-US" dirty="0" smtClean="0"/>
              <a:t> votes across all samples is calculated. These sums are then ranked such that the highest sum corresponds to a rank of </a:t>
            </a:r>
            <a:r>
              <a:rPr lang="en-US" dirty="0"/>
              <a:t>1</a:t>
            </a:r>
            <a:r>
              <a:rPr lang="en-US" dirty="0" smtClean="0"/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dbNSFP</a:t>
            </a:r>
            <a:r>
              <a:rPr lang="en-US" i="1" dirty="0" smtClean="0"/>
              <a:t> </a:t>
            </a:r>
            <a:r>
              <a:rPr lang="en-US" i="1" dirty="0"/>
              <a:t>| overall damaging </a:t>
            </a:r>
            <a:r>
              <a:rPr lang="en-US" i="1" dirty="0" smtClean="0"/>
              <a:t>rank</a:t>
            </a:r>
            <a:endParaRPr lang="en-US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roup 2061"/>
          <p:cNvGrpSpPr/>
          <p:nvPr/>
        </p:nvGrpSpPr>
        <p:grpSpPr>
          <a:xfrm>
            <a:off x="117898" y="1496090"/>
            <a:ext cx="8908205" cy="4676110"/>
            <a:chOff x="117898" y="1496090"/>
            <a:chExt cx="8908205" cy="4676110"/>
          </a:xfrm>
        </p:grpSpPr>
        <p:grpSp>
          <p:nvGrpSpPr>
            <p:cNvPr id="2059" name="Group 2058"/>
            <p:cNvGrpSpPr/>
            <p:nvPr/>
          </p:nvGrpSpPr>
          <p:grpSpPr>
            <a:xfrm>
              <a:off x="117898" y="1496090"/>
              <a:ext cx="8908205" cy="4676110"/>
              <a:chOff x="122761" y="1447800"/>
              <a:chExt cx="8908205" cy="4676110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761" y="1447800"/>
                <a:ext cx="2315639" cy="314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199" y="1874145"/>
                <a:ext cx="5525767" cy="229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Right Arrow 14"/>
              <p:cNvSpPr/>
              <p:nvPr/>
            </p:nvSpPr>
            <p:spPr>
              <a:xfrm>
                <a:off x="2667000" y="2867025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629400" y="4057650"/>
                <a:ext cx="609600" cy="533400"/>
              </a:xfrm>
              <a:prstGeom prst="straightConnector1">
                <a:avLst/>
              </a:prstGeom>
              <a:ln w="28575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327900" y="4644607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99FF"/>
                    </a:solidFill>
                  </a:rPr>
                  <a:t>11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 2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 0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 13</a:t>
                </a:r>
                <a:endParaRPr lang="en-US" sz="1400" b="1" dirty="0">
                  <a:solidFill>
                    <a:srgbClr val="3399FF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19" idx="2"/>
              </p:cNvCxnSpPr>
              <p:nvPr/>
            </p:nvCxnSpPr>
            <p:spPr>
              <a:xfrm flipH="1">
                <a:off x="5563710" y="3905250"/>
                <a:ext cx="151290" cy="685800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410200" y="4644607"/>
                <a:ext cx="152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12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19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10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41</a:t>
                </a:r>
                <a:endParaRPr lang="en-US" sz="1400" b="1" dirty="0">
                  <a:solidFill>
                    <a:srgbClr val="33CC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696391" y="5065186"/>
                <a:ext cx="780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41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13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05600" y="5600690"/>
                <a:ext cx="76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400" b="1" dirty="0" smtClean="0">
                    <a:solidFill>
                      <a:srgbClr val="339933"/>
                    </a:solidFill>
                  </a:rPr>
                  <a:t>41</a:t>
                </a:r>
              </a:p>
              <a:p>
                <a:pPr marL="342900" indent="-342900">
                  <a:buAutoNum type="arabicPeriod"/>
                </a:pPr>
                <a:r>
                  <a:rPr lang="en-US" sz="1400" b="1" dirty="0" smtClean="0">
                    <a:solidFill>
                      <a:srgbClr val="339933"/>
                    </a:solidFill>
                  </a:rPr>
                  <a:t>13</a:t>
                </a:r>
                <a:endParaRPr lang="en-US" sz="1400" b="1" dirty="0">
                  <a:solidFill>
                    <a:srgbClr val="339933"/>
                  </a:solidFill>
                </a:endParaRPr>
              </a:p>
            </p:txBody>
          </p:sp>
          <p:cxnSp>
            <p:nvCxnSpPr>
              <p:cNvPr id="2053" name="Straight Arrow Connector 2052"/>
              <p:cNvCxnSpPr>
                <a:stCxn id="25" idx="2"/>
                <a:endCxn id="26" idx="0"/>
              </p:cNvCxnSpPr>
              <p:nvPr/>
            </p:nvCxnSpPr>
            <p:spPr>
              <a:xfrm>
                <a:off x="7086600" y="5372963"/>
                <a:ext cx="0" cy="227727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5412421" y="3833142"/>
                <a:ext cx="302579" cy="319757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15000" y="3810000"/>
                <a:ext cx="914400" cy="190500"/>
              </a:xfrm>
              <a:prstGeom prst="ellipse">
                <a:avLst/>
              </a:prstGeom>
              <a:noFill/>
              <a:ln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715000" y="3962400"/>
                <a:ext cx="914400" cy="190500"/>
              </a:xfrm>
              <a:prstGeom prst="ellipse">
                <a:avLst/>
              </a:prstGeom>
              <a:noFill/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5719978" y="3859438"/>
              <a:ext cx="894718" cy="331562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8" name="Title 20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dbNSFP</a:t>
            </a:r>
            <a:r>
              <a:rPr lang="en-US" i="1" dirty="0"/>
              <a:t> | overall damaging rank</a:t>
            </a:r>
            <a:endParaRPr lang="en-US" dirty="0"/>
          </a:p>
        </p:txBody>
      </p:sp>
      <p:sp>
        <p:nvSpPr>
          <p:cNvPr id="2061" name="Slide Number Placeholder 20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413338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the </a:t>
            </a:r>
            <a:r>
              <a:rPr lang="en-US" i="1" dirty="0" smtClean="0"/>
              <a:t>SNPEFF_TOP_EFFECT_IMPACT</a:t>
            </a:r>
            <a:r>
              <a:rPr lang="en-US" dirty="0" smtClean="0"/>
              <a:t> column contains impact categories. For each impact category within each gene, the total number of mutations is stored in its corresponding </a:t>
            </a:r>
            <a:r>
              <a:rPr lang="en-US" i="1" dirty="0" err="1" smtClean="0"/>
              <a:t>SnpEff</a:t>
            </a:r>
            <a:r>
              <a:rPr lang="en-US" i="1" dirty="0" smtClean="0"/>
              <a:t> | impact category</a:t>
            </a:r>
            <a:r>
              <a:rPr lang="en-US" dirty="0" smtClean="0"/>
              <a:t> column. </a:t>
            </a:r>
          </a:p>
          <a:p>
            <a:endParaRPr lang="en-US" dirty="0"/>
          </a:p>
          <a:p>
            <a:r>
              <a:rPr lang="en-US" dirty="0" smtClean="0"/>
              <a:t>In other </a:t>
            </a:r>
            <a:r>
              <a:rPr lang="en-US" dirty="0"/>
              <a:t>words, for each gene, the data is pivoted on </a:t>
            </a:r>
            <a:r>
              <a:rPr lang="en-US" i="1" dirty="0" smtClean="0"/>
              <a:t>SNPEFF_TOP_EFFECT_IMPACT</a:t>
            </a:r>
            <a:r>
              <a:rPr lang="en-US" dirty="0" smtClean="0"/>
              <a:t>, </a:t>
            </a:r>
            <a:r>
              <a:rPr lang="en-US" dirty="0"/>
              <a:t>and the count of passed samples-variants is listed for each impact category.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SnpEff</a:t>
            </a:r>
            <a:r>
              <a:rPr lang="en-US" i="1" dirty="0" smtClean="0"/>
              <a:t> </a:t>
            </a:r>
            <a:r>
              <a:rPr lang="en-US" i="1" dirty="0"/>
              <a:t>| impact category |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71600" y="150120"/>
            <a:ext cx="7268638" cy="6557760"/>
            <a:chOff x="1189561" y="152400"/>
            <a:chExt cx="7268638" cy="6557760"/>
          </a:xfrm>
        </p:grpSpPr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7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96" y="152400"/>
              <a:ext cx="2301604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 rot="5400000">
              <a:off x="6153149" y="2609852"/>
              <a:ext cx="552453" cy="81915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6280" y="2801054"/>
              <a:ext cx="83312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801054"/>
              <a:ext cx="41656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2196" y="6527800"/>
              <a:ext cx="1187179" cy="18236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19800" y="2743200"/>
              <a:ext cx="228600" cy="20955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15075" y="289560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307273" y="308610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38215" y="3086100"/>
              <a:ext cx="228600" cy="20955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4100" y="350520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h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33CC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1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45531" y="3788450"/>
              <a:ext cx="857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3399FF"/>
                  </a:solidFill>
                </a:rPr>
                <a:t>m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3399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0716" y="3505200"/>
              <a:ext cx="14274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66FF"/>
                  </a:solidFill>
                </a:rPr>
                <a:t>l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+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=</a:t>
              </a:r>
              <a:r>
                <a:rPr lang="en-US" sz="1400" b="1" dirty="0" smtClean="0">
                  <a:solidFill>
                    <a:srgbClr val="0066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3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35796" y="3788450"/>
              <a:ext cx="64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x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en-US" sz="1400" b="1" dirty="0" smtClean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  <a:sym typeface="Wingdings" panose="05000000000000000000" pitchFamily="2" charset="2"/>
                </a:rPr>
                <a:t>0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 err="1"/>
              <a:t>SnpEff</a:t>
            </a:r>
            <a:r>
              <a:rPr lang="en-US" i="1" dirty="0"/>
              <a:t> | impact category | X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690336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 categories are weighted such that HIGH has the most significance and MODIFIER has the least significance. The </a:t>
            </a:r>
            <a:r>
              <a:rPr lang="en-US" i="1" dirty="0" err="1" smtClean="0"/>
              <a:t>SnpEff</a:t>
            </a:r>
            <a:r>
              <a:rPr lang="en-US" i="1" dirty="0" smtClean="0"/>
              <a:t> | impact category </a:t>
            </a:r>
            <a:r>
              <a:rPr lang="en-US" dirty="0" smtClean="0"/>
              <a:t>values are multiplied by their corresponding weight to obtain an impact score. These scores then ranked such that the highest score corresponds to a rank of 1.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SnpEff</a:t>
            </a:r>
            <a:r>
              <a:rPr lang="en-US" i="1" dirty="0" smtClean="0"/>
              <a:t> </a:t>
            </a:r>
            <a:r>
              <a:rPr lang="en-US" i="1" dirty="0"/>
              <a:t>| overall impact </a:t>
            </a:r>
            <a:r>
              <a:rPr lang="en-US" i="1" dirty="0" smtClean="0"/>
              <a:t>rank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953882" y="3834719"/>
            <a:ext cx="1123318" cy="331562"/>
          </a:xfrm>
          <a:prstGeom prst="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Oval 15"/>
          <p:cNvSpPr/>
          <p:nvPr/>
        </p:nvSpPr>
        <p:spPr>
          <a:xfrm>
            <a:off x="6934200" y="3962399"/>
            <a:ext cx="1143000" cy="203881"/>
          </a:xfrm>
          <a:prstGeom prst="ellipse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048" name="Group 1047"/>
          <p:cNvGrpSpPr/>
          <p:nvPr/>
        </p:nvGrpSpPr>
        <p:grpSpPr>
          <a:xfrm>
            <a:off x="112818" y="1447800"/>
            <a:ext cx="8918365" cy="5038108"/>
            <a:chOff x="122761" y="1447800"/>
            <a:chExt cx="8918365" cy="5038108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1874145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1" y="14478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2667000" y="28670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Oval 14"/>
            <p:cNvSpPr/>
            <p:nvPr/>
          </p:nvSpPr>
          <p:spPr>
            <a:xfrm>
              <a:off x="6934200" y="3810000"/>
              <a:ext cx="1143000" cy="19050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7" name="Straight Arrow Connector 16"/>
            <p:cNvCxnSpPr>
              <a:stCxn id="16" idx="6"/>
            </p:cNvCxnSpPr>
            <p:nvPr/>
          </p:nvCxnSpPr>
          <p:spPr>
            <a:xfrm>
              <a:off x="8077200" y="4064340"/>
              <a:ext cx="228600" cy="874907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 flipH="1">
              <a:off x="6631621" y="3905250"/>
              <a:ext cx="302579" cy="68580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631621" y="3833142"/>
              <a:ext cx="302579" cy="319757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39920" y="4591050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4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1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2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3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3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4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 </a:t>
              </a:r>
              <a:r>
                <a:rPr lang="en-US" sz="1400" b="1" dirty="0">
                  <a:solidFill>
                    <a:srgbClr val="33CCFF"/>
                  </a:solidFill>
                </a:rPr>
                <a:t>4000003000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61341" y="5482192"/>
              <a:ext cx="2243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33CCFF"/>
                  </a:solidFill>
                </a:rPr>
                <a:t>4000003000</a:t>
              </a:r>
              <a:r>
                <a:rPr lang="en-US" sz="1400" b="1" dirty="0">
                  <a:solidFill>
                    <a:srgbClr val="3399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1000003000</a:t>
              </a:r>
              <a:r>
                <a:rPr lang="en-US" sz="1400" b="1" dirty="0" smtClean="0">
                  <a:solidFill>
                    <a:srgbClr val="339933"/>
                  </a:solidFill>
                </a:rPr>
                <a:t> 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3446" y="5962688"/>
              <a:ext cx="1543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dirty="0" smtClean="0">
                  <a:solidFill>
                    <a:srgbClr val="339933"/>
                  </a:solidFill>
                </a:rPr>
                <a:t>4000003000</a:t>
              </a:r>
            </a:p>
            <a:p>
              <a:pPr marL="342900" indent="-342900">
                <a:buAutoNum type="arabicPeriod"/>
              </a:pPr>
              <a:r>
                <a:rPr lang="en-US" sz="1400" b="1" dirty="0" smtClean="0">
                  <a:solidFill>
                    <a:srgbClr val="339933"/>
                  </a:solidFill>
                </a:rPr>
                <a:t>1000003000</a:t>
              </a:r>
              <a:endParaRPr lang="en-US" sz="1400" b="1" dirty="0">
                <a:solidFill>
                  <a:srgbClr val="339933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>
              <a:off x="6782910" y="5789969"/>
              <a:ext cx="2377" cy="17271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145526" y="4952821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99FF"/>
                  </a:solidFill>
                </a:rPr>
                <a:t>1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1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2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3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3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+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0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4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 </a:t>
              </a:r>
              <a:r>
                <a:rPr lang="en-US" sz="1400" b="1" dirty="0" smtClean="0">
                  <a:solidFill>
                    <a:srgbClr val="3399FF"/>
                  </a:solidFill>
                </a:rPr>
                <a:t>1000003000</a:t>
              </a:r>
              <a:r>
                <a:rPr lang="en-US" sz="1400" b="1" dirty="0" smtClean="0">
                  <a:solidFill>
                    <a:srgbClr val="33CCFF"/>
                  </a:solidFill>
                </a:rPr>
                <a:t> </a:t>
              </a:r>
              <a:endParaRPr lang="en-US" sz="1400" b="1" dirty="0">
                <a:solidFill>
                  <a:srgbClr val="33CCFF"/>
                </a:solidFill>
              </a:endParaRPr>
            </a:p>
          </p:txBody>
        </p:sp>
        <p:sp>
          <p:nvSpPr>
            <p:cNvPr id="1044" name="TextBox 1043"/>
            <p:cNvSpPr txBox="1"/>
            <p:nvPr/>
          </p:nvSpPr>
          <p:spPr>
            <a:xfrm>
              <a:off x="823380" y="5322310"/>
              <a:ext cx="91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1 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 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9</a:t>
              </a:r>
            </a:p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2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>
                  <a:solidFill>
                    <a:srgbClr val="33CC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6</a:t>
              </a:r>
              <a:endParaRPr lang="en-US" sz="1400" b="1" baseline="30000" dirty="0">
                <a:solidFill>
                  <a:srgbClr val="33CC33"/>
                </a:solidFill>
              </a:endParaRPr>
            </a:p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3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>
                  <a:solidFill>
                    <a:srgbClr val="33CC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3</a:t>
              </a:r>
              <a:endParaRPr lang="en-US" sz="1400" b="1" baseline="30000" dirty="0">
                <a:solidFill>
                  <a:srgbClr val="33CC33"/>
                </a:solidFill>
              </a:endParaRPr>
            </a:p>
            <a:p>
              <a:r>
                <a:rPr lang="en-US" sz="1400" b="1" dirty="0" smtClean="0">
                  <a:solidFill>
                    <a:srgbClr val="33CC33"/>
                  </a:solidFill>
                </a:rPr>
                <a:t>w</a:t>
              </a:r>
              <a:r>
                <a:rPr lang="en-US" sz="1400" b="1" baseline="-25000" dirty="0" smtClean="0">
                  <a:solidFill>
                    <a:srgbClr val="33CC33"/>
                  </a:solidFill>
                </a:rPr>
                <a:t>4 </a:t>
              </a:r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sz="1400" b="1" dirty="0">
                  <a:solidFill>
                    <a:srgbClr val="33CC33"/>
                  </a:solidFill>
                </a:rPr>
                <a:t> </a:t>
              </a:r>
              <a:r>
                <a:rPr lang="en-US" sz="1400" b="1" dirty="0" smtClean="0">
                  <a:solidFill>
                    <a:srgbClr val="33CC33"/>
                  </a:solidFill>
                </a:rPr>
                <a:t>10</a:t>
              </a:r>
              <a:r>
                <a:rPr lang="en-US" sz="1400" b="1" baseline="30000" dirty="0" smtClean="0">
                  <a:solidFill>
                    <a:srgbClr val="33CC33"/>
                  </a:solidFill>
                </a:rPr>
                <a:t>0</a:t>
              </a:r>
              <a:endParaRPr lang="en-US" sz="1400" b="1" baseline="30000" dirty="0">
                <a:solidFill>
                  <a:srgbClr val="33CC33"/>
                </a:solidFill>
              </a:endParaRPr>
            </a:p>
          </p:txBody>
        </p:sp>
      </p:grpSp>
      <p:sp>
        <p:nvSpPr>
          <p:cNvPr id="1047" name="Title 10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SnpEff</a:t>
            </a:r>
            <a:r>
              <a:rPr lang="en-US" i="1" dirty="0"/>
              <a:t> | overall impact rank</a:t>
            </a:r>
            <a:endParaRPr lang="en-US" dirty="0"/>
          </a:p>
        </p:txBody>
      </p:sp>
      <p:sp>
        <p:nvSpPr>
          <p:cNvPr id="1049" name="Slide Number Placeholder 10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185934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variant lines in the input file are grouped by gene. Each output line aggregates the mutation, </a:t>
            </a:r>
            <a:r>
              <a:rPr lang="en-US" dirty="0" err="1" smtClean="0"/>
              <a:t>SnpEff</a:t>
            </a:r>
            <a:r>
              <a:rPr lang="en-US" dirty="0" smtClean="0"/>
              <a:t>, and </a:t>
            </a:r>
            <a:r>
              <a:rPr lang="en-US" dirty="0" err="1" smtClean="0"/>
              <a:t>dbNSFP</a:t>
            </a:r>
            <a:r>
              <a:rPr lang="en-US" dirty="0" smtClean="0"/>
              <a:t> values, as described in the below sections.</a:t>
            </a:r>
          </a:p>
          <a:p>
            <a:endParaRPr lang="en-US" dirty="0"/>
          </a:p>
          <a:p>
            <a:r>
              <a:rPr lang="en-US" dirty="0"/>
              <a:t>The number of output lines is equal to the number of distinct genes. </a:t>
            </a:r>
            <a:r>
              <a:rPr lang="en-US" dirty="0" smtClean="0"/>
              <a:t>The output lines are sorted such that the most impacted genes are listed first (based on </a:t>
            </a:r>
            <a:r>
              <a:rPr lang="en-US" i="1" dirty="0" err="1" smtClean="0"/>
              <a:t>dbNSFP</a:t>
            </a:r>
            <a:r>
              <a:rPr lang="en-US" i="1" dirty="0" smtClean="0"/>
              <a:t> overall damaging rank</a:t>
            </a:r>
            <a:r>
              <a:rPr lang="en-US" dirty="0" smtClean="0"/>
              <a:t> and </a:t>
            </a:r>
            <a:r>
              <a:rPr lang="en-US" i="1" dirty="0" err="1" smtClean="0"/>
              <a:t>SnpEff</a:t>
            </a:r>
            <a:r>
              <a:rPr lang="en-US" i="1" dirty="0" smtClean="0"/>
              <a:t> overall impact rank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 sample is considered to be ‘</a:t>
            </a:r>
            <a:r>
              <a:rPr lang="en-US" b="1" dirty="0" smtClean="0"/>
              <a:t>passed</a:t>
            </a:r>
            <a:r>
              <a:rPr lang="en-US" dirty="0" smtClean="0"/>
              <a:t>’ if it contains a value other than “.”, “0”, or blank. Otherwise, it is considered to be ‘failed’.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/>
              <a:t>sample-variant</a:t>
            </a:r>
            <a:r>
              <a:rPr lang="en-US" dirty="0"/>
              <a:t> is </a:t>
            </a:r>
            <a:r>
              <a:rPr lang="en-US" dirty="0" smtClean="0"/>
              <a:t>defined to be the </a:t>
            </a:r>
            <a:r>
              <a:rPr lang="en-US" dirty="0"/>
              <a:t>intersection of a locus and a sample column.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413338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SNPEFF_TOP_EFFECT_IMPACT</a:t>
            </a:r>
            <a:r>
              <a:rPr lang="en-US" dirty="0" smtClean="0"/>
              <a:t> values are mapped to a single letter such that: HIGH </a:t>
            </a:r>
            <a:r>
              <a:rPr lang="en-US" dirty="0"/>
              <a:t>= h, MODERATE = m, LOW = l, MODIFIER = </a:t>
            </a:r>
            <a:r>
              <a:rPr lang="en-US" dirty="0" smtClean="0"/>
              <a:t>x. For each gene, its single letters are concatenated within each sample if their corresponding sample-variant is passed. </a:t>
            </a:r>
          </a:p>
          <a:p>
            <a:endParaRPr lang="en-US" dirty="0" smtClean="0"/>
          </a:p>
          <a:p>
            <a:r>
              <a:rPr lang="en-US" dirty="0" smtClean="0"/>
              <a:t>In other words, for a particular passed sample-variant within a gene, the single letter for the </a:t>
            </a:r>
            <a:r>
              <a:rPr lang="en-US" i="1" dirty="0" smtClean="0"/>
              <a:t>SNPEFF_TOP_EFFECT_IMPACT</a:t>
            </a:r>
            <a:r>
              <a:rPr lang="en-US" dirty="0" smtClean="0"/>
              <a:t> value which corresponds to that locus is appended to the </a:t>
            </a:r>
            <a:r>
              <a:rPr lang="en-US" dirty="0" err="1" smtClean="0"/>
              <a:t>SnpEff</a:t>
            </a:r>
            <a:r>
              <a:rPr lang="en-US" dirty="0" smtClean="0"/>
              <a:t> impact.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SnpEff</a:t>
            </a:r>
            <a:r>
              <a:rPr lang="en-US" i="1" dirty="0" smtClean="0"/>
              <a:t> </a:t>
            </a:r>
            <a:r>
              <a:rPr lang="en-US" i="1" dirty="0"/>
              <a:t>| impact | </a:t>
            </a:r>
            <a:r>
              <a:rPr lang="en-US" i="1" dirty="0" err="1" smtClean="0"/>
              <a:t>SampleX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0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94881" y="150120"/>
            <a:ext cx="6354239" cy="6557760"/>
            <a:chOff x="1189561" y="152400"/>
            <a:chExt cx="6354239" cy="6557760"/>
          </a:xfrm>
        </p:grpSpPr>
        <p:pic>
          <p:nvPicPr>
            <p:cNvPr id="2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41960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561" y="15240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073523" y="157162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 rot="7261694">
              <a:off x="5413914" y="3809249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196" y="152400"/>
              <a:ext cx="2301604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5400000">
              <a:off x="6153149" y="2609852"/>
              <a:ext cx="552453" cy="81915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6280" y="2801054"/>
              <a:ext cx="83312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2801054"/>
              <a:ext cx="416560" cy="475546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15620" y="3295651"/>
              <a:ext cx="13755" cy="288534"/>
            </a:xfrm>
            <a:prstGeom prst="straightConnector1">
              <a:avLst/>
            </a:prstGeom>
            <a:ln w="28575">
              <a:solidFill>
                <a:srgbClr val="33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05536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246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2743200"/>
              <a:ext cx="228600" cy="533400"/>
            </a:xfrm>
            <a:prstGeom prst="ellipse">
              <a:avLst/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169660" y="3295650"/>
              <a:ext cx="0" cy="288535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999480" y="3606226"/>
              <a:ext cx="3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33CCFF"/>
                  </a:solidFill>
                </a:rPr>
                <a:t>hl</a:t>
              </a:r>
              <a:endParaRPr lang="en-US" sz="1400" b="1" dirty="0" smtClean="0">
                <a:solidFill>
                  <a:srgbClr val="339933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3" idx="4"/>
            </p:cNvCxnSpPr>
            <p:nvPr/>
          </p:nvCxnSpPr>
          <p:spPr>
            <a:xfrm>
              <a:off x="6743700" y="3276600"/>
              <a:ext cx="0" cy="30758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83960" y="3606225"/>
              <a:ext cx="340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3399FF"/>
                  </a:solidFill>
                </a:rPr>
                <a:t>l</a:t>
              </a:r>
              <a:r>
                <a:rPr lang="en-US" sz="1400" b="1" dirty="0" err="1" smtClean="0">
                  <a:solidFill>
                    <a:srgbClr val="3399FF"/>
                  </a:solidFill>
                </a:rPr>
                <a:t>l</a:t>
              </a:r>
              <a:endParaRPr lang="en-US" sz="1400" b="1" dirty="0" smtClean="0">
                <a:solidFill>
                  <a:srgbClr val="3399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73520" y="3606227"/>
              <a:ext cx="665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66FF"/>
                  </a:solidFill>
                </a:rPr>
                <a:t>blank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00800" y="6527800"/>
              <a:ext cx="922657" cy="18236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 err="1"/>
              <a:t>SnpEff</a:t>
            </a:r>
            <a:r>
              <a:rPr lang="en-US" i="1" dirty="0"/>
              <a:t> | impact | </a:t>
            </a:r>
            <a:r>
              <a:rPr lang="en-US" i="1" dirty="0" err="1"/>
              <a:t>SampleX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7898" y="1857375"/>
            <a:ext cx="8908205" cy="3143250"/>
            <a:chOff x="122761" y="1602480"/>
            <a:chExt cx="8908205" cy="31432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2028825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1" y="1602480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>
              <a:off x="2667000" y="3021705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310583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Variant </a:t>
            </a:r>
            <a:r>
              <a:rPr lang="en-US" dirty="0"/>
              <a:t>lines are merged by </a:t>
            </a:r>
            <a:r>
              <a:rPr lang="en-US" dirty="0" smtClean="0"/>
              <a:t>gene. In this example, the </a:t>
            </a:r>
            <a:r>
              <a:rPr lang="en-US" i="1" dirty="0" smtClean="0"/>
              <a:t>SNPEFF_TOP_EFFECT_GENE_SYMBOL</a:t>
            </a:r>
            <a:r>
              <a:rPr lang="en-US" dirty="0" smtClean="0"/>
              <a:t> column lists the genes.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gene symbol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7898" y="1852613"/>
            <a:ext cx="8908205" cy="3152775"/>
            <a:chOff x="122761" y="2028825"/>
            <a:chExt cx="8908205" cy="315277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199" y="2455170"/>
              <a:ext cx="5525767" cy="229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61" y="2028825"/>
              <a:ext cx="2315639" cy="314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2667000" y="3448050"/>
              <a:ext cx="533400" cy="304800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4648200"/>
              <a:ext cx="533400" cy="533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4572000"/>
              <a:ext cx="1010921" cy="1524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gene symbol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310583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gene, the count of passed samples is </a:t>
            </a:r>
            <a:r>
              <a:rPr lang="en-US" dirty="0" smtClean="0"/>
              <a:t>calculated. In this example, the </a:t>
            </a:r>
            <a:r>
              <a:rPr lang="en-US" i="1" dirty="0" smtClean="0"/>
              <a:t>JQ_SUMMARY_SOM_COUNT </a:t>
            </a:r>
            <a:r>
              <a:rPr lang="en-US" dirty="0" smtClean="0"/>
              <a:t>prefix depicts the columns for each sample.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total impacted </a:t>
            </a:r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1027"/>
          <p:cNvGrpSpPr/>
          <p:nvPr/>
        </p:nvGrpSpPr>
        <p:grpSpPr>
          <a:xfrm>
            <a:off x="1394881" y="150120"/>
            <a:ext cx="6354239" cy="6557760"/>
            <a:chOff x="1394881" y="150120"/>
            <a:chExt cx="6354239" cy="6557760"/>
          </a:xfrm>
        </p:grpSpPr>
        <p:grpSp>
          <p:nvGrpSpPr>
            <p:cNvPr id="31" name="Group 30"/>
            <p:cNvGrpSpPr/>
            <p:nvPr/>
          </p:nvGrpSpPr>
          <p:grpSpPr>
            <a:xfrm>
              <a:off x="1394881" y="150120"/>
              <a:ext cx="6354239" cy="6557760"/>
              <a:chOff x="1189561" y="152400"/>
              <a:chExt cx="6354239" cy="6557760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419600"/>
                <a:ext cx="5525767" cy="229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195" y="152400"/>
                <a:ext cx="2301605" cy="312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561" y="152400"/>
                <a:ext cx="2315639" cy="314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ight Arrow 8"/>
              <p:cNvSpPr/>
              <p:nvPr/>
            </p:nvSpPr>
            <p:spPr>
              <a:xfrm>
                <a:off x="4073523" y="1571625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81201" y="274320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19800" y="276225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7261694">
                <a:off x="5413914" y="3809249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5360" y="2743200"/>
                <a:ext cx="228600" cy="533400"/>
              </a:xfrm>
              <a:prstGeom prst="ellipse">
                <a:avLst/>
              </a:prstGeom>
              <a:noFill/>
              <a:ln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324600" y="2743200"/>
                <a:ext cx="228600" cy="533400"/>
              </a:xfrm>
              <a:prstGeom prst="ellipse">
                <a:avLst/>
              </a:prstGeom>
              <a:noFill/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29400" y="2743200"/>
                <a:ext cx="228600" cy="533400"/>
              </a:xfrm>
              <a:prstGeom prst="ellipse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6169660" y="3295650"/>
                <a:ext cx="0" cy="288535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438900" y="3303782"/>
                <a:ext cx="0" cy="288535"/>
              </a:xfrm>
              <a:prstGeom prst="straightConnector1">
                <a:avLst/>
              </a:prstGeom>
              <a:ln w="28575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6705600" y="3311914"/>
                <a:ext cx="0" cy="288535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948680" y="359231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CC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238240" y="3592317"/>
                <a:ext cx="269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99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53200" y="3592317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66FF"/>
                    </a:solidFill>
                    <a:latin typeface="Wingdings" panose="05000000000000000000" pitchFamily="2" charset="2"/>
                  </a:rPr>
                  <a:t>û</a:t>
                </a:r>
                <a:endParaRPr lang="en-US" dirty="0">
                  <a:solidFill>
                    <a:srgbClr val="0066FF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19800" y="3886200"/>
                <a:ext cx="1143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1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0066FF"/>
                    </a:solidFill>
                  </a:rPr>
                  <a:t>0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/>
                  <a:t> 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2</a:t>
                </a:r>
                <a:endParaRPr lang="en-US" sz="1400" b="1" dirty="0">
                  <a:solidFill>
                    <a:srgbClr val="339933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048000" y="6527800"/>
              <a:ext cx="304800" cy="177800"/>
            </a:xfrm>
            <a:prstGeom prst="rect">
              <a:avLst/>
            </a:prstGeom>
            <a:noFill/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" name="Title 1023"/>
          <p:cNvSpPr>
            <a:spLocks noGrp="1"/>
          </p:cNvSpPr>
          <p:nvPr>
            <p:ph type="title"/>
          </p:nvPr>
        </p:nvSpPr>
        <p:spPr>
          <a:xfrm rot="16200000">
            <a:off x="-3543299" y="2857501"/>
            <a:ext cx="8229600" cy="1143000"/>
          </a:xfrm>
        </p:spPr>
        <p:txBody>
          <a:bodyPr/>
          <a:lstStyle/>
          <a:p>
            <a:r>
              <a:rPr lang="en-US" i="1" dirty="0"/>
              <a:t>total impacted samples</a:t>
            </a:r>
            <a:endParaRPr lang="en-US" dirty="0"/>
          </a:p>
        </p:txBody>
      </p:sp>
      <p:sp>
        <p:nvSpPr>
          <p:cNvPr id="1027" name="Slide Number Placeholder 10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3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" y="2690336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line in the input file corresponds to a locus. For each gene, a locus is counted if there is at least one passed sample-variant at that locus. Duplicate loci are only counted once.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distinct loci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328532" y="150120"/>
            <a:ext cx="7510668" cy="6557760"/>
            <a:chOff x="1189561" y="152400"/>
            <a:chExt cx="7510668" cy="6557760"/>
          </a:xfrm>
        </p:grpSpPr>
        <p:grpSp>
          <p:nvGrpSpPr>
            <p:cNvPr id="27" name="Group 26"/>
            <p:cNvGrpSpPr/>
            <p:nvPr/>
          </p:nvGrpSpPr>
          <p:grpSpPr>
            <a:xfrm>
              <a:off x="1189561" y="152400"/>
              <a:ext cx="7510668" cy="6557760"/>
              <a:chOff x="1189561" y="152400"/>
              <a:chExt cx="7510668" cy="6557760"/>
            </a:xfrm>
          </p:grpSpPr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195" y="152400"/>
                <a:ext cx="2301605" cy="312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019800" y="276225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019800" y="2895600"/>
                <a:ext cx="838200" cy="190500"/>
              </a:xfrm>
              <a:prstGeom prst="ellipse">
                <a:avLst/>
              </a:prstGeom>
              <a:noFill/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419600"/>
                <a:ext cx="5525767" cy="2290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9561" y="152400"/>
                <a:ext cx="2315639" cy="3143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ight Arrow 5"/>
              <p:cNvSpPr/>
              <p:nvPr/>
            </p:nvSpPr>
            <p:spPr>
              <a:xfrm>
                <a:off x="4073523" y="1571625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81201" y="2743200"/>
                <a:ext cx="838200" cy="5334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4200" y="6527800"/>
                <a:ext cx="304800" cy="177800"/>
              </a:xfrm>
              <a:prstGeom prst="rect">
                <a:avLst/>
              </a:prstGeom>
              <a:noFill/>
              <a:ln>
                <a:solidFill>
                  <a:srgbClr val="33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19800" y="2743200"/>
                <a:ext cx="838200" cy="190500"/>
              </a:xfrm>
              <a:prstGeom prst="ellipse">
                <a:avLst/>
              </a:prstGeom>
              <a:noFill/>
              <a:ln>
                <a:solidFill>
                  <a:srgbClr val="33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19800" y="3086100"/>
                <a:ext cx="838200" cy="190500"/>
              </a:xfrm>
              <a:prstGeom prst="ellipse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6858000" y="2838450"/>
                <a:ext cx="990600" cy="0"/>
              </a:xfrm>
              <a:prstGeom prst="straightConnector1">
                <a:avLst/>
              </a:prstGeom>
              <a:ln w="28575">
                <a:solidFill>
                  <a:srgbClr val="33CC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858000" y="3009900"/>
                <a:ext cx="990600" cy="0"/>
              </a:xfrm>
              <a:prstGeom prst="straightConnector1">
                <a:avLst/>
              </a:prstGeom>
              <a:ln w="28575">
                <a:solidFill>
                  <a:srgbClr val="3399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859267" y="3181350"/>
                <a:ext cx="990600" cy="0"/>
              </a:xfrm>
              <a:prstGeom prst="straightConnector1">
                <a:avLst/>
              </a:prstGeom>
              <a:ln w="28575">
                <a:solidFill>
                  <a:srgbClr val="0066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807960" y="2659618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3CC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07960" y="2996684"/>
                <a:ext cx="26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  <a:latin typeface="Wingdings" panose="05000000000000000000" pitchFamily="2" charset="2"/>
                  </a:rPr>
                  <a:t>ü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74644" y="3366015"/>
                <a:ext cx="11255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33CCFF"/>
                    </a:solidFill>
                  </a:rPr>
                  <a:t>1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0066FF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</a:t>
                </a:r>
                <a:r>
                  <a:rPr lang="en-US" sz="1400" b="1" dirty="0" smtClean="0">
                    <a:solidFill>
                      <a:srgbClr val="33CC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339933"/>
                    </a:solidFill>
                  </a:rPr>
                  <a:t>3</a:t>
                </a:r>
                <a:endParaRPr lang="en-US" sz="1400" b="1" dirty="0">
                  <a:solidFill>
                    <a:srgbClr val="339933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7261694">
                <a:off x="5413914" y="3809249"/>
                <a:ext cx="533400" cy="304800"/>
              </a:xfrm>
              <a:prstGeom prst="right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807960" y="2825750"/>
              <a:ext cx="26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99FF"/>
                  </a:solidFill>
                  <a:latin typeface="Wingdings" panose="05000000000000000000" pitchFamily="2" charset="2"/>
                </a:rPr>
                <a:t>ü</a:t>
              </a: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 rot="16200000">
            <a:off x="-3543299" y="2857500"/>
            <a:ext cx="8229600" cy="1143000"/>
          </a:xfrm>
        </p:spPr>
        <p:txBody>
          <a:bodyPr/>
          <a:lstStyle/>
          <a:p>
            <a:r>
              <a:rPr lang="en-US" i="1" dirty="0"/>
              <a:t>distinct loci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E7A69-B2A2-48DC-99A1-8178A2FF5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731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Overview</vt:lpstr>
      <vt:lpstr>Overview</vt:lpstr>
      <vt:lpstr>gene symbol</vt:lpstr>
      <vt:lpstr>gene symbol</vt:lpstr>
      <vt:lpstr>total impacted samples</vt:lpstr>
      <vt:lpstr>total impacted samples</vt:lpstr>
      <vt:lpstr>distinct loci</vt:lpstr>
      <vt:lpstr>distinct loci</vt:lpstr>
      <vt:lpstr>total mutations</vt:lpstr>
      <vt:lpstr>total mutations</vt:lpstr>
      <vt:lpstr>dbNSFP | damaging votes | SampleX</vt:lpstr>
      <vt:lpstr>dbNSFP | damaging votes | SampleX</vt:lpstr>
      <vt:lpstr>dbNSFP | overall damaging rank</vt:lpstr>
      <vt:lpstr>dbNSFP | overall damaging rank</vt:lpstr>
      <vt:lpstr>SnpEff | impact category | X</vt:lpstr>
      <vt:lpstr>SnpEff | impact category | X</vt:lpstr>
      <vt:lpstr>SnpEff | overall impact rank</vt:lpstr>
      <vt:lpstr>SnpEff | overall impact rank</vt:lpstr>
      <vt:lpstr>SnpEff | impact | SampleX</vt:lpstr>
      <vt:lpstr>SnpEff | impact | SampleX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MSIS</dc:creator>
  <cp:lastModifiedBy>MSIS</cp:lastModifiedBy>
  <cp:revision>196</cp:revision>
  <dcterms:created xsi:type="dcterms:W3CDTF">2016-01-07T16:27:57Z</dcterms:created>
  <dcterms:modified xsi:type="dcterms:W3CDTF">2016-01-15T14:32:26Z</dcterms:modified>
</cp:coreProperties>
</file>