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9"/>
  </p:notesMasterIdLst>
  <p:handoutMasterIdLst>
    <p:handoutMasterId r:id="rId20"/>
  </p:handoutMasterIdLst>
  <p:sldIdLst>
    <p:sldId id="276" r:id="rId2"/>
    <p:sldId id="275" r:id="rId3"/>
    <p:sldId id="259" r:id="rId4"/>
    <p:sldId id="260" r:id="rId5"/>
    <p:sldId id="274" r:id="rId6"/>
    <p:sldId id="262" r:id="rId7"/>
    <p:sldId id="264" r:id="rId8"/>
    <p:sldId id="267" r:id="rId9"/>
    <p:sldId id="265" r:id="rId10"/>
    <p:sldId id="266" r:id="rId11"/>
    <p:sldId id="268" r:id="rId12"/>
    <p:sldId id="269" r:id="rId13"/>
    <p:sldId id="270" r:id="rId14"/>
    <p:sldId id="271" r:id="rId15"/>
    <p:sldId id="272" r:id="rId16"/>
    <p:sldId id="258" r:id="rId17"/>
    <p:sldId id="27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2772"/>
    <a:srgbClr val="E64F35"/>
    <a:srgbClr val="124341"/>
    <a:srgbClr val="4C5A6A"/>
    <a:srgbClr val="033506"/>
    <a:srgbClr val="00005E"/>
    <a:srgbClr val="E637FF"/>
    <a:srgbClr val="96BBFF"/>
    <a:srgbClr val="F8CDA6"/>
    <a:srgbClr val="BBF0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94660"/>
  </p:normalViewPr>
  <p:slideViewPr>
    <p:cSldViewPr snapToGrid="0" snapToObjects="1">
      <p:cViewPr>
        <p:scale>
          <a:sx n="150" d="100"/>
          <a:sy n="150" d="100"/>
        </p:scale>
        <p:origin x="-1328" y="-80"/>
      </p:cViewPr>
      <p:guideLst>
        <p:guide orient="horz" pos="2111"/>
        <p:guide pos="28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1DCAF361-E315-064A-AB50-B06DDE663124}" type="datetimeFigureOut">
              <a:rPr lang="en-US"/>
              <a:pPr>
                <a:defRPr/>
              </a:pPr>
              <a:t>9/27/16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DF73B1BC-2AE2-A04C-8F78-795B80844404}" type="slidenum">
              <a:rPr lang="en-US"/>
              <a:pPr>
                <a:defRPr/>
              </a:pPr>
              <a:t>‹#›</a:t>
            </a:fld>
            <a:endParaRPr lang="en-US"/>
          </a:p>
        </p:txBody>
      </p:sp>
    </p:spTree>
    <p:extLst>
      <p:ext uri="{BB962C8B-B14F-4D97-AF65-F5344CB8AC3E}">
        <p14:creationId xmlns:p14="http://schemas.microsoft.com/office/powerpoint/2010/main" val="1052154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3794393-9381-FD45-A7EE-62710F64D6E1}" type="datetimeFigureOut">
              <a:rPr lang="en-US"/>
              <a:pPr>
                <a:defRPr/>
              </a:pPr>
              <a:t>9/27/16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8C6B6079-2500-4242-AA43-6A5162F87012}" type="slidenum">
              <a:rPr lang="en-US"/>
              <a:pPr>
                <a:defRPr/>
              </a:pPr>
              <a:t>‹#›</a:t>
            </a:fld>
            <a:endParaRPr lang="en-US"/>
          </a:p>
        </p:txBody>
      </p:sp>
    </p:spTree>
    <p:extLst>
      <p:ext uri="{BB962C8B-B14F-4D97-AF65-F5344CB8AC3E}">
        <p14:creationId xmlns:p14="http://schemas.microsoft.com/office/powerpoint/2010/main" val="156137567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1</a:t>
            </a:fld>
            <a:endParaRPr lang="en-US"/>
          </a:p>
        </p:txBody>
      </p:sp>
    </p:spTree>
    <p:extLst>
      <p:ext uri="{BB962C8B-B14F-4D97-AF65-F5344CB8AC3E}">
        <p14:creationId xmlns:p14="http://schemas.microsoft.com/office/powerpoint/2010/main" val="396737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why,</a:t>
            </a:r>
            <a:r>
              <a:rPr lang="en-US" baseline="0" dirty="0" smtClean="0"/>
              <a:t> how</a:t>
            </a:r>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2</a:t>
            </a:fld>
            <a:endParaRPr lang="en-US"/>
          </a:p>
        </p:txBody>
      </p:sp>
    </p:spTree>
    <p:extLst>
      <p:ext uri="{BB962C8B-B14F-4D97-AF65-F5344CB8AC3E}">
        <p14:creationId xmlns:p14="http://schemas.microsoft.com/office/powerpoint/2010/main" val="95080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4</a:t>
            </a:fld>
            <a:endParaRPr lang="en-US"/>
          </a:p>
        </p:txBody>
      </p:sp>
    </p:spTree>
    <p:extLst>
      <p:ext uri="{BB962C8B-B14F-4D97-AF65-F5344CB8AC3E}">
        <p14:creationId xmlns:p14="http://schemas.microsoft.com/office/powerpoint/2010/main" val="34130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0"/>
                <a:cs typeface="ＭＳ Ｐゴシック" charset="0"/>
              </a:rPr>
              <a:t>A program is robust when operating in its expected use scenarios, it does not cause unexpected behaviors.  If the program DOES fail, it will fail intelligently (with clearly decipherable errors), and not corrupt its operating data.</a:t>
            </a:r>
          </a:p>
          <a:p>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7</a:t>
            </a:fld>
            <a:endParaRPr lang="en-US"/>
          </a:p>
        </p:txBody>
      </p:sp>
    </p:spTree>
    <p:extLst>
      <p:ext uri="{BB962C8B-B14F-4D97-AF65-F5344CB8AC3E}">
        <p14:creationId xmlns:p14="http://schemas.microsoft.com/office/powerpoint/2010/main" val="139317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16</a:t>
            </a:fld>
            <a:endParaRPr lang="en-US"/>
          </a:p>
        </p:txBody>
      </p:sp>
    </p:spTree>
    <p:extLst>
      <p:ext uri="{BB962C8B-B14F-4D97-AF65-F5344CB8AC3E}">
        <p14:creationId xmlns:p14="http://schemas.microsoft.com/office/powerpoint/2010/main" val="323974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6B6079-2500-4242-AA43-6A5162F87012}" type="slidenum">
              <a:rPr lang="en-US" smtClean="0"/>
              <a:pPr>
                <a:defRPr/>
              </a:pPr>
              <a:t>17</a:t>
            </a:fld>
            <a:endParaRPr lang="en-US"/>
          </a:p>
        </p:txBody>
      </p:sp>
    </p:spTree>
    <p:extLst>
      <p:ext uri="{BB962C8B-B14F-4D97-AF65-F5344CB8AC3E}">
        <p14:creationId xmlns:p14="http://schemas.microsoft.com/office/powerpoint/2010/main" val="323974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9AED1F30-B638-E443-8B0B-EC9D3278935E}" type="datetime2">
              <a:rPr lang="en-US"/>
              <a:pPr>
                <a:defRPr/>
              </a:pPr>
              <a:t>Tuesday, September 27, 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9DE7C3-F28F-B947-9BB4-CB7492E50D75}" type="slidenum">
              <a:rPr lang="en-US"/>
              <a:pPr>
                <a:defRPr/>
              </a:pPr>
              <a:t>‹#›</a:t>
            </a:fld>
            <a:endParaRPr lang="en-US"/>
          </a:p>
        </p:txBody>
      </p:sp>
    </p:spTree>
    <p:extLst>
      <p:ext uri="{BB962C8B-B14F-4D97-AF65-F5344CB8AC3E}">
        <p14:creationId xmlns:p14="http://schemas.microsoft.com/office/powerpoint/2010/main" val="356157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8C14A429-BEF3-5849-9A71-9ABADD08DDEE}" type="datetime2">
              <a:rPr lang="en-US"/>
              <a:pPr>
                <a:defRPr/>
              </a:pPr>
              <a:t>Tuesday, September 27, 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F674F4-1C9C-C54A-93C5-A3AA5DB998DC}" type="slidenum">
              <a:rPr lang="en-US"/>
              <a:pPr>
                <a:defRPr/>
              </a:pPr>
              <a:t>‹#›</a:t>
            </a:fld>
            <a:endParaRPr lang="en-US"/>
          </a:p>
        </p:txBody>
      </p:sp>
    </p:spTree>
    <p:extLst>
      <p:ext uri="{BB962C8B-B14F-4D97-AF65-F5344CB8AC3E}">
        <p14:creationId xmlns:p14="http://schemas.microsoft.com/office/powerpoint/2010/main" val="358412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7541C13C-C7DF-3A45-88E2-CDDFC945AD85}" type="datetime2">
              <a:rPr lang="en-US"/>
              <a:pPr>
                <a:defRPr/>
              </a:pPr>
              <a:t>Tuesday, September 27, 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4EE93-94B1-D242-8832-4F52AC22984B}" type="slidenum">
              <a:rPr lang="en-US"/>
              <a:pPr>
                <a:defRPr/>
              </a:pPr>
              <a:t>‹#›</a:t>
            </a:fld>
            <a:endParaRPr lang="en-US"/>
          </a:p>
        </p:txBody>
      </p:sp>
    </p:spTree>
    <p:extLst>
      <p:ext uri="{BB962C8B-B14F-4D97-AF65-F5344CB8AC3E}">
        <p14:creationId xmlns:p14="http://schemas.microsoft.com/office/powerpoint/2010/main" val="35304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113D9A63-B600-F847-A25C-156DE0EF6237}" type="datetime2">
              <a:rPr lang="en-US"/>
              <a:pPr>
                <a:defRPr/>
              </a:pPr>
              <a:t>Tuesday, September 27, 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A87209-F0DE-8C4A-9A03-C169556FAB43}" type="slidenum">
              <a:rPr lang="en-US"/>
              <a:pPr>
                <a:defRPr/>
              </a:pPr>
              <a:t>‹#›</a:t>
            </a:fld>
            <a:endParaRPr lang="en-US"/>
          </a:p>
        </p:txBody>
      </p:sp>
    </p:spTree>
    <p:extLst>
      <p:ext uri="{BB962C8B-B14F-4D97-AF65-F5344CB8AC3E}">
        <p14:creationId xmlns:p14="http://schemas.microsoft.com/office/powerpoint/2010/main" val="39120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E0FFFB07-EA12-EB4A-BF0F-049D7950210F}" type="datetime2">
              <a:rPr lang="en-US"/>
              <a:pPr>
                <a:defRPr/>
              </a:pPr>
              <a:t>Tuesday, September 27, 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E993D9-35EF-1840-9DE4-7AA16F4850F1}" type="slidenum">
              <a:rPr lang="en-US"/>
              <a:pPr>
                <a:defRPr/>
              </a:pPr>
              <a:t>‹#›</a:t>
            </a:fld>
            <a:endParaRPr lang="en-US"/>
          </a:p>
        </p:txBody>
      </p:sp>
    </p:spTree>
    <p:extLst>
      <p:ext uri="{BB962C8B-B14F-4D97-AF65-F5344CB8AC3E}">
        <p14:creationId xmlns:p14="http://schemas.microsoft.com/office/powerpoint/2010/main" val="5344071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28B2C0A5-6484-C643-A807-04FFBA856CE7}" type="datetime2">
              <a:rPr lang="en-US"/>
              <a:pPr>
                <a:defRPr/>
              </a:pPr>
              <a:t>Tuesday, September 27, 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602028-353C-BD43-BD07-82ED9FF83850}" type="slidenum">
              <a:rPr lang="en-US"/>
              <a:pPr>
                <a:defRPr/>
              </a:pPr>
              <a:t>‹#›</a:t>
            </a:fld>
            <a:endParaRPr lang="en-US"/>
          </a:p>
        </p:txBody>
      </p:sp>
    </p:spTree>
    <p:extLst>
      <p:ext uri="{BB962C8B-B14F-4D97-AF65-F5344CB8AC3E}">
        <p14:creationId xmlns:p14="http://schemas.microsoft.com/office/powerpoint/2010/main" val="87395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38B92C14-D011-E74C-A0EF-A2F083059552}" type="datetime2">
              <a:rPr lang="en-US"/>
              <a:pPr>
                <a:defRPr/>
              </a:pPr>
              <a:t>Tuesday, September 27, 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3942022B-2A54-364E-B3A7-25923D078C5E}" type="slidenum">
              <a:rPr lang="en-US"/>
              <a:pPr>
                <a:defRPr/>
              </a:pPr>
              <a:t>‹#›</a:t>
            </a:fld>
            <a:endParaRPr lang="en-US"/>
          </a:p>
        </p:txBody>
      </p:sp>
    </p:spTree>
    <p:extLst>
      <p:ext uri="{BB962C8B-B14F-4D97-AF65-F5344CB8AC3E}">
        <p14:creationId xmlns:p14="http://schemas.microsoft.com/office/powerpoint/2010/main" val="80976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2C7CAC52-2F6C-8F4C-99EE-5E087E772445}" type="datetime2">
              <a:rPr lang="en-US"/>
              <a:pPr>
                <a:defRPr/>
              </a:pPr>
              <a:t>Tuesday, September 27, 16</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DCD5513-EAD7-0D48-AC58-C0B4E855040E}" type="slidenum">
              <a:rPr lang="en-US"/>
              <a:pPr>
                <a:defRPr/>
              </a:pPr>
              <a:t>‹#›</a:t>
            </a:fld>
            <a:endParaRPr lang="en-US"/>
          </a:p>
        </p:txBody>
      </p:sp>
    </p:spTree>
    <p:extLst>
      <p:ext uri="{BB962C8B-B14F-4D97-AF65-F5344CB8AC3E}">
        <p14:creationId xmlns:p14="http://schemas.microsoft.com/office/powerpoint/2010/main" val="249095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84FBD6BF-FBFC-954A-8CAB-3914D8FF645F}" type="datetime2">
              <a:rPr lang="en-US"/>
              <a:pPr>
                <a:defRPr/>
              </a:pPr>
              <a:t>Tuesday, September 27, 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04906C6-9A1D-CF46-A853-2C22A1ADD94E}" type="slidenum">
              <a:rPr lang="en-US"/>
              <a:pPr>
                <a:defRPr/>
              </a:pPr>
              <a:t>‹#›</a:t>
            </a:fld>
            <a:endParaRPr lang="en-US"/>
          </a:p>
        </p:txBody>
      </p:sp>
    </p:spTree>
    <p:extLst>
      <p:ext uri="{BB962C8B-B14F-4D97-AF65-F5344CB8AC3E}">
        <p14:creationId xmlns:p14="http://schemas.microsoft.com/office/powerpoint/2010/main" val="2928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6E5C262D-CB3A-0147-9EC3-B6143FEF66F4}" type="datetime2">
              <a:rPr lang="en-US"/>
              <a:pPr>
                <a:defRPr/>
              </a:pPr>
              <a:t>Tuesday, September 27, 16</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B3FE73-D260-BC41-BA84-ECEFCB3E8A3D}" type="slidenum">
              <a:rPr lang="en-US"/>
              <a:pPr>
                <a:defRPr/>
              </a:pPr>
              <a:t>‹#›</a:t>
            </a:fld>
            <a:endParaRPr lang="en-US"/>
          </a:p>
        </p:txBody>
      </p:sp>
    </p:spTree>
    <p:extLst>
      <p:ext uri="{BB962C8B-B14F-4D97-AF65-F5344CB8AC3E}">
        <p14:creationId xmlns:p14="http://schemas.microsoft.com/office/powerpoint/2010/main" val="263136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9050"/>
            <a:ext cx="2895600" cy="328613"/>
          </a:xfrm>
          <a:prstGeom prst="rect">
            <a:avLst/>
          </a:prstGeom>
        </p:spPr>
        <p:txBody>
          <a:bodyPr/>
          <a:lstStyle>
            <a:lvl1pPr fontAlgn="auto">
              <a:spcBef>
                <a:spcPts val="0"/>
              </a:spcBef>
              <a:spcAft>
                <a:spcPts val="0"/>
              </a:spcAft>
              <a:defRPr>
                <a:latin typeface="+mn-lt"/>
                <a:ea typeface="+mn-ea"/>
                <a:cs typeface="+mn-cs"/>
              </a:defRPr>
            </a:lvl1pPr>
          </a:lstStyle>
          <a:p>
            <a:pPr>
              <a:defRPr/>
            </a:pPr>
            <a:fld id="{26090A60-0AA1-1B4E-9AA3-185CFA801476}" type="datetime2">
              <a:rPr lang="en-US"/>
              <a:pPr>
                <a:defRPr/>
              </a:pPr>
              <a:t>Tuesday, September 27, 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6CA0AD3-C7D1-6741-ACDF-54CE6D46C8DF}" type="slidenum">
              <a:rPr lang="en-US"/>
              <a:pPr>
                <a:defRPr/>
              </a:pPr>
              <a:t>‹#›</a:t>
            </a:fld>
            <a:endParaRPr lang="en-US"/>
          </a:p>
        </p:txBody>
      </p:sp>
    </p:spTree>
    <p:extLst>
      <p:ext uri="{BB962C8B-B14F-4D97-AF65-F5344CB8AC3E}">
        <p14:creationId xmlns:p14="http://schemas.microsoft.com/office/powerpoint/2010/main" val="24557680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entury Gothic"/>
              <a:cs typeface="Century Gothic"/>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fontAlgn="auto">
              <a:spcBef>
                <a:spcPts val="0"/>
              </a:spcBef>
              <a:spcAft>
                <a:spcPts val="0"/>
              </a:spcAft>
              <a:defRPr sz="1200" dirty="0">
                <a:solidFill>
                  <a:srgbClr val="FFFFFF"/>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382000" y="19050"/>
            <a:ext cx="609600" cy="330200"/>
          </a:xfrm>
          <a:prstGeom prst="rect">
            <a:avLst/>
          </a:prstGeom>
        </p:spPr>
        <p:txBody>
          <a:bodyPr vert="horz" lIns="91440" tIns="45720" rIns="91440" bIns="45720" rtlCol="0" anchor="ctr"/>
          <a:lstStyle>
            <a:lvl1pPr algn="l" fontAlgn="auto">
              <a:spcBef>
                <a:spcPts val="0"/>
              </a:spcBef>
              <a:spcAft>
                <a:spcPts val="0"/>
              </a:spcAft>
              <a:defRPr sz="1400" b="0" smtClean="0">
                <a:solidFill>
                  <a:schemeClr val="bg1"/>
                </a:solidFill>
                <a:latin typeface="Century Gothic"/>
                <a:ea typeface="+mn-ea"/>
                <a:cs typeface="Century Gothic"/>
              </a:defRPr>
            </a:lvl1pPr>
          </a:lstStyle>
          <a:p>
            <a:pPr>
              <a:defRPr/>
            </a:pPr>
            <a:fld id="{0060E646-8F28-E94A-8ADC-BD3DF4903395}" type="slidenum">
              <a:rPr lang="en-US"/>
              <a:pPr>
                <a:defRPr/>
              </a:pPr>
              <a:t>‹#›</a:t>
            </a:fld>
            <a:endParaRPr lang="en-US" dirty="0"/>
          </a:p>
        </p:txBody>
      </p:sp>
      <p:pic>
        <p:nvPicPr>
          <p:cNvPr id="1032" name="Picture 8" descr="core_logo_2014.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024688" y="6507163"/>
            <a:ext cx="169227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1" fontAlgn="base" hangingPunct="1">
        <a:spcBef>
          <a:spcPct val="0"/>
        </a:spcBef>
        <a:spcAft>
          <a:spcPct val="0"/>
        </a:spcAft>
        <a:defRPr sz="4000" kern="1200" spc="-100">
          <a:solidFill>
            <a:schemeClr val="tx2"/>
          </a:solidFill>
          <a:latin typeface="Century Gothic"/>
          <a:ea typeface="ＭＳ Ｐゴシック" charset="0"/>
          <a:cs typeface="Century Gothic"/>
        </a:defRPr>
      </a:lvl1pPr>
      <a:lvl2pPr algn="l" rtl="0" eaLnBrk="1" fontAlgn="base" hangingPunct="1">
        <a:spcBef>
          <a:spcPct val="0"/>
        </a:spcBef>
        <a:spcAft>
          <a:spcPct val="0"/>
        </a:spcAft>
        <a:defRPr sz="4000">
          <a:solidFill>
            <a:schemeClr val="tx2"/>
          </a:solidFill>
          <a:latin typeface="Century Gothic" charset="0"/>
          <a:ea typeface="ＭＳ Ｐゴシック" charset="0"/>
        </a:defRPr>
      </a:lvl2pPr>
      <a:lvl3pPr algn="l" rtl="0" eaLnBrk="1" fontAlgn="base" hangingPunct="1">
        <a:spcBef>
          <a:spcPct val="0"/>
        </a:spcBef>
        <a:spcAft>
          <a:spcPct val="0"/>
        </a:spcAft>
        <a:defRPr sz="4000">
          <a:solidFill>
            <a:schemeClr val="tx2"/>
          </a:solidFill>
          <a:latin typeface="Century Gothic" charset="0"/>
          <a:ea typeface="ＭＳ Ｐゴシック" charset="0"/>
        </a:defRPr>
      </a:lvl3pPr>
      <a:lvl4pPr algn="l" rtl="0" eaLnBrk="1" fontAlgn="base" hangingPunct="1">
        <a:spcBef>
          <a:spcPct val="0"/>
        </a:spcBef>
        <a:spcAft>
          <a:spcPct val="0"/>
        </a:spcAft>
        <a:defRPr sz="4000">
          <a:solidFill>
            <a:schemeClr val="tx2"/>
          </a:solidFill>
          <a:latin typeface="Century Gothic" charset="0"/>
          <a:ea typeface="ＭＳ Ｐゴシック" charset="0"/>
        </a:defRPr>
      </a:lvl4pPr>
      <a:lvl5pPr algn="l" rtl="0" eaLnBrk="1" fontAlgn="base" hangingPunct="1">
        <a:spcBef>
          <a:spcPct val="0"/>
        </a:spcBef>
        <a:spcAft>
          <a:spcPct val="0"/>
        </a:spcAft>
        <a:defRPr sz="4000">
          <a:solidFill>
            <a:schemeClr val="tx2"/>
          </a:solidFill>
          <a:latin typeface="Century Gothic" charset="0"/>
          <a:ea typeface="ＭＳ Ｐゴシック" charset="0"/>
        </a:defRPr>
      </a:lvl5pPr>
      <a:lvl6pPr marL="457200" algn="l" rtl="0" eaLnBrk="1" fontAlgn="base" hangingPunct="1">
        <a:spcBef>
          <a:spcPct val="0"/>
        </a:spcBef>
        <a:spcAft>
          <a:spcPct val="0"/>
        </a:spcAft>
        <a:defRPr sz="4000">
          <a:solidFill>
            <a:schemeClr val="tx2"/>
          </a:solidFill>
          <a:latin typeface="Century Gothic" charset="0"/>
          <a:ea typeface="ＭＳ Ｐゴシック" charset="0"/>
        </a:defRPr>
      </a:lvl6pPr>
      <a:lvl7pPr marL="914400" algn="l" rtl="0" eaLnBrk="1" fontAlgn="base" hangingPunct="1">
        <a:spcBef>
          <a:spcPct val="0"/>
        </a:spcBef>
        <a:spcAft>
          <a:spcPct val="0"/>
        </a:spcAft>
        <a:defRPr sz="4000">
          <a:solidFill>
            <a:schemeClr val="tx2"/>
          </a:solidFill>
          <a:latin typeface="Century Gothic" charset="0"/>
          <a:ea typeface="ＭＳ Ｐゴシック" charset="0"/>
        </a:defRPr>
      </a:lvl7pPr>
      <a:lvl8pPr marL="1371600" algn="l" rtl="0" eaLnBrk="1" fontAlgn="base" hangingPunct="1">
        <a:spcBef>
          <a:spcPct val="0"/>
        </a:spcBef>
        <a:spcAft>
          <a:spcPct val="0"/>
        </a:spcAft>
        <a:defRPr sz="4000">
          <a:solidFill>
            <a:schemeClr val="tx2"/>
          </a:solidFill>
          <a:latin typeface="Century Gothic" charset="0"/>
          <a:ea typeface="ＭＳ Ｐゴシック" charset="0"/>
        </a:defRPr>
      </a:lvl8pPr>
      <a:lvl9pPr marL="1828800" algn="l" rtl="0" eaLnBrk="1" fontAlgn="base" hangingPunct="1">
        <a:spcBef>
          <a:spcPct val="0"/>
        </a:spcBef>
        <a:spcAft>
          <a:spcPct val="0"/>
        </a:spcAft>
        <a:defRPr sz="4000">
          <a:solidFill>
            <a:schemeClr val="tx2"/>
          </a:solidFill>
          <a:latin typeface="Century Gothic" charset="0"/>
          <a:ea typeface="ＭＳ Ｐゴシック" charset="0"/>
        </a:defRPr>
      </a:lvl9pPr>
    </p:titleStyle>
    <p:bodyStyle>
      <a:lvl1pPr marL="342900" indent="-342900" algn="l" rtl="0" eaLnBrk="1" fontAlgn="base" hangingPunct="1">
        <a:spcBef>
          <a:spcPct val="20000"/>
        </a:spcBef>
        <a:spcAft>
          <a:spcPct val="0"/>
        </a:spcAft>
        <a:buClr>
          <a:schemeClr val="accent1"/>
        </a:buClr>
        <a:buSzPct val="85000"/>
        <a:buFont typeface="Wingdings" charset="0"/>
        <a:buChar char="§"/>
        <a:defRPr sz="2400" kern="1200">
          <a:solidFill>
            <a:schemeClr val="tx1"/>
          </a:solidFill>
          <a:latin typeface="Century Gothic"/>
          <a:ea typeface="ＭＳ Ｐゴシック" charset="0"/>
          <a:cs typeface="Century Gothic"/>
        </a:defRPr>
      </a:lvl1pPr>
      <a:lvl2pPr marL="615950" indent="-342900" algn="l" rtl="0" eaLnBrk="1" fontAlgn="base" hangingPunct="1">
        <a:spcBef>
          <a:spcPct val="20000"/>
        </a:spcBef>
        <a:spcAft>
          <a:spcPct val="0"/>
        </a:spcAft>
        <a:buClr>
          <a:schemeClr val="accent1"/>
        </a:buClr>
        <a:buSzPct val="85000"/>
        <a:buFont typeface="Wingdings" charset="0"/>
        <a:buChar char="§"/>
        <a:defRPr sz="2000" kern="1200">
          <a:solidFill>
            <a:schemeClr val="tx1"/>
          </a:solidFill>
          <a:latin typeface="Century Gothic"/>
          <a:ea typeface="ＭＳ Ｐゴシック" charset="0"/>
          <a:cs typeface="Century Gothic"/>
        </a:defRPr>
      </a:lvl2pPr>
      <a:lvl3pPr marL="833438" indent="-285750" algn="l" rtl="0" eaLnBrk="1" fontAlgn="base" hangingPunct="1">
        <a:spcBef>
          <a:spcPct val="20000"/>
        </a:spcBef>
        <a:spcAft>
          <a:spcPct val="0"/>
        </a:spcAft>
        <a:buClr>
          <a:schemeClr val="accent1"/>
        </a:buClr>
        <a:buSzPct val="90000"/>
        <a:buFont typeface="Wingdings" charset="0"/>
        <a:buChar char="§"/>
        <a:defRPr kern="1200">
          <a:solidFill>
            <a:schemeClr val="tx1"/>
          </a:solidFill>
          <a:latin typeface="Century Gothic"/>
          <a:ea typeface="ＭＳ Ｐゴシック" charset="0"/>
          <a:cs typeface="Century Gothic"/>
        </a:defRPr>
      </a:lvl3pPr>
      <a:lvl4pPr marL="1108075" indent="-285750" algn="l" rtl="0" eaLnBrk="1" fontAlgn="base" hangingPunct="1">
        <a:spcBef>
          <a:spcPct val="20000"/>
        </a:spcBef>
        <a:spcAft>
          <a:spcPct val="0"/>
        </a:spcAft>
        <a:buClr>
          <a:schemeClr val="accent1"/>
        </a:buClr>
        <a:buFont typeface="Wingdings" charset="0"/>
        <a:buChar char="§"/>
        <a:defRPr sz="1600" kern="1200">
          <a:solidFill>
            <a:schemeClr val="tx1"/>
          </a:solidFill>
          <a:latin typeface="Century Gothic"/>
          <a:ea typeface="ＭＳ Ｐゴシック" charset="0"/>
          <a:cs typeface="Century Gothic"/>
        </a:defRPr>
      </a:lvl4pPr>
      <a:lvl5pPr marL="1336675" indent="-285750" algn="l" rtl="0" eaLnBrk="1" fontAlgn="base" hangingPunct="1">
        <a:spcBef>
          <a:spcPct val="20000"/>
        </a:spcBef>
        <a:spcAft>
          <a:spcPct val="0"/>
        </a:spcAft>
        <a:buClr>
          <a:schemeClr val="accent1"/>
        </a:buClr>
        <a:buSzPct val="100000"/>
        <a:buFont typeface="Wingdings" charset="0"/>
        <a:buChar char="§"/>
        <a:defRPr sz="1400" kern="1200">
          <a:solidFill>
            <a:schemeClr val="tx1"/>
          </a:solidFill>
          <a:latin typeface="Century Gothic"/>
          <a:ea typeface="ＭＳ Ｐゴシック" charset="0"/>
          <a:cs typeface="Century Gothic"/>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watermelon</a:t>
            </a:r>
            <a:endParaRPr lang="en-US" dirty="0"/>
          </a:p>
        </p:txBody>
      </p:sp>
      <p:sp>
        <p:nvSpPr>
          <p:cNvPr id="3" name="Subtitle 2"/>
          <p:cNvSpPr>
            <a:spLocks noGrp="1"/>
          </p:cNvSpPr>
          <p:nvPr>
            <p:ph type="subTitle" idx="1"/>
          </p:nvPr>
        </p:nvSpPr>
        <p:spPr>
          <a:xfrm>
            <a:off x="685800" y="3505200"/>
            <a:ext cx="7848600" cy="1752600"/>
          </a:xfrm>
        </p:spPr>
        <p:txBody>
          <a:bodyPr/>
          <a:lstStyle/>
          <a:p>
            <a:r>
              <a:rPr lang="en-US" dirty="0"/>
              <a:t>A modular pipeline to efficiently operationalize the RNA-</a:t>
            </a:r>
            <a:r>
              <a:rPr lang="en-US" dirty="0" err="1"/>
              <a:t>Seq</a:t>
            </a:r>
            <a:r>
              <a:rPr lang="en-US" dirty="0"/>
              <a:t> workflow of the Bioinformatics Core. </a:t>
            </a:r>
          </a:p>
        </p:txBody>
      </p:sp>
    </p:spTree>
    <p:extLst>
      <p:ext uri="{BB962C8B-B14F-4D97-AF65-F5344CB8AC3E}">
        <p14:creationId xmlns:p14="http://schemas.microsoft.com/office/powerpoint/2010/main" val="104606674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8600"/>
            <a:ext cx="8229600" cy="4978400"/>
          </a:xfrm>
        </p:spPr>
        <p:txBody>
          <a:bodyPr/>
          <a:lstStyle/>
          <a:p>
            <a:pPr marL="0" indent="0">
              <a:buNone/>
            </a:pPr>
            <a:endParaRPr lang="en-US" b="1" dirty="0" smtClean="0"/>
          </a:p>
          <a:p>
            <a:pPr lvl="1"/>
            <a:r>
              <a:rPr lang="en-US" dirty="0" smtClean="0"/>
              <a:t>Reproducible results: Validation </a:t>
            </a:r>
            <a:r>
              <a:rPr lang="en-US" dirty="0"/>
              <a:t>of pipeline against standard references (e.g. ERCC RNA spike in</a:t>
            </a:r>
            <a:r>
              <a:rPr lang="en-US" dirty="0" smtClean="0"/>
              <a:t>)</a:t>
            </a:r>
          </a:p>
          <a:p>
            <a:pPr lvl="1"/>
            <a:endParaRPr lang="en-US" dirty="0"/>
          </a:p>
          <a:p>
            <a:pPr lvl="1"/>
            <a:r>
              <a:rPr lang="en-US" dirty="0"/>
              <a:t>Stringent validation of project results though automated checks and better analyst-enabled </a:t>
            </a:r>
            <a:r>
              <a:rPr lang="en-US" dirty="0" smtClean="0"/>
              <a:t>QC</a:t>
            </a:r>
          </a:p>
          <a:p>
            <a:pPr lvl="1"/>
            <a:endParaRPr lang="en-US" dirty="0"/>
          </a:p>
          <a:p>
            <a:pPr lvl="1"/>
            <a:r>
              <a:rPr lang="en-US" dirty="0"/>
              <a:t>Regular, scheduled review of pipeline components/approach with scientific advisory committee</a:t>
            </a:r>
          </a:p>
          <a:p>
            <a:pPr lvl="0"/>
            <a:endParaRPr lang="en-US" dirty="0"/>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10</a:t>
            </a:fld>
            <a:endParaRPr lang="en-US"/>
          </a:p>
        </p:txBody>
      </p:sp>
      <p:sp>
        <p:nvSpPr>
          <p:cNvPr id="6" name="Title 1"/>
          <p:cNvSpPr>
            <a:spLocks noGrp="1"/>
          </p:cNvSpPr>
          <p:nvPr>
            <p:ph type="title"/>
          </p:nvPr>
        </p:nvSpPr>
        <p:spPr>
          <a:xfrm>
            <a:off x="457200" y="349250"/>
            <a:ext cx="8229600" cy="990600"/>
          </a:xfrm>
        </p:spPr>
        <p:txBody>
          <a:bodyPr>
            <a:noAutofit/>
          </a:bodyPr>
          <a:lstStyle/>
          <a:p>
            <a:pPr marL="0" indent="0"/>
            <a:r>
              <a:rPr lang="en-US" sz="2800" dirty="0"/>
              <a:t>The pipeline implementation must also enable these service goals:</a:t>
            </a:r>
          </a:p>
        </p:txBody>
      </p:sp>
    </p:spTree>
    <p:extLst>
      <p:ext uri="{BB962C8B-B14F-4D97-AF65-F5344CB8AC3E}">
        <p14:creationId xmlns:p14="http://schemas.microsoft.com/office/powerpoint/2010/main" val="3823830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250"/>
            <a:ext cx="8229600" cy="990600"/>
          </a:xfrm>
        </p:spPr>
        <p:txBody>
          <a:bodyPr>
            <a:normAutofit/>
          </a:bodyPr>
          <a:lstStyle/>
          <a:p>
            <a:r>
              <a:rPr lang="en-US" b="1" dirty="0" smtClean="0"/>
              <a:t>Release Plan</a:t>
            </a:r>
            <a:endParaRPr lang="en-US" dirty="0"/>
          </a:p>
        </p:txBody>
      </p:sp>
      <p:sp>
        <p:nvSpPr>
          <p:cNvPr id="3" name="Content Placeholder 2"/>
          <p:cNvSpPr>
            <a:spLocks noGrp="1"/>
          </p:cNvSpPr>
          <p:nvPr>
            <p:ph idx="1"/>
          </p:nvPr>
        </p:nvSpPr>
        <p:spPr>
          <a:xfrm>
            <a:off x="457200" y="1339850"/>
            <a:ext cx="8229600" cy="5137150"/>
          </a:xfrm>
        </p:spPr>
        <p:txBody>
          <a:bodyPr/>
          <a:lstStyle/>
          <a:p>
            <a:pPr>
              <a:lnSpc>
                <a:spcPct val="90000"/>
              </a:lnSpc>
            </a:pPr>
            <a:r>
              <a:rPr lang="en-US" dirty="0" smtClean="0"/>
              <a:t>Project </a:t>
            </a:r>
            <a:r>
              <a:rPr lang="en-US" dirty="0"/>
              <a:t>will be delivered in staged </a:t>
            </a:r>
            <a:r>
              <a:rPr lang="en-US" dirty="0" smtClean="0"/>
              <a:t>releases</a:t>
            </a:r>
          </a:p>
          <a:p>
            <a:pPr>
              <a:lnSpc>
                <a:spcPct val="90000"/>
              </a:lnSpc>
            </a:pPr>
            <a:endParaRPr lang="en-US" dirty="0" smtClean="0"/>
          </a:p>
          <a:p>
            <a:pPr>
              <a:lnSpc>
                <a:spcPct val="60000"/>
              </a:lnSpc>
            </a:pPr>
            <a:r>
              <a:rPr lang="en-US" dirty="0" smtClean="0"/>
              <a:t>The </a:t>
            </a:r>
            <a:r>
              <a:rPr lang="en-US" dirty="0"/>
              <a:t>conclusion of each release will include</a:t>
            </a:r>
            <a:r>
              <a:rPr lang="en-US" dirty="0" smtClean="0"/>
              <a:t>:</a:t>
            </a:r>
            <a:endParaRPr lang="en-US" dirty="0"/>
          </a:p>
          <a:p>
            <a:pPr lvl="1">
              <a:lnSpc>
                <a:spcPct val="60000"/>
              </a:lnSpc>
            </a:pPr>
            <a:endParaRPr lang="en-US" dirty="0" smtClean="0"/>
          </a:p>
          <a:p>
            <a:pPr lvl="1">
              <a:lnSpc>
                <a:spcPct val="90000"/>
              </a:lnSpc>
            </a:pPr>
            <a:r>
              <a:rPr lang="en-US" dirty="0" smtClean="0"/>
              <a:t>A </a:t>
            </a:r>
            <a:r>
              <a:rPr lang="en-US" dirty="0"/>
              <a:t>brief meeting with bioinformatics </a:t>
            </a:r>
            <a:r>
              <a:rPr lang="en-US" dirty="0" smtClean="0"/>
              <a:t>core team </a:t>
            </a:r>
            <a:r>
              <a:rPr lang="en-US" dirty="0"/>
              <a:t>to demonstrate progress and review/adjust contents of upcoming </a:t>
            </a:r>
            <a:r>
              <a:rPr lang="en-US" dirty="0" smtClean="0"/>
              <a:t>release </a:t>
            </a:r>
          </a:p>
          <a:p>
            <a:pPr lvl="1">
              <a:lnSpc>
                <a:spcPct val="90000"/>
              </a:lnSpc>
            </a:pPr>
            <a:endParaRPr lang="en-US" dirty="0"/>
          </a:p>
          <a:p>
            <a:pPr lvl="1">
              <a:lnSpc>
                <a:spcPct val="90000"/>
              </a:lnSpc>
            </a:pPr>
            <a:r>
              <a:rPr lang="en-US" dirty="0"/>
              <a:t>An update in the </a:t>
            </a:r>
            <a:r>
              <a:rPr lang="en-US" dirty="0" err="1"/>
              <a:t>github</a:t>
            </a:r>
            <a:r>
              <a:rPr lang="en-US" dirty="0"/>
              <a:t> </a:t>
            </a:r>
            <a:r>
              <a:rPr lang="en-US" dirty="0" smtClean="0"/>
              <a:t>repository</a:t>
            </a:r>
          </a:p>
          <a:p>
            <a:pPr lvl="1">
              <a:lnSpc>
                <a:spcPct val="90000"/>
              </a:lnSpc>
            </a:pPr>
            <a:endParaRPr lang="en-US" dirty="0"/>
          </a:p>
          <a:p>
            <a:pPr lvl="1">
              <a:lnSpc>
                <a:spcPct val="90000"/>
              </a:lnSpc>
            </a:pPr>
            <a:r>
              <a:rPr lang="en-US" dirty="0"/>
              <a:t>A deployed RNA-</a:t>
            </a:r>
            <a:r>
              <a:rPr lang="en-US" dirty="0" err="1"/>
              <a:t>Seq</a:t>
            </a:r>
            <a:r>
              <a:rPr lang="en-US" dirty="0"/>
              <a:t> pipeline that is available for general use by the bioinformatics core analysts.</a:t>
            </a:r>
          </a:p>
          <a:p>
            <a:pPr lvl="1">
              <a:lnSpc>
                <a:spcPct val="90000"/>
              </a:lnSpc>
            </a:pPr>
            <a:endParaRPr lang="en-US" sz="2400"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11</a:t>
            </a:fld>
            <a:endParaRPr lang="en-US"/>
          </a:p>
        </p:txBody>
      </p:sp>
    </p:spTree>
    <p:extLst>
      <p:ext uri="{BB962C8B-B14F-4D97-AF65-F5344CB8AC3E}">
        <p14:creationId xmlns:p14="http://schemas.microsoft.com/office/powerpoint/2010/main" val="7208551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Get </a:t>
            </a:r>
            <a:r>
              <a:rPr lang="en-US" dirty="0"/>
              <a:t>most of the core use cases working with the existing (Legacy) tools. </a:t>
            </a:r>
            <a:endParaRPr lang="en-US" dirty="0" smtClean="0"/>
          </a:p>
          <a:p>
            <a:r>
              <a:rPr lang="en-US" dirty="0" smtClean="0"/>
              <a:t>This </a:t>
            </a:r>
            <a:r>
              <a:rPr lang="en-US" dirty="0"/>
              <a:t>might entail changes to how we invoke existing tools to make them work correctly.</a:t>
            </a:r>
          </a:p>
          <a:p>
            <a:pPr lvl="3"/>
            <a:endParaRPr lang="en-US" dirty="0" smtClean="0"/>
          </a:p>
          <a:p>
            <a:pPr lvl="3"/>
            <a:r>
              <a:rPr lang="en-US" sz="1800" dirty="0" smtClean="0"/>
              <a:t>SE </a:t>
            </a:r>
            <a:r>
              <a:rPr lang="en-US" sz="1800" dirty="0"/>
              <a:t>analysis</a:t>
            </a:r>
          </a:p>
          <a:p>
            <a:pPr lvl="3"/>
            <a:r>
              <a:rPr lang="en-US" sz="1800" dirty="0"/>
              <a:t>QC (</a:t>
            </a:r>
            <a:r>
              <a:rPr lang="en-US" sz="1800" dirty="0" err="1"/>
              <a:t>FastQC</a:t>
            </a:r>
            <a:r>
              <a:rPr lang="en-US" sz="1800" dirty="0"/>
              <a:t>)</a:t>
            </a:r>
          </a:p>
          <a:p>
            <a:pPr lvl="3"/>
            <a:r>
              <a:rPr lang="en-US" sz="1800" dirty="0"/>
              <a:t>Quality, end trimming (</a:t>
            </a:r>
            <a:r>
              <a:rPr lang="en-US" sz="1800" dirty="0" err="1"/>
              <a:t>cutadapt</a:t>
            </a:r>
            <a:r>
              <a:rPr lang="en-US" sz="1800" dirty="0"/>
              <a:t>)</a:t>
            </a:r>
          </a:p>
          <a:p>
            <a:pPr lvl="3"/>
            <a:r>
              <a:rPr lang="en-US" sz="1800" dirty="0"/>
              <a:t>Genome and </a:t>
            </a:r>
            <a:r>
              <a:rPr lang="en-US" sz="1800" dirty="0" err="1"/>
              <a:t>transcriptome</a:t>
            </a:r>
            <a:r>
              <a:rPr lang="en-US" sz="1800" dirty="0"/>
              <a:t> alignment (</a:t>
            </a:r>
            <a:r>
              <a:rPr lang="en-US" sz="1800" dirty="0" err="1"/>
              <a:t>tophat</a:t>
            </a:r>
            <a:r>
              <a:rPr lang="en-US" sz="1800" dirty="0"/>
              <a:t>)</a:t>
            </a:r>
          </a:p>
          <a:p>
            <a:pPr lvl="3"/>
            <a:r>
              <a:rPr lang="en-US" sz="1800" dirty="0"/>
              <a:t>Read counts (</a:t>
            </a:r>
            <a:r>
              <a:rPr lang="en-US" sz="1800" dirty="0" err="1"/>
              <a:t>HTSeq</a:t>
            </a:r>
            <a:r>
              <a:rPr lang="en-US" sz="1800" dirty="0"/>
              <a:t>)</a:t>
            </a:r>
          </a:p>
          <a:p>
            <a:pPr lvl="3"/>
            <a:r>
              <a:rPr lang="en-US" sz="1800" dirty="0"/>
              <a:t>Gene and isoform </a:t>
            </a:r>
            <a:r>
              <a:rPr lang="en-US" sz="1800" dirty="0" err="1"/>
              <a:t>diffex</a:t>
            </a:r>
            <a:r>
              <a:rPr lang="en-US" sz="1800" dirty="0"/>
              <a:t> (</a:t>
            </a:r>
            <a:r>
              <a:rPr lang="en-US" sz="1800" dirty="0" err="1"/>
              <a:t>cuffdiff</a:t>
            </a:r>
            <a:r>
              <a:rPr lang="en-US" sz="1800" dirty="0"/>
              <a:t>, cummerbund)</a:t>
            </a:r>
          </a:p>
          <a:p>
            <a:pPr lvl="3"/>
            <a:r>
              <a:rPr lang="en-US" sz="1800" dirty="0"/>
              <a:t>Gene </a:t>
            </a:r>
            <a:r>
              <a:rPr lang="en-US" sz="1800" dirty="0" err="1"/>
              <a:t>diffex</a:t>
            </a:r>
            <a:r>
              <a:rPr lang="en-US" sz="1800" dirty="0"/>
              <a:t> (DESeq2)</a:t>
            </a:r>
          </a:p>
          <a:p>
            <a:pPr lvl="3"/>
            <a:r>
              <a:rPr lang="en-US" sz="1800" dirty="0" err="1"/>
              <a:t>Cuffdiff</a:t>
            </a:r>
            <a:r>
              <a:rPr lang="en-US" sz="1800" dirty="0"/>
              <a:t> report</a:t>
            </a:r>
          </a:p>
          <a:p>
            <a:pPr lvl="3"/>
            <a:r>
              <a:rPr lang="en-US" sz="1800" dirty="0" err="1"/>
              <a:t>Quickstart</a:t>
            </a:r>
            <a:r>
              <a:rPr lang="en-US" sz="1800" dirty="0"/>
              <a:t> doc/implementation diagram</a:t>
            </a:r>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12</a:t>
            </a:fld>
            <a:endParaRPr lang="en-US"/>
          </a:p>
        </p:txBody>
      </p:sp>
      <p:sp>
        <p:nvSpPr>
          <p:cNvPr id="6" name="Title 1"/>
          <p:cNvSpPr>
            <a:spLocks noGrp="1"/>
          </p:cNvSpPr>
          <p:nvPr>
            <p:ph type="title"/>
          </p:nvPr>
        </p:nvSpPr>
        <p:spPr>
          <a:xfrm>
            <a:off x="457200" y="533400"/>
            <a:ext cx="8229600" cy="990600"/>
          </a:xfrm>
        </p:spPr>
        <p:txBody>
          <a:bodyPr>
            <a:normAutofit/>
          </a:bodyPr>
          <a:lstStyle/>
          <a:p>
            <a:r>
              <a:rPr lang="en-US" sz="2800" b="1" dirty="0"/>
              <a:t>R</a:t>
            </a:r>
            <a:r>
              <a:rPr lang="en-US" sz="2800" b="1" dirty="0" smtClean="0"/>
              <a:t>elease </a:t>
            </a:r>
            <a:r>
              <a:rPr lang="en-US" sz="2800" b="1" dirty="0"/>
              <a:t>1: Basic implementation: </a:t>
            </a:r>
            <a:r>
              <a:rPr lang="en-US" sz="2800" b="1" dirty="0" smtClean="0"/>
              <a:t/>
            </a:r>
            <a:br>
              <a:rPr lang="en-US" sz="2800" b="1" dirty="0" smtClean="0"/>
            </a:br>
            <a:r>
              <a:rPr lang="en-US" sz="2800" b="1" dirty="0" smtClean="0"/>
              <a:t>Concludes</a:t>
            </a:r>
            <a:r>
              <a:rPr lang="en-US" sz="2800" b="1" dirty="0"/>
              <a:t>: 9/30/2016 </a:t>
            </a:r>
          </a:p>
        </p:txBody>
      </p:sp>
    </p:spTree>
    <p:extLst>
      <p:ext uri="{BB962C8B-B14F-4D97-AF65-F5344CB8AC3E}">
        <p14:creationId xmlns:p14="http://schemas.microsoft.com/office/powerpoint/2010/main" val="30897105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pPr>
            <a:r>
              <a:rPr lang="en-US" dirty="0"/>
              <a:t>Complete functionality that would enable deprecation of legacy pipeline</a:t>
            </a:r>
            <a:r>
              <a:rPr lang="en-US" dirty="0" smtClean="0"/>
              <a:t>.</a:t>
            </a:r>
            <a:r>
              <a:rPr lang="en-US" dirty="0"/>
              <a:t> </a:t>
            </a:r>
            <a:endParaRPr lang="en-US" dirty="0" smtClean="0"/>
          </a:p>
          <a:p>
            <a:pPr marL="0" indent="0">
              <a:lnSpc>
                <a:spcPct val="120000"/>
              </a:lnSpc>
              <a:buNone/>
            </a:pPr>
            <a:endParaRPr lang="en-US" dirty="0" smtClean="0"/>
          </a:p>
          <a:p>
            <a:pPr lvl="4">
              <a:lnSpc>
                <a:spcPct val="120000"/>
              </a:lnSpc>
            </a:pPr>
            <a:r>
              <a:rPr lang="en-US" sz="2000" dirty="0" smtClean="0"/>
              <a:t>PE analysis</a:t>
            </a:r>
          </a:p>
          <a:p>
            <a:pPr lvl="4">
              <a:lnSpc>
                <a:spcPct val="120000"/>
              </a:lnSpc>
            </a:pPr>
            <a:r>
              <a:rPr lang="en-US" sz="2000" dirty="0" smtClean="0"/>
              <a:t>Stranded </a:t>
            </a:r>
            <a:r>
              <a:rPr lang="en-US" sz="2000" dirty="0"/>
              <a:t>analysis</a:t>
            </a:r>
          </a:p>
          <a:p>
            <a:pPr lvl="4">
              <a:lnSpc>
                <a:spcPct val="120000"/>
              </a:lnSpc>
            </a:pPr>
            <a:r>
              <a:rPr lang="en-US" sz="2000" dirty="0"/>
              <a:t>Support for </a:t>
            </a:r>
            <a:r>
              <a:rPr lang="en-US" sz="2000" dirty="0" err="1"/>
              <a:t>concat</a:t>
            </a:r>
            <a:r>
              <a:rPr lang="en-US" sz="2000" dirty="0"/>
              <a:t> reads</a:t>
            </a:r>
          </a:p>
          <a:p>
            <a:pPr lvl="4">
              <a:lnSpc>
                <a:spcPct val="120000"/>
              </a:lnSpc>
            </a:pPr>
            <a:r>
              <a:rPr lang="en-US" sz="2000" dirty="0"/>
              <a:t>Adjusted intron length</a:t>
            </a:r>
          </a:p>
          <a:p>
            <a:pPr lvl="4">
              <a:lnSpc>
                <a:spcPct val="120000"/>
              </a:lnSpc>
            </a:pPr>
            <a:r>
              <a:rPr lang="en-US" sz="2000" dirty="0"/>
              <a:t>Basic support for multiple runs</a:t>
            </a:r>
          </a:p>
          <a:p>
            <a:pPr lvl="1"/>
            <a:endParaRPr lang="en-US" sz="2400"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13</a:t>
            </a:fld>
            <a:endParaRPr lang="en-US"/>
          </a:p>
        </p:txBody>
      </p:sp>
      <p:sp>
        <p:nvSpPr>
          <p:cNvPr id="5" name="Title 1"/>
          <p:cNvSpPr>
            <a:spLocks noGrp="1"/>
          </p:cNvSpPr>
          <p:nvPr>
            <p:ph type="title"/>
          </p:nvPr>
        </p:nvSpPr>
        <p:spPr>
          <a:xfrm>
            <a:off x="457200" y="533400"/>
            <a:ext cx="8229600" cy="990600"/>
          </a:xfrm>
        </p:spPr>
        <p:txBody>
          <a:bodyPr>
            <a:noAutofit/>
          </a:bodyPr>
          <a:lstStyle/>
          <a:p>
            <a:r>
              <a:rPr lang="en-US" sz="2800" b="1" dirty="0" smtClean="0"/>
              <a:t/>
            </a:r>
            <a:br>
              <a:rPr lang="en-US" sz="2800" b="1" dirty="0" smtClean="0"/>
            </a:br>
            <a:r>
              <a:rPr lang="en-US" sz="2800" b="1" dirty="0" smtClean="0"/>
              <a:t>Release 2: Extend supported use cases (MVP): Concludes 11/15/2016</a:t>
            </a:r>
            <a:br>
              <a:rPr lang="en-US" sz="2800" b="1" dirty="0" smtClean="0"/>
            </a:br>
            <a:endParaRPr lang="en-US" sz="2800" b="1" dirty="0"/>
          </a:p>
        </p:txBody>
      </p:sp>
    </p:spTree>
    <p:extLst>
      <p:ext uri="{BB962C8B-B14F-4D97-AF65-F5344CB8AC3E}">
        <p14:creationId xmlns:p14="http://schemas.microsoft.com/office/powerpoint/2010/main" val="10927806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lnSpc>
                <a:spcPct val="130000"/>
              </a:lnSpc>
            </a:pPr>
            <a:r>
              <a:rPr lang="en-US" sz="2000" dirty="0"/>
              <a:t>Extended support for multiple runs</a:t>
            </a:r>
          </a:p>
          <a:p>
            <a:pPr lvl="2">
              <a:lnSpc>
                <a:spcPct val="130000"/>
              </a:lnSpc>
            </a:pPr>
            <a:r>
              <a:rPr lang="en-US" sz="2000" dirty="0"/>
              <a:t>DESeq2 report/plots</a:t>
            </a:r>
          </a:p>
          <a:p>
            <a:pPr lvl="2">
              <a:lnSpc>
                <a:spcPct val="130000"/>
              </a:lnSpc>
            </a:pPr>
            <a:r>
              <a:rPr lang="en-US" sz="2000" dirty="0"/>
              <a:t>Module-based genome reference/annotation</a:t>
            </a:r>
          </a:p>
          <a:p>
            <a:pPr lvl="2">
              <a:lnSpc>
                <a:spcPct val="130000"/>
              </a:lnSpc>
            </a:pPr>
            <a:r>
              <a:rPr lang="en-US" sz="2000" dirty="0"/>
              <a:t>Continued support for </a:t>
            </a:r>
            <a:r>
              <a:rPr lang="en-US" sz="2000" dirty="0" err="1"/>
              <a:t>cuffdiff</a:t>
            </a:r>
            <a:endParaRPr lang="en-US" sz="2000" dirty="0"/>
          </a:p>
          <a:p>
            <a:pPr lvl="2">
              <a:lnSpc>
                <a:spcPct val="130000"/>
              </a:lnSpc>
            </a:pPr>
            <a:r>
              <a:rPr lang="en-US" sz="2000" dirty="0"/>
              <a:t>Preliminary research on alternative isoform </a:t>
            </a:r>
            <a:r>
              <a:rPr lang="en-US" sz="2000" dirty="0" err="1"/>
              <a:t>diffex</a:t>
            </a:r>
            <a:r>
              <a:rPr lang="en-US" sz="2000" dirty="0"/>
              <a:t> approaches</a:t>
            </a:r>
          </a:p>
          <a:p>
            <a:pPr lvl="2">
              <a:lnSpc>
                <a:spcPct val="130000"/>
              </a:lnSpc>
            </a:pPr>
            <a:r>
              <a:rPr lang="en-US" sz="2000" dirty="0"/>
              <a:t>Spec comprehensive experiment report</a:t>
            </a:r>
          </a:p>
          <a:p>
            <a:pPr lvl="2">
              <a:lnSpc>
                <a:spcPct val="130000"/>
              </a:lnSpc>
            </a:pPr>
            <a:r>
              <a:rPr lang="en-US" sz="2000" dirty="0"/>
              <a:t>Updated deliverables doc</a:t>
            </a:r>
          </a:p>
          <a:p>
            <a:pPr lvl="2">
              <a:lnSpc>
                <a:spcPct val="130000"/>
              </a:lnSpc>
            </a:pPr>
            <a:r>
              <a:rPr lang="en-US" sz="2000" dirty="0"/>
              <a:t>Maintenance doc</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14</a:t>
            </a:fld>
            <a:endParaRPr lang="en-US"/>
          </a:p>
        </p:txBody>
      </p:sp>
      <p:sp>
        <p:nvSpPr>
          <p:cNvPr id="7" name="Title 1"/>
          <p:cNvSpPr>
            <a:spLocks noGrp="1"/>
          </p:cNvSpPr>
          <p:nvPr>
            <p:ph type="title"/>
          </p:nvPr>
        </p:nvSpPr>
        <p:spPr>
          <a:xfrm>
            <a:off x="457200" y="533400"/>
            <a:ext cx="8229600" cy="990600"/>
          </a:xfrm>
        </p:spPr>
        <p:txBody>
          <a:bodyPr>
            <a:noAutofit/>
          </a:bodyPr>
          <a:lstStyle/>
          <a:p>
            <a:r>
              <a:rPr lang="en-US" sz="2800" b="1" dirty="0"/>
              <a:t>R</a:t>
            </a:r>
            <a:r>
              <a:rPr lang="en-US" sz="2800" b="1" dirty="0" smtClean="0"/>
              <a:t>elease 3: </a:t>
            </a:r>
            <a:r>
              <a:rPr lang="en-US" sz="2800" b="1" dirty="0"/>
              <a:t>Transition to </a:t>
            </a:r>
            <a:r>
              <a:rPr lang="en-US" sz="2800" b="1" dirty="0" smtClean="0"/>
              <a:t>DESeq2? </a:t>
            </a:r>
            <a:br>
              <a:rPr lang="en-US" sz="2800" b="1" dirty="0" smtClean="0"/>
            </a:br>
            <a:r>
              <a:rPr lang="en-US" sz="2800" b="1" dirty="0" smtClean="0"/>
              <a:t>Concludes ?</a:t>
            </a:r>
            <a:endParaRPr lang="en-US" sz="2800" b="1" dirty="0"/>
          </a:p>
        </p:txBody>
      </p:sp>
    </p:spTree>
    <p:extLst>
      <p:ext uri="{BB962C8B-B14F-4D97-AF65-F5344CB8AC3E}">
        <p14:creationId xmlns:p14="http://schemas.microsoft.com/office/powerpoint/2010/main" val="40251101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Better </a:t>
            </a:r>
            <a:r>
              <a:rPr lang="en-US" dirty="0"/>
              <a:t>QC</a:t>
            </a:r>
          </a:p>
          <a:p>
            <a:pPr lvl="1"/>
            <a:r>
              <a:rPr lang="en-US" dirty="0" err="1"/>
              <a:t>FastQScreen</a:t>
            </a:r>
            <a:endParaRPr lang="en-US" dirty="0"/>
          </a:p>
          <a:p>
            <a:pPr lvl="1"/>
            <a:r>
              <a:rPr lang="en-US" dirty="0" err="1"/>
              <a:t>QoRTS</a:t>
            </a:r>
            <a:endParaRPr lang="en-US" dirty="0"/>
          </a:p>
          <a:p>
            <a:pPr lvl="0"/>
            <a:r>
              <a:rPr lang="en-US" dirty="0"/>
              <a:t>Better alignment</a:t>
            </a:r>
          </a:p>
          <a:p>
            <a:pPr lvl="1"/>
            <a:r>
              <a:rPr lang="en-US" dirty="0"/>
              <a:t>STAR</a:t>
            </a:r>
          </a:p>
          <a:p>
            <a:pPr lvl="1"/>
            <a:r>
              <a:rPr lang="en-US" dirty="0"/>
              <a:t>HISAT2</a:t>
            </a:r>
          </a:p>
          <a:p>
            <a:pPr lvl="0"/>
            <a:r>
              <a:rPr lang="en-US" dirty="0"/>
              <a:t>Better </a:t>
            </a:r>
            <a:r>
              <a:rPr lang="en-US" dirty="0" err="1" smtClean="0"/>
              <a:t>diffex</a:t>
            </a:r>
            <a:r>
              <a:rPr lang="en-US" dirty="0" smtClean="0"/>
              <a:t> </a:t>
            </a:r>
          </a:p>
          <a:p>
            <a:pPr lvl="1"/>
            <a:r>
              <a:rPr lang="en-US" dirty="0"/>
              <a:t>Gene Level: </a:t>
            </a:r>
            <a:r>
              <a:rPr lang="en-US" dirty="0" err="1"/>
              <a:t>Limma</a:t>
            </a:r>
            <a:r>
              <a:rPr lang="en-US" dirty="0"/>
              <a:t>, </a:t>
            </a:r>
            <a:r>
              <a:rPr lang="en-US" dirty="0" err="1"/>
              <a:t>Voom</a:t>
            </a:r>
            <a:r>
              <a:rPr lang="en-US" dirty="0"/>
              <a:t>, </a:t>
            </a:r>
            <a:r>
              <a:rPr lang="en-US" dirty="0" err="1" smtClean="0"/>
              <a:t>edgeR</a:t>
            </a:r>
            <a:r>
              <a:rPr lang="en-US" dirty="0"/>
              <a:t>, etc.</a:t>
            </a:r>
          </a:p>
          <a:p>
            <a:pPr lvl="1"/>
            <a:r>
              <a:rPr lang="en-US" dirty="0" smtClean="0"/>
              <a:t>Isoform level: Sailfish, </a:t>
            </a:r>
            <a:r>
              <a:rPr lang="en-US" dirty="0" err="1" smtClean="0"/>
              <a:t>DEXseq</a:t>
            </a:r>
            <a:r>
              <a:rPr lang="en-US" dirty="0" smtClean="0"/>
              <a:t>, </a:t>
            </a:r>
            <a:r>
              <a:rPr lang="en-US" dirty="0" err="1" smtClean="0"/>
              <a:t>Ballgown,etc</a:t>
            </a:r>
            <a:endParaRPr lang="en-US" dirty="0" smtClean="0"/>
          </a:p>
          <a:p>
            <a:pPr lvl="0"/>
            <a:r>
              <a:rPr lang="en-US" dirty="0" smtClean="0"/>
              <a:t>Better </a:t>
            </a:r>
            <a:r>
              <a:rPr lang="en-US" dirty="0"/>
              <a:t>reporting</a:t>
            </a:r>
          </a:p>
          <a:p>
            <a:pPr lvl="1"/>
            <a:r>
              <a:rPr lang="en-US" dirty="0" err="1"/>
              <a:t>MultiQC</a:t>
            </a:r>
            <a:endParaRPr lang="en-US" dirty="0"/>
          </a:p>
          <a:p>
            <a:pPr lvl="1"/>
            <a:r>
              <a:rPr lang="en-US" dirty="0"/>
              <a:t>Comprehensive experiment report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15</a:t>
            </a:fld>
            <a:endParaRPr lang="en-US"/>
          </a:p>
        </p:txBody>
      </p:sp>
      <p:sp>
        <p:nvSpPr>
          <p:cNvPr id="7" name="Title 1"/>
          <p:cNvSpPr>
            <a:spLocks noGrp="1"/>
          </p:cNvSpPr>
          <p:nvPr>
            <p:ph type="title"/>
          </p:nvPr>
        </p:nvSpPr>
        <p:spPr>
          <a:xfrm>
            <a:off x="457200" y="533400"/>
            <a:ext cx="8229600" cy="990600"/>
          </a:xfrm>
        </p:spPr>
        <p:txBody>
          <a:bodyPr>
            <a:noAutofit/>
          </a:bodyPr>
          <a:lstStyle/>
          <a:p>
            <a:r>
              <a:rPr lang="en-US" sz="2800" b="1" dirty="0" smtClean="0"/>
              <a:t>Release </a:t>
            </a:r>
            <a:r>
              <a:rPr lang="en-US" sz="2800" b="1" dirty="0"/>
              <a:t>4: Better tools/reporting: </a:t>
            </a:r>
            <a:r>
              <a:rPr lang="en-US" sz="2800" b="1" dirty="0" smtClean="0"/>
              <a:t/>
            </a:r>
            <a:br>
              <a:rPr lang="en-US" sz="2800" b="1" dirty="0" smtClean="0"/>
            </a:br>
            <a:r>
              <a:rPr lang="en-US" sz="2800" b="1" dirty="0" smtClean="0"/>
              <a:t>Concludes </a:t>
            </a:r>
            <a:r>
              <a:rPr lang="en-US" sz="2800" b="1" dirty="0"/>
              <a:t>? </a:t>
            </a:r>
          </a:p>
        </p:txBody>
      </p:sp>
    </p:spTree>
    <p:extLst>
      <p:ext uri="{BB962C8B-B14F-4D97-AF65-F5344CB8AC3E}">
        <p14:creationId xmlns:p14="http://schemas.microsoft.com/office/powerpoint/2010/main" val="42126219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7820" y="1064260"/>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6">
                    <a:lumMod val="75000"/>
                  </a:schemeClr>
                </a:solidFill>
                <a:latin typeface="Century Gothic"/>
                <a:cs typeface="Century Gothic"/>
              </a:rPr>
              <a:t>Version 1.0</a:t>
            </a:r>
            <a:endParaRPr lang="en-US" b="1" dirty="0">
              <a:solidFill>
                <a:schemeClr val="accent6">
                  <a:lumMod val="75000"/>
                </a:schemeClr>
              </a:solidFill>
              <a:latin typeface="Century Gothic"/>
              <a:cs typeface="Century Gothic"/>
            </a:endParaRPr>
          </a:p>
        </p:txBody>
      </p:sp>
      <p:sp>
        <p:nvSpPr>
          <p:cNvPr id="5" name="Rounded Rectangle 4"/>
          <p:cNvSpPr/>
          <p:nvPr/>
        </p:nvSpPr>
        <p:spPr>
          <a:xfrm>
            <a:off x="1833880" y="485986"/>
            <a:ext cx="5648960" cy="1520613"/>
          </a:xfrm>
          <a:prstGeom prst="roundRect">
            <a:avLst/>
          </a:prstGeom>
          <a:solidFill>
            <a:schemeClr val="accent5">
              <a:lumMod val="20000"/>
              <a:lumOff val="80000"/>
            </a:schemeClr>
          </a:solidFill>
          <a:ln>
            <a:solidFill>
              <a:srgbClr val="FFFFFF"/>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SE analysis</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QC (</a:t>
            </a:r>
            <a:r>
              <a:rPr lang="en-US" sz="1200" dirty="0" err="1" smtClean="0">
                <a:solidFill>
                  <a:schemeClr val="tx1"/>
                </a:solidFill>
                <a:latin typeface="Century Gothic"/>
                <a:cs typeface="Century Gothic"/>
              </a:rPr>
              <a:t>Fastqc</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Quality and end trimming (</a:t>
            </a:r>
            <a:r>
              <a:rPr lang="en-US" sz="1200" dirty="0" err="1" smtClean="0">
                <a:solidFill>
                  <a:schemeClr val="tx1"/>
                </a:solidFill>
                <a:latin typeface="Century Gothic"/>
                <a:cs typeface="Century Gothic"/>
              </a:rPr>
              <a:t>Cutadapt</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Genome + </a:t>
            </a:r>
            <a:r>
              <a:rPr lang="en-US" sz="1200" dirty="0" err="1">
                <a:solidFill>
                  <a:schemeClr val="tx1"/>
                </a:solidFill>
                <a:latin typeface="Century Gothic"/>
                <a:cs typeface="Century Gothic"/>
              </a:rPr>
              <a:t>T</a:t>
            </a:r>
            <a:r>
              <a:rPr lang="en-US" sz="1200" dirty="0" err="1" smtClean="0">
                <a:solidFill>
                  <a:schemeClr val="tx1"/>
                </a:solidFill>
                <a:latin typeface="Century Gothic"/>
                <a:cs typeface="Century Gothic"/>
              </a:rPr>
              <a:t>ranscriptome</a:t>
            </a:r>
            <a:r>
              <a:rPr lang="en-US" sz="1200" dirty="0" smtClean="0">
                <a:solidFill>
                  <a:schemeClr val="tx1"/>
                </a:solidFill>
                <a:latin typeface="Century Gothic"/>
                <a:cs typeface="Century Gothic"/>
              </a:rPr>
              <a:t> alignment (</a:t>
            </a:r>
            <a:r>
              <a:rPr lang="en-US" sz="1200" dirty="0" err="1" smtClean="0">
                <a:solidFill>
                  <a:schemeClr val="tx1"/>
                </a:solidFill>
                <a:latin typeface="Century Gothic"/>
                <a:cs typeface="Century Gothic"/>
              </a:rPr>
              <a:t>Tophat</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err="1" smtClean="0">
                <a:solidFill>
                  <a:schemeClr val="tx1"/>
                </a:solidFill>
                <a:latin typeface="Century Gothic"/>
                <a:cs typeface="Century Gothic"/>
              </a:rPr>
              <a:t>ReadCounts</a:t>
            </a:r>
            <a:r>
              <a:rPr lang="en-US" sz="1200" dirty="0" smtClean="0">
                <a:solidFill>
                  <a:schemeClr val="tx1"/>
                </a:solidFill>
                <a:latin typeface="Century Gothic"/>
                <a:cs typeface="Century Gothic"/>
              </a:rPr>
              <a:t> (</a:t>
            </a:r>
            <a:r>
              <a:rPr lang="en-US" sz="1200" dirty="0" err="1" smtClean="0">
                <a:solidFill>
                  <a:schemeClr val="tx1"/>
                </a:solidFill>
                <a:latin typeface="Century Gothic"/>
                <a:cs typeface="Century Gothic"/>
              </a:rPr>
              <a:t>HTSeq</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Gene and isoform differential expression (</a:t>
            </a:r>
            <a:r>
              <a:rPr lang="en-US" sz="1200" dirty="0" err="1" smtClean="0">
                <a:solidFill>
                  <a:schemeClr val="tx1"/>
                </a:solidFill>
                <a:latin typeface="Century Gothic"/>
                <a:cs typeface="Century Gothic"/>
              </a:rPr>
              <a:t>Cuffdiff</a:t>
            </a:r>
            <a:r>
              <a:rPr lang="en-US" sz="1200" dirty="0" smtClean="0">
                <a:solidFill>
                  <a:schemeClr val="tx1"/>
                </a:solidFill>
                <a:latin typeface="Century Gothic"/>
                <a:cs typeface="Century Gothic"/>
              </a:rPr>
              <a:t>, Cummerbund)</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Gene differential expression(DESeq2)</a:t>
            </a:r>
          </a:p>
          <a:p>
            <a:pPr marL="285750" indent="-285750">
              <a:buClr>
                <a:schemeClr val="accent6">
                  <a:lumMod val="40000"/>
                  <a:lumOff val="60000"/>
                </a:schemeClr>
              </a:buClr>
              <a:buFont typeface="Wingdings" charset="2"/>
              <a:buChar char="§"/>
            </a:pPr>
            <a:r>
              <a:rPr lang="en-US" sz="1200" dirty="0" err="1" smtClean="0">
                <a:solidFill>
                  <a:schemeClr val="tx1"/>
                </a:solidFill>
                <a:latin typeface="Century Gothic"/>
                <a:cs typeface="Century Gothic"/>
              </a:rPr>
              <a:t>Cuffdiff</a:t>
            </a:r>
            <a:r>
              <a:rPr lang="en-US" sz="1200" dirty="0" smtClean="0">
                <a:solidFill>
                  <a:schemeClr val="tx1"/>
                </a:solidFill>
                <a:latin typeface="Century Gothic"/>
                <a:cs typeface="Century Gothic"/>
              </a:rPr>
              <a:t> Report</a:t>
            </a:r>
            <a:endParaRPr lang="en-US" sz="1200" dirty="0">
              <a:solidFill>
                <a:schemeClr val="tx1"/>
              </a:solidFill>
              <a:latin typeface="Century Gothic"/>
              <a:cs typeface="Century Gothic"/>
            </a:endParaRPr>
          </a:p>
        </p:txBody>
      </p:sp>
      <p:sp>
        <p:nvSpPr>
          <p:cNvPr id="8" name="Rounded Rectangle 7"/>
          <p:cNvSpPr/>
          <p:nvPr/>
        </p:nvSpPr>
        <p:spPr>
          <a:xfrm>
            <a:off x="7706360" y="800099"/>
            <a:ext cx="1079500" cy="886005"/>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hg19, GRCh37</a:t>
            </a:r>
            <a:endParaRPr lang="en-US" sz="1000" dirty="0">
              <a:solidFill>
                <a:schemeClr val="accent4">
                  <a:lumMod val="75000"/>
                </a:schemeClr>
              </a:solidFill>
              <a:latin typeface="Century Gothic"/>
              <a:cs typeface="Century Gothic"/>
            </a:endParaRPr>
          </a:p>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Mm10</a:t>
            </a:r>
            <a:r>
              <a:rPr lang="en-US" sz="1000" dirty="0" smtClean="0">
                <a:solidFill>
                  <a:schemeClr val="accent4">
                    <a:lumMod val="75000"/>
                  </a:schemeClr>
                </a:solidFill>
                <a:latin typeface="Century Gothic"/>
                <a:cs typeface="Century Gothic"/>
              </a:rPr>
              <a:t>, GRCm38 </a:t>
            </a:r>
            <a:endParaRPr lang="en-US" sz="1000" dirty="0">
              <a:solidFill>
                <a:schemeClr val="accent4">
                  <a:lumMod val="75000"/>
                </a:schemeClr>
              </a:solidFill>
              <a:latin typeface="Century Gothic"/>
              <a:cs typeface="Century Gothic"/>
            </a:endParaRPr>
          </a:p>
        </p:txBody>
      </p:sp>
      <p:sp>
        <p:nvSpPr>
          <p:cNvPr id="20" name="Rounded Rectangle 19"/>
          <p:cNvSpPr/>
          <p:nvPr/>
        </p:nvSpPr>
        <p:spPr>
          <a:xfrm>
            <a:off x="337820" y="2629747"/>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a:t>
            </a:r>
            <a:r>
              <a:rPr lang="en-US" sz="1200" b="1" dirty="0" smtClean="0">
                <a:solidFill>
                  <a:schemeClr val="accent6">
                    <a:lumMod val="75000"/>
                  </a:schemeClr>
                </a:solidFill>
                <a:latin typeface="Century Gothic"/>
                <a:cs typeface="Century Gothic"/>
              </a:rPr>
              <a:t>1.1</a:t>
            </a:r>
            <a:endParaRPr lang="en-US" sz="1200" b="1" dirty="0">
              <a:solidFill>
                <a:schemeClr val="accent6">
                  <a:lumMod val="75000"/>
                </a:schemeClr>
              </a:solidFill>
              <a:latin typeface="Century Gothic"/>
              <a:cs typeface="Century Gothic"/>
            </a:endParaRPr>
          </a:p>
        </p:txBody>
      </p:sp>
      <p:sp>
        <p:nvSpPr>
          <p:cNvPr id="21" name="Rounded Rectangle 20"/>
          <p:cNvSpPr/>
          <p:nvPr/>
        </p:nvSpPr>
        <p:spPr>
          <a:xfrm>
            <a:off x="1833880" y="2235200"/>
            <a:ext cx="5648960" cy="921137"/>
          </a:xfrm>
          <a:prstGeom prst="roundRect">
            <a:avLst/>
          </a:prstGeom>
          <a:solidFill>
            <a:schemeClr val="accent5">
              <a:lumMod val="20000"/>
              <a:lumOff val="80000"/>
            </a:schemeClr>
          </a:solidFill>
          <a:ln>
            <a:solidFill>
              <a:srgbClr val="FFFFFF"/>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PE analysis</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Stranded</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Support for </a:t>
            </a:r>
            <a:r>
              <a:rPr lang="en-US" sz="1200" dirty="0" err="1" smtClean="0">
                <a:solidFill>
                  <a:schemeClr val="tx1"/>
                </a:solidFill>
                <a:latin typeface="Century Gothic"/>
                <a:cs typeface="Century Gothic"/>
              </a:rPr>
              <a:t>concat</a:t>
            </a:r>
            <a:r>
              <a:rPr lang="en-US" sz="1200" dirty="0" smtClean="0">
                <a:solidFill>
                  <a:schemeClr val="tx1"/>
                </a:solidFill>
                <a:latin typeface="Century Gothic"/>
                <a:cs typeface="Century Gothic"/>
              </a:rPr>
              <a:t> reads</a:t>
            </a:r>
          </a:p>
          <a:p>
            <a:pPr marL="285750" indent="-285750">
              <a:buClr>
                <a:schemeClr val="accent6">
                  <a:lumMod val="40000"/>
                  <a:lumOff val="60000"/>
                </a:schemeClr>
              </a:buClr>
              <a:buFont typeface="Wingdings" charset="2"/>
              <a:buChar char="§"/>
            </a:pPr>
            <a:endParaRPr lang="en-US" sz="1200" dirty="0">
              <a:solidFill>
                <a:schemeClr val="tx1"/>
              </a:solidFill>
              <a:latin typeface="Century Gothic"/>
              <a:cs typeface="Century Gothic"/>
            </a:endParaRPr>
          </a:p>
        </p:txBody>
      </p:sp>
      <p:sp>
        <p:nvSpPr>
          <p:cNvPr id="23" name="Rounded Rectangle 22"/>
          <p:cNvSpPr/>
          <p:nvPr/>
        </p:nvSpPr>
        <p:spPr>
          <a:xfrm>
            <a:off x="337820" y="4161367"/>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a:t>
            </a:r>
            <a:r>
              <a:rPr lang="en-US" sz="1200" b="1" dirty="0" smtClean="0">
                <a:solidFill>
                  <a:schemeClr val="accent6">
                    <a:lumMod val="75000"/>
                  </a:schemeClr>
                </a:solidFill>
                <a:latin typeface="Century Gothic"/>
                <a:cs typeface="Century Gothic"/>
              </a:rPr>
              <a:t>1.2</a:t>
            </a:r>
            <a:endParaRPr lang="en-US" sz="1200" b="1" dirty="0">
              <a:solidFill>
                <a:schemeClr val="accent6">
                  <a:lumMod val="75000"/>
                </a:schemeClr>
              </a:solidFill>
              <a:latin typeface="Century Gothic"/>
              <a:cs typeface="Century Gothic"/>
            </a:endParaRPr>
          </a:p>
        </p:txBody>
      </p:sp>
      <p:sp>
        <p:nvSpPr>
          <p:cNvPr id="24" name="Rounded Rectangle 23"/>
          <p:cNvSpPr/>
          <p:nvPr/>
        </p:nvSpPr>
        <p:spPr>
          <a:xfrm>
            <a:off x="1833880" y="3740628"/>
            <a:ext cx="5648960" cy="1333022"/>
          </a:xfrm>
          <a:prstGeom prst="roundRect">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endParaRPr lang="en-US" sz="1200" dirty="0" smtClean="0">
              <a:solidFill>
                <a:schemeClr val="tx1"/>
              </a:solidFill>
              <a:latin typeface="Century Gothic"/>
              <a:cs typeface="Century Gothic"/>
            </a:endParaRPr>
          </a:p>
          <a:p>
            <a:pPr marL="285750" indent="-285750">
              <a:buClr>
                <a:schemeClr val="accent6">
                  <a:lumMod val="40000"/>
                  <a:lumOff val="60000"/>
                </a:schemeClr>
              </a:buClr>
              <a:buFont typeface="Wingdings" charset="2"/>
              <a:buChar char="§"/>
            </a:pPr>
            <a:endParaRPr lang="en-US" sz="1200" dirty="0">
              <a:solidFill>
                <a:schemeClr val="tx1"/>
              </a:solidFill>
              <a:latin typeface="Century Gothic"/>
              <a:cs typeface="Century Gothic"/>
            </a:endParaRPr>
          </a:p>
        </p:txBody>
      </p:sp>
      <p:sp>
        <p:nvSpPr>
          <p:cNvPr id="25" name="Rounded Rectangle 24"/>
          <p:cNvSpPr/>
          <p:nvPr/>
        </p:nvSpPr>
        <p:spPr>
          <a:xfrm>
            <a:off x="7706360" y="3740627"/>
            <a:ext cx="1079500" cy="1019279"/>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ce10</a:t>
            </a:r>
          </a:p>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WS195, </a:t>
            </a:r>
            <a:r>
              <a:rPr lang="en-US" sz="1000" dirty="0">
                <a:solidFill>
                  <a:schemeClr val="accent4">
                    <a:lumMod val="75000"/>
                  </a:schemeClr>
                </a:solidFill>
                <a:latin typeface="Century Gothic"/>
                <a:cs typeface="Century Gothic"/>
              </a:rPr>
              <a:t>Zv9</a:t>
            </a:r>
          </a:p>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GRCz10, dm6</a:t>
            </a:r>
            <a:endParaRPr lang="en-US" sz="1000" dirty="0">
              <a:solidFill>
                <a:schemeClr val="accent4">
                  <a:lumMod val="75000"/>
                </a:schemeClr>
              </a:solidFill>
              <a:latin typeface="Century Gothic"/>
              <a:cs typeface="Century Gothic"/>
            </a:endParaRPr>
          </a:p>
        </p:txBody>
      </p:sp>
      <p:sp>
        <p:nvSpPr>
          <p:cNvPr id="26" name="Rounded Rectangle 25"/>
          <p:cNvSpPr/>
          <p:nvPr/>
        </p:nvSpPr>
        <p:spPr>
          <a:xfrm>
            <a:off x="337820" y="5808980"/>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1.x</a:t>
            </a:r>
          </a:p>
        </p:txBody>
      </p:sp>
      <p:sp>
        <p:nvSpPr>
          <p:cNvPr id="27" name="Rounded Rectangle 26"/>
          <p:cNvSpPr/>
          <p:nvPr/>
        </p:nvSpPr>
        <p:spPr>
          <a:xfrm>
            <a:off x="1833880" y="5499100"/>
            <a:ext cx="5648960" cy="997373"/>
          </a:xfrm>
          <a:prstGeom prst="roundRect">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QC (</a:t>
            </a:r>
            <a:r>
              <a:rPr lang="en-US" sz="1200" dirty="0" err="1" smtClean="0">
                <a:solidFill>
                  <a:schemeClr val="tx1"/>
                </a:solidFill>
                <a:latin typeface="Century Gothic"/>
                <a:cs typeface="Century Gothic"/>
              </a:rPr>
              <a:t>FastQScreen</a:t>
            </a:r>
            <a:r>
              <a:rPr lang="en-US" sz="1200" dirty="0" err="1">
                <a:solidFill>
                  <a:schemeClr val="tx1"/>
                </a:solidFill>
                <a:latin typeface="Century Gothic"/>
                <a:cs typeface="Century Gothic"/>
              </a:rPr>
              <a:t>,</a:t>
            </a:r>
            <a:r>
              <a:rPr lang="en-US" sz="1200" dirty="0" err="1" smtClean="0">
                <a:solidFill>
                  <a:schemeClr val="tx1"/>
                </a:solidFill>
                <a:latin typeface="Century Gothic"/>
                <a:cs typeface="Century Gothic"/>
              </a:rPr>
              <a:t>MultiQC</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alignment( STAR,HISAT2) </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a:t>
            </a:r>
            <a:r>
              <a:rPr lang="en-US" sz="1200" dirty="0" err="1" smtClean="0">
                <a:solidFill>
                  <a:schemeClr val="tx1"/>
                </a:solidFill>
                <a:latin typeface="Century Gothic"/>
                <a:cs typeface="Century Gothic"/>
              </a:rPr>
              <a:t>diffex</a:t>
            </a:r>
            <a:r>
              <a:rPr lang="en-US" sz="1200" dirty="0">
                <a:solidFill>
                  <a:schemeClr val="tx1"/>
                </a:solidFill>
                <a:latin typeface="Century Gothic"/>
                <a:cs typeface="Century Gothic"/>
              </a:rPr>
              <a:t> </a:t>
            </a:r>
            <a:r>
              <a:rPr lang="en-US" sz="1200" dirty="0" smtClean="0">
                <a:solidFill>
                  <a:schemeClr val="tx1"/>
                </a:solidFill>
                <a:latin typeface="Century Gothic"/>
                <a:cs typeface="Century Gothic"/>
              </a:rPr>
              <a:t>(</a:t>
            </a:r>
            <a:r>
              <a:rPr lang="en-US" sz="1200" dirty="0" err="1" smtClean="0">
                <a:solidFill>
                  <a:schemeClr val="tx1"/>
                </a:solidFill>
                <a:latin typeface="Century Gothic"/>
                <a:cs typeface="Century Gothic"/>
              </a:rPr>
              <a:t>EdgeR</a:t>
            </a:r>
            <a:r>
              <a:rPr lang="en-US" sz="1200" dirty="0" smtClean="0">
                <a:solidFill>
                  <a:schemeClr val="tx1"/>
                </a:solidFill>
                <a:latin typeface="Century Gothic"/>
                <a:cs typeface="Century Gothic"/>
              </a:rPr>
              <a:t>, </a:t>
            </a:r>
            <a:r>
              <a:rPr lang="en-US" sz="1200" dirty="0" err="1" smtClean="0">
                <a:solidFill>
                  <a:schemeClr val="tx1"/>
                </a:solidFill>
                <a:latin typeface="Century Gothic"/>
                <a:cs typeface="Century Gothic"/>
              </a:rPr>
              <a:t>Limma</a:t>
            </a:r>
            <a:r>
              <a:rPr lang="en-US" sz="1200" dirty="0" smtClean="0">
                <a:solidFill>
                  <a:schemeClr val="tx1"/>
                </a:solidFill>
                <a:latin typeface="Century Gothic"/>
                <a:cs typeface="Century Gothic"/>
              </a:rPr>
              <a:t>, VOOM)</a:t>
            </a:r>
          </a:p>
        </p:txBody>
      </p:sp>
      <p:sp>
        <p:nvSpPr>
          <p:cNvPr id="28" name="Rounded Rectangle 27"/>
          <p:cNvSpPr/>
          <p:nvPr/>
        </p:nvSpPr>
        <p:spPr>
          <a:xfrm>
            <a:off x="7706360" y="5311140"/>
            <a:ext cx="1079500" cy="911860"/>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Other genomes</a:t>
            </a:r>
          </a:p>
        </p:txBody>
      </p:sp>
      <p:sp>
        <p:nvSpPr>
          <p:cNvPr id="30" name="Striped Right Arrow 29"/>
          <p:cNvSpPr/>
          <p:nvPr/>
        </p:nvSpPr>
        <p:spPr>
          <a:xfrm rot="5400000">
            <a:off x="410631" y="4935222"/>
            <a:ext cx="927949" cy="585892"/>
          </a:xfrm>
          <a:prstGeom prst="stripedRightArrow">
            <a:avLst/>
          </a:prstGeom>
          <a:solidFill>
            <a:srgbClr val="3C23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51559" y="3462016"/>
            <a:ext cx="7183120" cy="45719"/>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87680" y="3156337"/>
            <a:ext cx="2133600" cy="307777"/>
          </a:xfrm>
          <a:prstGeom prst="rect">
            <a:avLst/>
          </a:prstGeom>
          <a:noFill/>
        </p:spPr>
        <p:txBody>
          <a:bodyPr wrap="square" rtlCol="0">
            <a:spAutoFit/>
          </a:bodyPr>
          <a:lstStyle/>
          <a:p>
            <a:r>
              <a:rPr lang="en-US" sz="1400" b="1" dirty="0" smtClean="0">
                <a:latin typeface="Century Gothic"/>
                <a:cs typeface="Century Gothic"/>
              </a:rPr>
              <a:t>Legacy retired</a:t>
            </a:r>
            <a:endParaRPr lang="en-US" sz="1400" b="1" dirty="0">
              <a:latin typeface="Century Gothic"/>
              <a:cs typeface="Century Gothic"/>
            </a:endParaRPr>
          </a:p>
        </p:txBody>
      </p:sp>
      <p:sp>
        <p:nvSpPr>
          <p:cNvPr id="38" name="Rectangle 37"/>
          <p:cNvSpPr/>
          <p:nvPr/>
        </p:nvSpPr>
        <p:spPr>
          <a:xfrm>
            <a:off x="4588933" y="512063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5" name="Rectangle 44"/>
          <p:cNvSpPr/>
          <p:nvPr/>
        </p:nvSpPr>
        <p:spPr>
          <a:xfrm>
            <a:off x="4588933" y="521207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4588933" y="529335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4588933" y="538479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2" name="Rectangle 51"/>
          <p:cNvSpPr/>
          <p:nvPr/>
        </p:nvSpPr>
        <p:spPr>
          <a:xfrm>
            <a:off x="86360" y="1143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Release</a:t>
            </a:r>
            <a:endParaRPr lang="en-US" sz="1400" b="1" dirty="0"/>
          </a:p>
        </p:txBody>
      </p:sp>
      <p:sp>
        <p:nvSpPr>
          <p:cNvPr id="53" name="Rectangle 52"/>
          <p:cNvSpPr/>
          <p:nvPr/>
        </p:nvSpPr>
        <p:spPr>
          <a:xfrm>
            <a:off x="3854873" y="1016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Functionality</a:t>
            </a:r>
          </a:p>
        </p:txBody>
      </p:sp>
      <p:sp>
        <p:nvSpPr>
          <p:cNvPr id="54" name="Rectangle 53"/>
          <p:cNvSpPr/>
          <p:nvPr/>
        </p:nvSpPr>
        <p:spPr>
          <a:xfrm>
            <a:off x="7500619" y="1143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Genomes</a:t>
            </a:r>
          </a:p>
        </p:txBody>
      </p:sp>
      <p:sp>
        <p:nvSpPr>
          <p:cNvPr id="55" name="TextBox 54"/>
          <p:cNvSpPr txBox="1"/>
          <p:nvPr/>
        </p:nvSpPr>
        <p:spPr>
          <a:xfrm>
            <a:off x="538481" y="1285994"/>
            <a:ext cx="718820" cy="400110"/>
          </a:xfrm>
          <a:prstGeom prst="rect">
            <a:avLst/>
          </a:prstGeom>
          <a:noFill/>
        </p:spPr>
        <p:txBody>
          <a:bodyPr wrap="square" rtlCol="0">
            <a:spAutoFit/>
          </a:bodyPr>
          <a:lstStyle/>
          <a:p>
            <a:r>
              <a:rPr lang="en-US" sz="1000" b="1" dirty="0" smtClean="0">
                <a:solidFill>
                  <a:srgbClr val="0000FF"/>
                </a:solidFill>
                <a:latin typeface="Century Gothic"/>
                <a:cs typeface="Century Gothic"/>
              </a:rPr>
              <a:t>Comp3</a:t>
            </a:r>
          </a:p>
          <a:p>
            <a:r>
              <a:rPr lang="en-US" sz="1000" b="1" dirty="0" smtClean="0">
                <a:solidFill>
                  <a:srgbClr val="0000FF"/>
                </a:solidFill>
                <a:latin typeface="Century Gothic"/>
                <a:cs typeface="Century Gothic"/>
              </a:rPr>
              <a:t>Comp5</a:t>
            </a:r>
            <a:endParaRPr lang="en-US" sz="1000" b="1" dirty="0">
              <a:solidFill>
                <a:srgbClr val="0000FF"/>
              </a:solidFill>
              <a:latin typeface="Century Gothic"/>
              <a:cs typeface="Century Gothic"/>
            </a:endParaRPr>
          </a:p>
        </p:txBody>
      </p:sp>
      <p:sp>
        <p:nvSpPr>
          <p:cNvPr id="57" name="TextBox 56"/>
          <p:cNvSpPr txBox="1"/>
          <p:nvPr/>
        </p:nvSpPr>
        <p:spPr>
          <a:xfrm>
            <a:off x="629918" y="4390972"/>
            <a:ext cx="563879" cy="246221"/>
          </a:xfrm>
          <a:prstGeom prst="rect">
            <a:avLst/>
          </a:prstGeom>
          <a:noFill/>
        </p:spPr>
        <p:txBody>
          <a:bodyPr wrap="square" rtlCol="0">
            <a:spAutoFit/>
          </a:bodyPr>
          <a:lstStyle/>
          <a:p>
            <a:r>
              <a:rPr lang="en-US" sz="1000" b="1" dirty="0" smtClean="0">
                <a:solidFill>
                  <a:srgbClr val="0000FF"/>
                </a:solidFill>
                <a:latin typeface="Century Gothic"/>
                <a:cs typeface="Century Gothic"/>
              </a:rPr>
              <a:t>Flux</a:t>
            </a:r>
            <a:endParaRPr lang="en-US" sz="1000" b="1" dirty="0">
              <a:solidFill>
                <a:srgbClr val="0000FF"/>
              </a:solidFill>
              <a:latin typeface="Century Gothic"/>
              <a:cs typeface="Century Gothic"/>
            </a:endParaRPr>
          </a:p>
        </p:txBody>
      </p:sp>
      <p:sp>
        <p:nvSpPr>
          <p:cNvPr id="29" name="Rounded Rectangle 28"/>
          <p:cNvSpPr/>
          <p:nvPr/>
        </p:nvSpPr>
        <p:spPr>
          <a:xfrm>
            <a:off x="7706360" y="2196217"/>
            <a:ext cx="1079500" cy="911860"/>
          </a:xfrm>
          <a:prstGeom prst="roundRect">
            <a:avLst>
              <a:gd name="adj" fmla="val 13882"/>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Rn7, Rnor_6.0</a:t>
            </a:r>
          </a:p>
        </p:txBody>
      </p:sp>
      <p:sp>
        <p:nvSpPr>
          <p:cNvPr id="2" name="TextBox 1"/>
          <p:cNvSpPr txBox="1"/>
          <p:nvPr/>
        </p:nvSpPr>
        <p:spPr>
          <a:xfrm>
            <a:off x="5036819" y="5670480"/>
            <a:ext cx="2463800" cy="646331"/>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ea typeface="+mn-ea"/>
                <a:cs typeface="Century Gothic"/>
              </a:rPr>
              <a:t>Better </a:t>
            </a:r>
            <a:r>
              <a:rPr lang="en-US" sz="1200" dirty="0" smtClean="0">
                <a:latin typeface="Century Gothic"/>
                <a:ea typeface="+mn-ea"/>
                <a:cs typeface="Century Gothic"/>
              </a:rPr>
              <a:t>reporting (</a:t>
            </a:r>
            <a:r>
              <a:rPr lang="en-US" sz="1200" dirty="0" err="1" smtClean="0">
                <a:latin typeface="Century Gothic"/>
                <a:ea typeface="+mn-ea"/>
                <a:cs typeface="Century Gothic"/>
              </a:rPr>
              <a:t>MultiQC</a:t>
            </a:r>
            <a:r>
              <a:rPr lang="en-US" sz="1200" dirty="0" smtClean="0">
                <a:latin typeface="Century Gothic"/>
                <a:ea typeface="+mn-ea"/>
                <a:cs typeface="Century Gothic"/>
              </a:rPr>
              <a:t>, Comprehensive experiment report)</a:t>
            </a:r>
            <a:endParaRPr lang="en-US" sz="1200" dirty="0">
              <a:latin typeface="Century Gothic"/>
              <a:ea typeface="+mn-ea"/>
              <a:cs typeface="Century Gothic"/>
            </a:endParaRPr>
          </a:p>
        </p:txBody>
      </p:sp>
      <p:sp>
        <p:nvSpPr>
          <p:cNvPr id="31" name="TextBox 30"/>
          <p:cNvSpPr txBox="1"/>
          <p:nvPr/>
        </p:nvSpPr>
        <p:spPr>
          <a:xfrm>
            <a:off x="4942840" y="3806763"/>
            <a:ext cx="2463800" cy="1200329"/>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cs typeface="Century Gothic"/>
              </a:rPr>
              <a:t>Spec comprehensive experiment report</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Extended support for multiple runs</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Updated deliverable doc</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Maintenance doc</a:t>
            </a:r>
            <a:endParaRPr lang="en-US" dirty="0">
              <a:latin typeface="Century Gothic"/>
              <a:cs typeface="Century Gothic"/>
            </a:endParaRPr>
          </a:p>
        </p:txBody>
      </p:sp>
      <p:sp>
        <p:nvSpPr>
          <p:cNvPr id="32" name="TextBox 31"/>
          <p:cNvSpPr txBox="1"/>
          <p:nvPr/>
        </p:nvSpPr>
        <p:spPr>
          <a:xfrm>
            <a:off x="1993900" y="3806196"/>
            <a:ext cx="2948940" cy="1200329"/>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cs typeface="Century Gothic"/>
              </a:rPr>
              <a:t>DESeq2 report/plots</a:t>
            </a:r>
          </a:p>
          <a:p>
            <a:pPr marL="285750" indent="-285750">
              <a:buClr>
                <a:schemeClr val="accent6">
                  <a:lumMod val="40000"/>
                  <a:lumOff val="60000"/>
                </a:schemeClr>
              </a:buClr>
              <a:buFont typeface="Wingdings" charset="2"/>
              <a:buChar char="§"/>
            </a:pPr>
            <a:r>
              <a:rPr lang="en-US" sz="1200" dirty="0">
                <a:latin typeface="Century Gothic"/>
                <a:cs typeface="Century Gothic"/>
              </a:rPr>
              <a:t>Module-based genome references/</a:t>
            </a:r>
            <a:r>
              <a:rPr lang="en-US" sz="1200" dirty="0" smtClean="0">
                <a:latin typeface="Century Gothic"/>
                <a:cs typeface="Century Gothic"/>
              </a:rPr>
              <a:t>annotations</a:t>
            </a:r>
          </a:p>
          <a:p>
            <a:pPr marL="285750" indent="-285750">
              <a:buClr>
                <a:schemeClr val="accent6">
                  <a:lumMod val="40000"/>
                  <a:lumOff val="60000"/>
                </a:schemeClr>
              </a:buClr>
              <a:buFont typeface="Wingdings" charset="2"/>
              <a:buChar char="§"/>
            </a:pPr>
            <a:r>
              <a:rPr lang="en-US" sz="1200" dirty="0" smtClean="0">
                <a:latin typeface="Century Gothic"/>
                <a:cs typeface="Century Gothic"/>
              </a:rPr>
              <a:t>Continued support for </a:t>
            </a:r>
            <a:r>
              <a:rPr lang="en-US" sz="1200" dirty="0" err="1" smtClean="0">
                <a:latin typeface="Century Gothic"/>
                <a:cs typeface="Century Gothic"/>
              </a:rPr>
              <a:t>cuffdiff</a:t>
            </a:r>
            <a:endParaRPr lang="en-US" sz="1200" dirty="0" smtClean="0">
              <a:latin typeface="Century Gothic"/>
              <a:cs typeface="Century Gothic"/>
            </a:endParaRPr>
          </a:p>
          <a:p>
            <a:pPr marL="285750" indent="-285750">
              <a:buClr>
                <a:schemeClr val="accent6">
                  <a:lumMod val="40000"/>
                  <a:lumOff val="60000"/>
                </a:schemeClr>
              </a:buClr>
              <a:buFont typeface="Wingdings" charset="2"/>
              <a:buChar char="§"/>
            </a:pPr>
            <a:r>
              <a:rPr lang="en-US" sz="1200" dirty="0" smtClean="0">
                <a:latin typeface="Century Gothic"/>
                <a:cs typeface="Century Gothic"/>
              </a:rPr>
              <a:t>Research alternate isoform </a:t>
            </a:r>
            <a:r>
              <a:rPr lang="en-US" sz="1200" dirty="0" err="1" smtClean="0">
                <a:latin typeface="Century Gothic"/>
                <a:cs typeface="Century Gothic"/>
              </a:rPr>
              <a:t>diffex</a:t>
            </a:r>
            <a:endParaRPr lang="en-US" sz="1200" dirty="0" smtClean="0">
              <a:latin typeface="Century Gothic"/>
              <a:cs typeface="Century Gothic"/>
            </a:endParaRPr>
          </a:p>
          <a:p>
            <a:pPr marL="285750" indent="-285750">
              <a:buClr>
                <a:schemeClr val="accent6">
                  <a:lumMod val="40000"/>
                  <a:lumOff val="60000"/>
                </a:schemeClr>
              </a:buClr>
              <a:buFont typeface="Wingdings" charset="2"/>
              <a:buChar char="§"/>
            </a:pPr>
            <a:r>
              <a:rPr lang="en-US" sz="1200" dirty="0">
                <a:latin typeface="Century Gothic"/>
                <a:cs typeface="Century Gothic"/>
              </a:rPr>
              <a:t>Adjusted intron </a:t>
            </a:r>
            <a:r>
              <a:rPr lang="en-US" sz="1200" dirty="0" smtClean="0">
                <a:latin typeface="Century Gothic"/>
                <a:cs typeface="Century Gothic"/>
              </a:rPr>
              <a:t>length</a:t>
            </a:r>
            <a:endParaRPr lang="en-US" sz="1200" dirty="0">
              <a:latin typeface="Century Gothic"/>
              <a:cs typeface="Century Gothic"/>
            </a:endParaRPr>
          </a:p>
        </p:txBody>
      </p:sp>
      <p:sp>
        <p:nvSpPr>
          <p:cNvPr id="3" name="TextBox 2"/>
          <p:cNvSpPr txBox="1"/>
          <p:nvPr/>
        </p:nvSpPr>
        <p:spPr>
          <a:xfrm>
            <a:off x="177799" y="1679025"/>
            <a:ext cx="1536701" cy="230832"/>
          </a:xfrm>
          <a:prstGeom prst="rect">
            <a:avLst/>
          </a:prstGeom>
          <a:noFill/>
        </p:spPr>
        <p:txBody>
          <a:bodyPr wrap="square" rtlCol="0">
            <a:spAutoFit/>
          </a:bodyPr>
          <a:lstStyle>
            <a:defPPr>
              <a:defRPr lang="en-US"/>
            </a:defPPr>
            <a:lvl1pPr>
              <a:defRPr sz="900" b="1">
                <a:solidFill>
                  <a:srgbClr val="E64F35"/>
                </a:solidFill>
              </a:defRPr>
            </a:lvl1pPr>
          </a:lstStyle>
          <a:p>
            <a:pPr algn="ctr"/>
            <a:r>
              <a:rPr lang="en-US" i="1" dirty="0">
                <a:solidFill>
                  <a:srgbClr val="F22772"/>
                </a:solidFill>
              </a:rPr>
              <a:t>Release: 9</a:t>
            </a:r>
            <a:r>
              <a:rPr lang="en-US" i="1" dirty="0" smtClean="0">
                <a:solidFill>
                  <a:srgbClr val="F22772"/>
                </a:solidFill>
              </a:rPr>
              <a:t>/</a:t>
            </a:r>
            <a:r>
              <a:rPr lang="en-US" i="1" dirty="0">
                <a:solidFill>
                  <a:srgbClr val="F22772"/>
                </a:solidFill>
              </a:rPr>
              <a:t>30/2016</a:t>
            </a:r>
          </a:p>
        </p:txBody>
      </p:sp>
      <p:sp>
        <p:nvSpPr>
          <p:cNvPr id="33" name="TextBox 32"/>
          <p:cNvSpPr txBox="1"/>
          <p:nvPr/>
        </p:nvSpPr>
        <p:spPr>
          <a:xfrm>
            <a:off x="177799" y="2972341"/>
            <a:ext cx="1536701" cy="230832"/>
          </a:xfrm>
          <a:prstGeom prst="rect">
            <a:avLst/>
          </a:prstGeom>
          <a:noFill/>
        </p:spPr>
        <p:txBody>
          <a:bodyPr wrap="square" rtlCol="0">
            <a:spAutoFit/>
          </a:bodyPr>
          <a:lstStyle>
            <a:defPPr>
              <a:defRPr lang="en-US"/>
            </a:defPPr>
            <a:lvl1pPr algn="ctr">
              <a:defRPr sz="900" b="1" i="1">
                <a:solidFill>
                  <a:srgbClr val="F22772"/>
                </a:solidFill>
              </a:defRPr>
            </a:lvl1pPr>
          </a:lstStyle>
          <a:p>
            <a:r>
              <a:rPr lang="en-US" dirty="0"/>
              <a:t>Release: 11/15/2016</a:t>
            </a:r>
          </a:p>
        </p:txBody>
      </p:sp>
    </p:spTree>
    <p:extLst>
      <p:ext uri="{BB962C8B-B14F-4D97-AF65-F5344CB8AC3E}">
        <p14:creationId xmlns:p14="http://schemas.microsoft.com/office/powerpoint/2010/main" val="39442714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7820" y="810250"/>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accent6">
                    <a:lumMod val="75000"/>
                  </a:schemeClr>
                </a:solidFill>
                <a:latin typeface="Century Gothic"/>
                <a:cs typeface="Century Gothic"/>
              </a:rPr>
              <a:t>Version 1.0</a:t>
            </a:r>
            <a:endParaRPr lang="en-US" b="1" dirty="0">
              <a:solidFill>
                <a:schemeClr val="accent6">
                  <a:lumMod val="75000"/>
                </a:schemeClr>
              </a:solidFill>
              <a:latin typeface="Century Gothic"/>
              <a:cs typeface="Century Gothic"/>
            </a:endParaRPr>
          </a:p>
        </p:txBody>
      </p:sp>
      <p:sp>
        <p:nvSpPr>
          <p:cNvPr id="5" name="Rounded Rectangle 4"/>
          <p:cNvSpPr/>
          <p:nvPr/>
        </p:nvSpPr>
        <p:spPr>
          <a:xfrm>
            <a:off x="1833880" y="485986"/>
            <a:ext cx="5648960" cy="1520613"/>
          </a:xfrm>
          <a:prstGeom prst="roundRect">
            <a:avLst/>
          </a:prstGeom>
          <a:solidFill>
            <a:schemeClr val="accent5">
              <a:lumMod val="20000"/>
              <a:lumOff val="80000"/>
            </a:schemeClr>
          </a:solidFill>
          <a:ln>
            <a:solidFill>
              <a:srgbClr val="FFFFFF"/>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rgbClr val="008000"/>
              </a:buClr>
              <a:buFont typeface="Wingdings" charset="2"/>
              <a:buChar char="ü"/>
            </a:pPr>
            <a:r>
              <a:rPr lang="en-US" sz="1200" dirty="0" smtClean="0">
                <a:solidFill>
                  <a:schemeClr val="tx1"/>
                </a:solidFill>
                <a:latin typeface="Century Gothic"/>
                <a:cs typeface="Century Gothic"/>
              </a:rPr>
              <a:t>SE analysis</a:t>
            </a:r>
          </a:p>
          <a:p>
            <a:pPr marL="285750" indent="-285750">
              <a:buClr>
                <a:srgbClr val="008000"/>
              </a:buClr>
              <a:buFont typeface="Wingdings" charset="2"/>
              <a:buChar char="ü"/>
            </a:pPr>
            <a:r>
              <a:rPr lang="en-US" sz="1200" dirty="0" smtClean="0">
                <a:solidFill>
                  <a:schemeClr val="tx1"/>
                </a:solidFill>
                <a:latin typeface="Century Gothic"/>
                <a:cs typeface="Century Gothic"/>
              </a:rPr>
              <a:t>QC (</a:t>
            </a:r>
            <a:r>
              <a:rPr lang="en-US" sz="1200" dirty="0" err="1" smtClean="0">
                <a:solidFill>
                  <a:schemeClr val="tx1"/>
                </a:solidFill>
                <a:latin typeface="Century Gothic"/>
                <a:cs typeface="Century Gothic"/>
              </a:rPr>
              <a:t>Fastqc</a:t>
            </a:r>
            <a:r>
              <a:rPr lang="en-US" sz="1200" dirty="0" smtClean="0">
                <a:solidFill>
                  <a:schemeClr val="tx1"/>
                </a:solidFill>
                <a:latin typeface="Century Gothic"/>
                <a:cs typeface="Century Gothic"/>
              </a:rPr>
              <a:t>)</a:t>
            </a:r>
          </a:p>
          <a:p>
            <a:pPr marL="285750" indent="-285750">
              <a:buClr>
                <a:srgbClr val="008000"/>
              </a:buClr>
              <a:buFont typeface="Wingdings" charset="2"/>
              <a:buChar char="ü"/>
            </a:pPr>
            <a:r>
              <a:rPr lang="en-US" sz="1200" dirty="0" smtClean="0">
                <a:solidFill>
                  <a:schemeClr val="tx1"/>
                </a:solidFill>
                <a:latin typeface="Century Gothic"/>
                <a:cs typeface="Century Gothic"/>
              </a:rPr>
              <a:t>Quality and end trimming (</a:t>
            </a:r>
            <a:r>
              <a:rPr lang="en-US" sz="1200" dirty="0" err="1" smtClean="0">
                <a:solidFill>
                  <a:schemeClr val="tx1"/>
                </a:solidFill>
                <a:latin typeface="Century Gothic"/>
                <a:cs typeface="Century Gothic"/>
              </a:rPr>
              <a:t>Cutadapt</a:t>
            </a:r>
            <a:r>
              <a:rPr lang="en-US" sz="1200" dirty="0" smtClean="0">
                <a:solidFill>
                  <a:schemeClr val="tx1"/>
                </a:solidFill>
                <a:latin typeface="Century Gothic"/>
                <a:cs typeface="Century Gothic"/>
              </a:rPr>
              <a:t>)</a:t>
            </a:r>
          </a:p>
          <a:p>
            <a:pPr marL="285750" indent="-285750">
              <a:buClr>
                <a:srgbClr val="008000"/>
              </a:buClr>
              <a:buFont typeface="Wingdings" charset="2"/>
              <a:buChar char="ü"/>
            </a:pPr>
            <a:r>
              <a:rPr lang="en-US" sz="1200" dirty="0" smtClean="0">
                <a:solidFill>
                  <a:schemeClr val="tx1"/>
                </a:solidFill>
                <a:latin typeface="Century Gothic"/>
                <a:cs typeface="Century Gothic"/>
              </a:rPr>
              <a:t>Genome + </a:t>
            </a:r>
            <a:r>
              <a:rPr lang="en-US" sz="1200" dirty="0" err="1">
                <a:solidFill>
                  <a:schemeClr val="tx1"/>
                </a:solidFill>
                <a:latin typeface="Century Gothic"/>
                <a:cs typeface="Century Gothic"/>
              </a:rPr>
              <a:t>T</a:t>
            </a:r>
            <a:r>
              <a:rPr lang="en-US" sz="1200" dirty="0" err="1" smtClean="0">
                <a:solidFill>
                  <a:schemeClr val="tx1"/>
                </a:solidFill>
                <a:latin typeface="Century Gothic"/>
                <a:cs typeface="Century Gothic"/>
              </a:rPr>
              <a:t>ranscriptome</a:t>
            </a:r>
            <a:r>
              <a:rPr lang="en-US" sz="1200" dirty="0" smtClean="0">
                <a:solidFill>
                  <a:schemeClr val="tx1"/>
                </a:solidFill>
                <a:latin typeface="Century Gothic"/>
                <a:cs typeface="Century Gothic"/>
              </a:rPr>
              <a:t> alignment (</a:t>
            </a:r>
            <a:r>
              <a:rPr lang="en-US" sz="1200" dirty="0" err="1" smtClean="0">
                <a:solidFill>
                  <a:schemeClr val="tx1"/>
                </a:solidFill>
                <a:latin typeface="Century Gothic"/>
                <a:cs typeface="Century Gothic"/>
              </a:rPr>
              <a:t>Tophat</a:t>
            </a:r>
            <a:r>
              <a:rPr lang="en-US" sz="1200" dirty="0" smtClean="0">
                <a:solidFill>
                  <a:schemeClr val="tx1"/>
                </a:solidFill>
                <a:latin typeface="Century Gothic"/>
                <a:cs typeface="Century Gothic"/>
              </a:rPr>
              <a:t>)</a:t>
            </a:r>
          </a:p>
          <a:p>
            <a:pPr marL="285750" indent="-285750">
              <a:buClr>
                <a:srgbClr val="008000"/>
              </a:buClr>
              <a:buFont typeface="Wingdings" charset="2"/>
              <a:buChar char="ü"/>
            </a:pPr>
            <a:r>
              <a:rPr lang="en-US" sz="1200" dirty="0" err="1" smtClean="0">
                <a:solidFill>
                  <a:schemeClr val="tx1"/>
                </a:solidFill>
                <a:latin typeface="Century Gothic"/>
                <a:cs typeface="Century Gothic"/>
              </a:rPr>
              <a:t>ReadCounts</a:t>
            </a:r>
            <a:r>
              <a:rPr lang="en-US" sz="1200" dirty="0" smtClean="0">
                <a:solidFill>
                  <a:schemeClr val="tx1"/>
                </a:solidFill>
                <a:latin typeface="Century Gothic"/>
                <a:cs typeface="Century Gothic"/>
              </a:rPr>
              <a:t> (</a:t>
            </a:r>
            <a:r>
              <a:rPr lang="en-US" sz="1200" dirty="0" err="1" smtClean="0">
                <a:solidFill>
                  <a:schemeClr val="tx1"/>
                </a:solidFill>
                <a:latin typeface="Century Gothic"/>
                <a:cs typeface="Century Gothic"/>
              </a:rPr>
              <a:t>HTSeq</a:t>
            </a:r>
            <a:r>
              <a:rPr lang="en-US" sz="1200" dirty="0" smtClean="0">
                <a:solidFill>
                  <a:schemeClr val="tx1"/>
                </a:solidFill>
                <a:latin typeface="Century Gothic"/>
                <a:cs typeface="Century Gothic"/>
              </a:rPr>
              <a:t>)</a:t>
            </a:r>
          </a:p>
          <a:p>
            <a:pPr marL="285750" indent="-285750">
              <a:buClr>
                <a:srgbClr val="008000"/>
              </a:buClr>
              <a:buFont typeface="Wingdings" charset="2"/>
              <a:buChar char="ü"/>
            </a:pPr>
            <a:r>
              <a:rPr lang="en-US" sz="1200" dirty="0" smtClean="0">
                <a:solidFill>
                  <a:schemeClr val="tx1"/>
                </a:solidFill>
                <a:latin typeface="Century Gothic"/>
                <a:cs typeface="Century Gothic"/>
              </a:rPr>
              <a:t>Gene and isoform differential expression (</a:t>
            </a:r>
            <a:r>
              <a:rPr lang="en-US" sz="1200" dirty="0" err="1" smtClean="0">
                <a:solidFill>
                  <a:schemeClr val="tx1"/>
                </a:solidFill>
                <a:latin typeface="Century Gothic"/>
                <a:cs typeface="Century Gothic"/>
              </a:rPr>
              <a:t>Cuffdiff</a:t>
            </a:r>
            <a:r>
              <a:rPr lang="en-US" sz="1200" dirty="0" smtClean="0">
                <a:solidFill>
                  <a:schemeClr val="tx1"/>
                </a:solidFill>
                <a:latin typeface="Century Gothic"/>
                <a:cs typeface="Century Gothic"/>
              </a:rPr>
              <a:t>, Cummerbund)</a:t>
            </a:r>
          </a:p>
          <a:p>
            <a:pPr marL="171450" indent="-171450">
              <a:buFont typeface="Arial"/>
              <a:buChar char="•"/>
            </a:pPr>
            <a:r>
              <a:rPr lang="en-US" sz="1200" b="1" dirty="0" err="1" smtClean="0">
                <a:solidFill>
                  <a:schemeClr val="tx1"/>
                </a:solidFill>
                <a:latin typeface="Century Gothic"/>
                <a:cs typeface="Century Gothic"/>
              </a:rPr>
              <a:t>Cuffdiff</a:t>
            </a:r>
            <a:r>
              <a:rPr lang="en-US" sz="1200" b="1" dirty="0" smtClean="0">
                <a:solidFill>
                  <a:schemeClr val="tx1"/>
                </a:solidFill>
                <a:latin typeface="Century Gothic"/>
                <a:cs typeface="Century Gothic"/>
              </a:rPr>
              <a:t> Report</a:t>
            </a:r>
          </a:p>
          <a:p>
            <a:pPr marL="171450" indent="-171450">
              <a:buFont typeface="Arial"/>
              <a:buChar char="•"/>
            </a:pPr>
            <a:r>
              <a:rPr lang="en-US" sz="1200" b="1" dirty="0" smtClean="0">
                <a:solidFill>
                  <a:schemeClr val="tx1"/>
                </a:solidFill>
                <a:latin typeface="Century Gothic"/>
                <a:cs typeface="Century Gothic"/>
              </a:rPr>
              <a:t>Testing &amp; release</a:t>
            </a:r>
            <a:endParaRPr lang="en-US" sz="1200" b="1" dirty="0">
              <a:solidFill>
                <a:schemeClr val="tx1"/>
              </a:solidFill>
              <a:latin typeface="Century Gothic"/>
              <a:cs typeface="Century Gothic"/>
            </a:endParaRPr>
          </a:p>
        </p:txBody>
      </p:sp>
      <p:sp>
        <p:nvSpPr>
          <p:cNvPr id="8" name="Rounded Rectangle 7"/>
          <p:cNvSpPr/>
          <p:nvPr/>
        </p:nvSpPr>
        <p:spPr>
          <a:xfrm>
            <a:off x="7706360" y="800099"/>
            <a:ext cx="1079500" cy="886005"/>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tx1"/>
              </a:buClr>
              <a:buFont typeface="Arial"/>
              <a:buChar char="•"/>
            </a:pPr>
            <a:r>
              <a:rPr lang="en-US" sz="1000" b="1" dirty="0" smtClean="0">
                <a:solidFill>
                  <a:schemeClr val="accent4">
                    <a:lumMod val="75000"/>
                  </a:schemeClr>
                </a:solidFill>
                <a:latin typeface="Century Gothic"/>
                <a:cs typeface="Century Gothic"/>
              </a:rPr>
              <a:t>hg19</a:t>
            </a:r>
          </a:p>
          <a:p>
            <a:pPr marL="171450" indent="-171450">
              <a:buClr>
                <a:srgbClr val="008000"/>
              </a:buClr>
              <a:buFont typeface="Wingdings" charset="2"/>
              <a:buChar char="ü"/>
            </a:pPr>
            <a:r>
              <a:rPr lang="en-US" sz="1000" dirty="0">
                <a:solidFill>
                  <a:schemeClr val="accent4">
                    <a:lumMod val="75000"/>
                  </a:schemeClr>
                </a:solidFill>
                <a:latin typeface="Century Gothic"/>
                <a:cs typeface="Century Gothic"/>
              </a:rPr>
              <a:t>m</a:t>
            </a:r>
            <a:r>
              <a:rPr lang="en-US" sz="1000" dirty="0" smtClean="0">
                <a:solidFill>
                  <a:schemeClr val="accent4">
                    <a:lumMod val="75000"/>
                  </a:schemeClr>
                </a:solidFill>
                <a:latin typeface="Century Gothic"/>
                <a:cs typeface="Century Gothic"/>
              </a:rPr>
              <a:t>m10</a:t>
            </a:r>
            <a:r>
              <a:rPr lang="en-US" sz="1000" dirty="0" smtClean="0">
                <a:solidFill>
                  <a:schemeClr val="accent4">
                    <a:lumMod val="75000"/>
                  </a:schemeClr>
                </a:solidFill>
                <a:latin typeface="Century Gothic"/>
                <a:cs typeface="Century Gothic"/>
              </a:rPr>
              <a:t> </a:t>
            </a:r>
            <a:endParaRPr lang="en-US" sz="1000" dirty="0">
              <a:solidFill>
                <a:schemeClr val="accent4">
                  <a:lumMod val="75000"/>
                </a:schemeClr>
              </a:solidFill>
              <a:latin typeface="Century Gothic"/>
              <a:cs typeface="Century Gothic"/>
            </a:endParaRPr>
          </a:p>
        </p:txBody>
      </p:sp>
      <p:sp>
        <p:nvSpPr>
          <p:cNvPr id="20" name="Rounded Rectangle 19"/>
          <p:cNvSpPr/>
          <p:nvPr/>
        </p:nvSpPr>
        <p:spPr>
          <a:xfrm>
            <a:off x="337820" y="2629747"/>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a:t>
            </a:r>
            <a:r>
              <a:rPr lang="en-US" sz="1200" b="1" dirty="0" smtClean="0">
                <a:solidFill>
                  <a:schemeClr val="accent6">
                    <a:lumMod val="75000"/>
                  </a:schemeClr>
                </a:solidFill>
                <a:latin typeface="Century Gothic"/>
                <a:cs typeface="Century Gothic"/>
              </a:rPr>
              <a:t>1.1</a:t>
            </a:r>
            <a:endParaRPr lang="en-US" sz="1200" b="1" dirty="0">
              <a:solidFill>
                <a:schemeClr val="accent6">
                  <a:lumMod val="75000"/>
                </a:schemeClr>
              </a:solidFill>
              <a:latin typeface="Century Gothic"/>
              <a:cs typeface="Century Gothic"/>
            </a:endParaRPr>
          </a:p>
        </p:txBody>
      </p:sp>
      <p:sp>
        <p:nvSpPr>
          <p:cNvPr id="21" name="Rounded Rectangle 20"/>
          <p:cNvSpPr/>
          <p:nvPr/>
        </p:nvSpPr>
        <p:spPr>
          <a:xfrm>
            <a:off x="1833880" y="2235200"/>
            <a:ext cx="5648960" cy="921137"/>
          </a:xfrm>
          <a:prstGeom prst="roundRect">
            <a:avLst/>
          </a:prstGeom>
          <a:solidFill>
            <a:schemeClr val="accent5">
              <a:lumMod val="20000"/>
              <a:lumOff val="80000"/>
            </a:schemeClr>
          </a:solidFill>
          <a:ln>
            <a:solidFill>
              <a:srgbClr val="FFFFFF"/>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r>
              <a:rPr lang="en-US" sz="1200" b="1" dirty="0">
                <a:solidFill>
                  <a:schemeClr val="tx1"/>
                </a:solidFill>
                <a:latin typeface="Century Gothic"/>
                <a:cs typeface="Century Gothic"/>
              </a:rPr>
              <a:t>Gene differential expression(DESeq2)</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Stranded</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Support </a:t>
            </a:r>
            <a:r>
              <a:rPr lang="en-US" sz="1200" dirty="0" smtClean="0">
                <a:solidFill>
                  <a:schemeClr val="tx1"/>
                </a:solidFill>
                <a:latin typeface="Century Gothic"/>
                <a:cs typeface="Century Gothic"/>
              </a:rPr>
              <a:t>for </a:t>
            </a:r>
            <a:r>
              <a:rPr lang="en-US" sz="1200" dirty="0" err="1" smtClean="0">
                <a:solidFill>
                  <a:schemeClr val="tx1"/>
                </a:solidFill>
                <a:latin typeface="Century Gothic"/>
                <a:cs typeface="Century Gothic"/>
              </a:rPr>
              <a:t>concat</a:t>
            </a:r>
            <a:r>
              <a:rPr lang="en-US" sz="1200" dirty="0" smtClean="0">
                <a:solidFill>
                  <a:schemeClr val="tx1"/>
                </a:solidFill>
                <a:latin typeface="Century Gothic"/>
                <a:cs typeface="Century Gothic"/>
              </a:rPr>
              <a:t> </a:t>
            </a:r>
            <a:r>
              <a:rPr lang="en-US" sz="1200" dirty="0" smtClean="0">
                <a:solidFill>
                  <a:schemeClr val="tx1"/>
                </a:solidFill>
                <a:latin typeface="Century Gothic"/>
                <a:cs typeface="Century Gothic"/>
              </a:rPr>
              <a:t>reads</a:t>
            </a:r>
          </a:p>
          <a:p>
            <a:pPr marL="285750" indent="-285750">
              <a:buClr>
                <a:schemeClr val="accent6">
                  <a:lumMod val="40000"/>
                  <a:lumOff val="60000"/>
                </a:schemeClr>
              </a:buClr>
              <a:buFont typeface="Wingdings" charset="2"/>
              <a:buChar char="§"/>
            </a:pPr>
            <a:r>
              <a:rPr lang="en-US" sz="1200" b="1" dirty="0">
                <a:solidFill>
                  <a:srgbClr val="FF0000"/>
                </a:solidFill>
                <a:latin typeface="Century Gothic"/>
                <a:cs typeface="Century Gothic"/>
              </a:rPr>
              <a:t>PE </a:t>
            </a:r>
            <a:r>
              <a:rPr lang="en-US" sz="1200" b="1" dirty="0" smtClean="0">
                <a:solidFill>
                  <a:srgbClr val="FF0000"/>
                </a:solidFill>
                <a:latin typeface="Century Gothic"/>
                <a:cs typeface="Century Gothic"/>
              </a:rPr>
              <a:t>analysis</a:t>
            </a:r>
            <a:endParaRPr lang="en-US" sz="1200" b="1" dirty="0" smtClean="0">
              <a:solidFill>
                <a:srgbClr val="FF0000"/>
              </a:solidFill>
              <a:latin typeface="Century Gothic"/>
              <a:cs typeface="Century Gothic"/>
            </a:endParaRPr>
          </a:p>
          <a:p>
            <a:pPr marL="285750" indent="-285750">
              <a:buClr>
                <a:schemeClr val="accent6">
                  <a:lumMod val="40000"/>
                  <a:lumOff val="60000"/>
                </a:schemeClr>
              </a:buClr>
              <a:buFont typeface="Wingdings" charset="2"/>
              <a:buChar char="§"/>
            </a:pPr>
            <a:endParaRPr lang="en-US" sz="1200" dirty="0">
              <a:solidFill>
                <a:schemeClr val="tx1"/>
              </a:solidFill>
              <a:latin typeface="Century Gothic"/>
              <a:cs typeface="Century Gothic"/>
            </a:endParaRPr>
          </a:p>
        </p:txBody>
      </p:sp>
      <p:sp>
        <p:nvSpPr>
          <p:cNvPr id="23" name="Rounded Rectangle 22"/>
          <p:cNvSpPr/>
          <p:nvPr/>
        </p:nvSpPr>
        <p:spPr>
          <a:xfrm>
            <a:off x="337820" y="4161367"/>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a:t>
            </a:r>
            <a:r>
              <a:rPr lang="en-US" sz="1200" b="1" dirty="0" smtClean="0">
                <a:solidFill>
                  <a:schemeClr val="accent6">
                    <a:lumMod val="75000"/>
                  </a:schemeClr>
                </a:solidFill>
                <a:latin typeface="Century Gothic"/>
                <a:cs typeface="Century Gothic"/>
              </a:rPr>
              <a:t>1.2</a:t>
            </a:r>
            <a:endParaRPr lang="en-US" sz="1200" b="1" dirty="0">
              <a:solidFill>
                <a:schemeClr val="accent6">
                  <a:lumMod val="75000"/>
                </a:schemeClr>
              </a:solidFill>
              <a:latin typeface="Century Gothic"/>
              <a:cs typeface="Century Gothic"/>
            </a:endParaRPr>
          </a:p>
        </p:txBody>
      </p:sp>
      <p:sp>
        <p:nvSpPr>
          <p:cNvPr id="24" name="Rounded Rectangle 23"/>
          <p:cNvSpPr/>
          <p:nvPr/>
        </p:nvSpPr>
        <p:spPr>
          <a:xfrm>
            <a:off x="1833880" y="3740628"/>
            <a:ext cx="5648960" cy="1333022"/>
          </a:xfrm>
          <a:prstGeom prst="roundRect">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endParaRPr lang="en-US" sz="1200" dirty="0" smtClean="0">
              <a:solidFill>
                <a:schemeClr val="tx1"/>
              </a:solidFill>
              <a:latin typeface="Century Gothic"/>
              <a:cs typeface="Century Gothic"/>
            </a:endParaRPr>
          </a:p>
          <a:p>
            <a:pPr marL="285750" indent="-285750">
              <a:buClr>
                <a:schemeClr val="accent6">
                  <a:lumMod val="40000"/>
                  <a:lumOff val="60000"/>
                </a:schemeClr>
              </a:buClr>
              <a:buFont typeface="Wingdings" charset="2"/>
              <a:buChar char="§"/>
            </a:pPr>
            <a:endParaRPr lang="en-US" sz="1200" dirty="0">
              <a:solidFill>
                <a:schemeClr val="tx1"/>
              </a:solidFill>
              <a:latin typeface="Century Gothic"/>
              <a:cs typeface="Century Gothic"/>
            </a:endParaRPr>
          </a:p>
        </p:txBody>
      </p:sp>
      <p:sp>
        <p:nvSpPr>
          <p:cNvPr id="25" name="Rounded Rectangle 24"/>
          <p:cNvSpPr/>
          <p:nvPr/>
        </p:nvSpPr>
        <p:spPr>
          <a:xfrm>
            <a:off x="7706360" y="3740627"/>
            <a:ext cx="1079500" cy="1019279"/>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ce10</a:t>
            </a:r>
          </a:p>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WS195, </a:t>
            </a:r>
            <a:r>
              <a:rPr lang="en-US" sz="1000" dirty="0">
                <a:solidFill>
                  <a:schemeClr val="accent4">
                    <a:lumMod val="75000"/>
                  </a:schemeClr>
                </a:solidFill>
                <a:latin typeface="Century Gothic"/>
                <a:cs typeface="Century Gothic"/>
              </a:rPr>
              <a:t>Zv9</a:t>
            </a:r>
          </a:p>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GRCz10, dm6</a:t>
            </a:r>
            <a:endParaRPr lang="en-US" sz="1000" dirty="0">
              <a:solidFill>
                <a:schemeClr val="accent4">
                  <a:lumMod val="75000"/>
                </a:schemeClr>
              </a:solidFill>
              <a:latin typeface="Century Gothic"/>
              <a:cs typeface="Century Gothic"/>
            </a:endParaRPr>
          </a:p>
        </p:txBody>
      </p:sp>
      <p:sp>
        <p:nvSpPr>
          <p:cNvPr id="26" name="Rounded Rectangle 25"/>
          <p:cNvSpPr/>
          <p:nvPr/>
        </p:nvSpPr>
        <p:spPr>
          <a:xfrm>
            <a:off x="337820" y="5808980"/>
            <a:ext cx="1032933" cy="220133"/>
          </a:xfrm>
          <a:prstGeom prst="roundRect">
            <a:avLst/>
          </a:prstGeom>
          <a:solidFill>
            <a:srgbClr val="BBEF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accent6">
                    <a:lumMod val="75000"/>
                  </a:schemeClr>
                </a:solidFill>
                <a:latin typeface="Century Gothic"/>
                <a:cs typeface="Century Gothic"/>
              </a:rPr>
              <a:t>Version 1.x</a:t>
            </a:r>
          </a:p>
        </p:txBody>
      </p:sp>
      <p:sp>
        <p:nvSpPr>
          <p:cNvPr id="27" name="Rounded Rectangle 26"/>
          <p:cNvSpPr/>
          <p:nvPr/>
        </p:nvSpPr>
        <p:spPr>
          <a:xfrm>
            <a:off x="1833880" y="5499100"/>
            <a:ext cx="5648960" cy="997373"/>
          </a:xfrm>
          <a:prstGeom prst="roundRect">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QC (</a:t>
            </a:r>
            <a:r>
              <a:rPr lang="en-US" sz="1200" dirty="0" err="1" smtClean="0">
                <a:solidFill>
                  <a:schemeClr val="tx1"/>
                </a:solidFill>
                <a:latin typeface="Century Gothic"/>
                <a:cs typeface="Century Gothic"/>
              </a:rPr>
              <a:t>FastQScreen</a:t>
            </a:r>
            <a:r>
              <a:rPr lang="en-US" sz="1200" dirty="0" err="1">
                <a:solidFill>
                  <a:schemeClr val="tx1"/>
                </a:solidFill>
                <a:latin typeface="Century Gothic"/>
                <a:cs typeface="Century Gothic"/>
              </a:rPr>
              <a:t>,</a:t>
            </a:r>
            <a:r>
              <a:rPr lang="en-US" sz="1200" dirty="0" err="1" smtClean="0">
                <a:solidFill>
                  <a:schemeClr val="tx1"/>
                </a:solidFill>
                <a:latin typeface="Century Gothic"/>
                <a:cs typeface="Century Gothic"/>
              </a:rPr>
              <a:t>MultiQC</a:t>
            </a:r>
            <a:r>
              <a:rPr lang="en-US" sz="1200" dirty="0" smtClean="0">
                <a:solidFill>
                  <a:schemeClr val="tx1"/>
                </a:solidFill>
                <a:latin typeface="Century Gothic"/>
                <a:cs typeface="Century Gothic"/>
              </a:rPr>
              <a:t>)</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alignment( STAR,HISAT2) </a:t>
            </a:r>
          </a:p>
          <a:p>
            <a:pPr marL="285750" indent="-285750">
              <a:buClr>
                <a:schemeClr val="accent6">
                  <a:lumMod val="40000"/>
                  <a:lumOff val="60000"/>
                </a:schemeClr>
              </a:buClr>
              <a:buFont typeface="Wingdings" charset="2"/>
              <a:buChar char="§"/>
            </a:pPr>
            <a:r>
              <a:rPr lang="en-US" sz="1200" dirty="0" smtClean="0">
                <a:solidFill>
                  <a:schemeClr val="tx1"/>
                </a:solidFill>
                <a:latin typeface="Century Gothic"/>
                <a:cs typeface="Century Gothic"/>
              </a:rPr>
              <a:t>Better </a:t>
            </a:r>
            <a:r>
              <a:rPr lang="en-US" sz="1200" dirty="0" err="1" smtClean="0">
                <a:solidFill>
                  <a:schemeClr val="tx1"/>
                </a:solidFill>
                <a:latin typeface="Century Gothic"/>
                <a:cs typeface="Century Gothic"/>
              </a:rPr>
              <a:t>diffex</a:t>
            </a:r>
            <a:r>
              <a:rPr lang="en-US" sz="1200" dirty="0">
                <a:solidFill>
                  <a:schemeClr val="tx1"/>
                </a:solidFill>
                <a:latin typeface="Century Gothic"/>
                <a:cs typeface="Century Gothic"/>
              </a:rPr>
              <a:t> </a:t>
            </a:r>
            <a:r>
              <a:rPr lang="en-US" sz="1200" dirty="0" smtClean="0">
                <a:solidFill>
                  <a:schemeClr val="tx1"/>
                </a:solidFill>
                <a:latin typeface="Century Gothic"/>
                <a:cs typeface="Century Gothic"/>
              </a:rPr>
              <a:t>(</a:t>
            </a:r>
            <a:r>
              <a:rPr lang="en-US" sz="1200" dirty="0" err="1" smtClean="0">
                <a:solidFill>
                  <a:schemeClr val="tx1"/>
                </a:solidFill>
                <a:latin typeface="Century Gothic"/>
                <a:cs typeface="Century Gothic"/>
              </a:rPr>
              <a:t>EdgeR</a:t>
            </a:r>
            <a:r>
              <a:rPr lang="en-US" sz="1200" dirty="0" smtClean="0">
                <a:solidFill>
                  <a:schemeClr val="tx1"/>
                </a:solidFill>
                <a:latin typeface="Century Gothic"/>
                <a:cs typeface="Century Gothic"/>
              </a:rPr>
              <a:t>, </a:t>
            </a:r>
            <a:r>
              <a:rPr lang="en-US" sz="1200" dirty="0" err="1" smtClean="0">
                <a:solidFill>
                  <a:schemeClr val="tx1"/>
                </a:solidFill>
                <a:latin typeface="Century Gothic"/>
                <a:cs typeface="Century Gothic"/>
              </a:rPr>
              <a:t>Limma</a:t>
            </a:r>
            <a:r>
              <a:rPr lang="en-US" sz="1200" dirty="0" smtClean="0">
                <a:solidFill>
                  <a:schemeClr val="tx1"/>
                </a:solidFill>
                <a:latin typeface="Century Gothic"/>
                <a:cs typeface="Century Gothic"/>
              </a:rPr>
              <a:t>, VOOM)</a:t>
            </a:r>
          </a:p>
        </p:txBody>
      </p:sp>
      <p:sp>
        <p:nvSpPr>
          <p:cNvPr id="28" name="Rounded Rectangle 27"/>
          <p:cNvSpPr/>
          <p:nvPr/>
        </p:nvSpPr>
        <p:spPr>
          <a:xfrm>
            <a:off x="7706360" y="5311140"/>
            <a:ext cx="1079500" cy="911860"/>
          </a:xfrm>
          <a:prstGeom prst="roundRect">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dirty="0">
                <a:solidFill>
                  <a:schemeClr val="accent4">
                    <a:lumMod val="75000"/>
                  </a:schemeClr>
                </a:solidFill>
                <a:latin typeface="Century Gothic"/>
                <a:cs typeface="Century Gothic"/>
              </a:rPr>
              <a:t>Other genomes</a:t>
            </a:r>
          </a:p>
        </p:txBody>
      </p:sp>
      <p:sp>
        <p:nvSpPr>
          <p:cNvPr id="30" name="Striped Right Arrow 29"/>
          <p:cNvSpPr/>
          <p:nvPr/>
        </p:nvSpPr>
        <p:spPr>
          <a:xfrm rot="5400000">
            <a:off x="410631" y="4935222"/>
            <a:ext cx="927949" cy="585892"/>
          </a:xfrm>
          <a:prstGeom prst="stripedRightArrow">
            <a:avLst/>
          </a:prstGeom>
          <a:solidFill>
            <a:srgbClr val="3C23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51559" y="3462016"/>
            <a:ext cx="7183120" cy="45719"/>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87680" y="3156337"/>
            <a:ext cx="2133600" cy="307777"/>
          </a:xfrm>
          <a:prstGeom prst="rect">
            <a:avLst/>
          </a:prstGeom>
          <a:noFill/>
        </p:spPr>
        <p:txBody>
          <a:bodyPr wrap="square" rtlCol="0">
            <a:spAutoFit/>
          </a:bodyPr>
          <a:lstStyle/>
          <a:p>
            <a:r>
              <a:rPr lang="en-US" sz="1400" b="1" dirty="0" smtClean="0">
                <a:latin typeface="Century Gothic"/>
                <a:cs typeface="Century Gothic"/>
              </a:rPr>
              <a:t>Legacy retired</a:t>
            </a:r>
            <a:endParaRPr lang="en-US" sz="1400" b="1" dirty="0">
              <a:latin typeface="Century Gothic"/>
              <a:cs typeface="Century Gothic"/>
            </a:endParaRPr>
          </a:p>
        </p:txBody>
      </p:sp>
      <p:sp>
        <p:nvSpPr>
          <p:cNvPr id="38" name="Rectangle 37"/>
          <p:cNvSpPr/>
          <p:nvPr/>
        </p:nvSpPr>
        <p:spPr>
          <a:xfrm>
            <a:off x="4588933" y="512063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5" name="Rectangle 44"/>
          <p:cNvSpPr/>
          <p:nvPr/>
        </p:nvSpPr>
        <p:spPr>
          <a:xfrm>
            <a:off x="4588933" y="521207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4588933" y="529335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4588933" y="5384799"/>
            <a:ext cx="101600" cy="45719"/>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2" name="Rectangle 51"/>
          <p:cNvSpPr/>
          <p:nvPr/>
        </p:nvSpPr>
        <p:spPr>
          <a:xfrm>
            <a:off x="86360" y="1143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Release</a:t>
            </a:r>
            <a:endParaRPr lang="en-US" sz="1400" b="1" dirty="0"/>
          </a:p>
        </p:txBody>
      </p:sp>
      <p:sp>
        <p:nvSpPr>
          <p:cNvPr id="53" name="Rectangle 52"/>
          <p:cNvSpPr/>
          <p:nvPr/>
        </p:nvSpPr>
        <p:spPr>
          <a:xfrm>
            <a:off x="3854873" y="1016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Functionality</a:t>
            </a:r>
          </a:p>
        </p:txBody>
      </p:sp>
      <p:sp>
        <p:nvSpPr>
          <p:cNvPr id="54" name="Rectangle 53"/>
          <p:cNvSpPr/>
          <p:nvPr/>
        </p:nvSpPr>
        <p:spPr>
          <a:xfrm>
            <a:off x="7500619" y="114300"/>
            <a:ext cx="1468120" cy="266700"/>
          </a:xfrm>
          <a:prstGeom prst="rect">
            <a:avLst/>
          </a:prstGeom>
          <a:solidFill>
            <a:srgbClr val="E64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Genomes</a:t>
            </a:r>
          </a:p>
        </p:txBody>
      </p:sp>
      <p:sp>
        <p:nvSpPr>
          <p:cNvPr id="55" name="TextBox 54"/>
          <p:cNvSpPr txBox="1"/>
          <p:nvPr/>
        </p:nvSpPr>
        <p:spPr>
          <a:xfrm>
            <a:off x="538480" y="1031984"/>
            <a:ext cx="966469" cy="400110"/>
          </a:xfrm>
          <a:prstGeom prst="rect">
            <a:avLst/>
          </a:prstGeom>
          <a:noFill/>
        </p:spPr>
        <p:txBody>
          <a:bodyPr wrap="square" rtlCol="0">
            <a:spAutoFit/>
          </a:bodyPr>
          <a:lstStyle/>
          <a:p>
            <a:pPr marL="171450" indent="-171450">
              <a:buClr>
                <a:srgbClr val="008000"/>
              </a:buClr>
              <a:buFont typeface="Wingdings" charset="2"/>
              <a:buChar char="ü"/>
            </a:pPr>
            <a:r>
              <a:rPr lang="en-US" sz="1000" b="1" dirty="0" smtClean="0">
                <a:solidFill>
                  <a:srgbClr val="0000FF"/>
                </a:solidFill>
                <a:latin typeface="Century Gothic"/>
                <a:cs typeface="Century Gothic"/>
              </a:rPr>
              <a:t>Comp3</a:t>
            </a:r>
          </a:p>
          <a:p>
            <a:pPr marL="171450" indent="-171450">
              <a:buClr>
                <a:srgbClr val="008000"/>
              </a:buClr>
              <a:buFont typeface="Wingdings" charset="2"/>
              <a:buChar char="ü"/>
            </a:pPr>
            <a:r>
              <a:rPr lang="en-US" sz="1000" b="1" dirty="0" smtClean="0">
                <a:solidFill>
                  <a:srgbClr val="0000FF"/>
                </a:solidFill>
                <a:latin typeface="Century Gothic"/>
                <a:cs typeface="Century Gothic"/>
              </a:rPr>
              <a:t>Comp5</a:t>
            </a:r>
            <a:endParaRPr lang="en-US" sz="1000" b="1" dirty="0">
              <a:solidFill>
                <a:srgbClr val="0000FF"/>
              </a:solidFill>
              <a:latin typeface="Century Gothic"/>
              <a:cs typeface="Century Gothic"/>
            </a:endParaRPr>
          </a:p>
        </p:txBody>
      </p:sp>
      <p:sp>
        <p:nvSpPr>
          <p:cNvPr id="57" name="TextBox 56"/>
          <p:cNvSpPr txBox="1"/>
          <p:nvPr/>
        </p:nvSpPr>
        <p:spPr>
          <a:xfrm>
            <a:off x="629918" y="4390972"/>
            <a:ext cx="563879" cy="246221"/>
          </a:xfrm>
          <a:prstGeom prst="rect">
            <a:avLst/>
          </a:prstGeom>
          <a:noFill/>
        </p:spPr>
        <p:txBody>
          <a:bodyPr wrap="square" rtlCol="0">
            <a:spAutoFit/>
          </a:bodyPr>
          <a:lstStyle/>
          <a:p>
            <a:r>
              <a:rPr lang="en-US" sz="1000" b="1" dirty="0" smtClean="0">
                <a:solidFill>
                  <a:srgbClr val="0000FF"/>
                </a:solidFill>
                <a:latin typeface="Century Gothic"/>
                <a:cs typeface="Century Gothic"/>
              </a:rPr>
              <a:t>Flux</a:t>
            </a:r>
            <a:endParaRPr lang="en-US" sz="1000" b="1" dirty="0">
              <a:solidFill>
                <a:srgbClr val="0000FF"/>
              </a:solidFill>
              <a:latin typeface="Century Gothic"/>
              <a:cs typeface="Century Gothic"/>
            </a:endParaRPr>
          </a:p>
        </p:txBody>
      </p:sp>
      <p:sp>
        <p:nvSpPr>
          <p:cNvPr id="29" name="Rounded Rectangle 28"/>
          <p:cNvSpPr/>
          <p:nvPr/>
        </p:nvSpPr>
        <p:spPr>
          <a:xfrm>
            <a:off x="7706360" y="2196217"/>
            <a:ext cx="1079500" cy="911860"/>
          </a:xfrm>
          <a:prstGeom prst="roundRect">
            <a:avLst>
              <a:gd name="adj" fmla="val 13882"/>
            </a:avLst>
          </a:prstGeom>
          <a:solidFill>
            <a:schemeClr val="accent6">
              <a:lumMod val="20000"/>
              <a:lumOff val="8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marL="171450" indent="-171450">
              <a:buClr>
                <a:schemeClr val="accent6">
                  <a:lumMod val="60000"/>
                  <a:lumOff val="40000"/>
                </a:schemeClr>
              </a:buClr>
              <a:buFont typeface="Wingdings" charset="2"/>
              <a:buChar char="§"/>
            </a:pPr>
            <a:r>
              <a:rPr lang="en-US" sz="1000" b="1" dirty="0">
                <a:solidFill>
                  <a:schemeClr val="accent4">
                    <a:lumMod val="75000"/>
                  </a:schemeClr>
                </a:solidFill>
                <a:latin typeface="Century Gothic"/>
                <a:cs typeface="Century Gothic"/>
              </a:rPr>
              <a:t>GRCh37</a:t>
            </a:r>
          </a:p>
          <a:p>
            <a:pPr marL="171450" indent="-171450">
              <a:buClr>
                <a:schemeClr val="accent6">
                  <a:lumMod val="60000"/>
                  <a:lumOff val="40000"/>
                </a:schemeClr>
              </a:buClr>
              <a:buFont typeface="Wingdings" charset="2"/>
              <a:buChar char="§"/>
            </a:pPr>
            <a:r>
              <a:rPr lang="en-US" sz="1000" b="1" dirty="0" smtClean="0">
                <a:solidFill>
                  <a:schemeClr val="accent4">
                    <a:lumMod val="75000"/>
                  </a:schemeClr>
                </a:solidFill>
                <a:latin typeface="Century Gothic"/>
                <a:cs typeface="Century Gothic"/>
              </a:rPr>
              <a:t>GRCm38</a:t>
            </a:r>
          </a:p>
          <a:p>
            <a:pPr marL="171450" indent="-171450">
              <a:buClr>
                <a:schemeClr val="accent6">
                  <a:lumMod val="60000"/>
                  <a:lumOff val="40000"/>
                </a:schemeClr>
              </a:buClr>
              <a:buFont typeface="Wingdings" charset="2"/>
              <a:buChar char="§"/>
            </a:pPr>
            <a:r>
              <a:rPr lang="en-US" sz="1000" dirty="0" smtClean="0">
                <a:solidFill>
                  <a:schemeClr val="accent4">
                    <a:lumMod val="75000"/>
                  </a:schemeClr>
                </a:solidFill>
                <a:latin typeface="Century Gothic"/>
                <a:cs typeface="Century Gothic"/>
              </a:rPr>
              <a:t>Rn7</a:t>
            </a:r>
            <a:r>
              <a:rPr lang="en-US" sz="1000" dirty="0">
                <a:solidFill>
                  <a:schemeClr val="accent4">
                    <a:lumMod val="75000"/>
                  </a:schemeClr>
                </a:solidFill>
                <a:latin typeface="Century Gothic"/>
                <a:cs typeface="Century Gothic"/>
              </a:rPr>
              <a:t>, Rnor_6.0</a:t>
            </a:r>
          </a:p>
        </p:txBody>
      </p:sp>
      <p:sp>
        <p:nvSpPr>
          <p:cNvPr id="2" name="TextBox 1"/>
          <p:cNvSpPr txBox="1"/>
          <p:nvPr/>
        </p:nvSpPr>
        <p:spPr>
          <a:xfrm>
            <a:off x="5036819" y="5670480"/>
            <a:ext cx="2463800" cy="646331"/>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ea typeface="+mn-ea"/>
                <a:cs typeface="Century Gothic"/>
              </a:rPr>
              <a:t>Better </a:t>
            </a:r>
            <a:r>
              <a:rPr lang="en-US" sz="1200" dirty="0" smtClean="0">
                <a:latin typeface="Century Gothic"/>
                <a:ea typeface="+mn-ea"/>
                <a:cs typeface="Century Gothic"/>
              </a:rPr>
              <a:t>reporting (</a:t>
            </a:r>
            <a:r>
              <a:rPr lang="en-US" sz="1200" dirty="0" err="1" smtClean="0">
                <a:latin typeface="Century Gothic"/>
                <a:ea typeface="+mn-ea"/>
                <a:cs typeface="Century Gothic"/>
              </a:rPr>
              <a:t>MultiQC</a:t>
            </a:r>
            <a:r>
              <a:rPr lang="en-US" sz="1200" dirty="0" smtClean="0">
                <a:latin typeface="Century Gothic"/>
                <a:ea typeface="+mn-ea"/>
                <a:cs typeface="Century Gothic"/>
              </a:rPr>
              <a:t>, Comprehensive experiment report)</a:t>
            </a:r>
            <a:endParaRPr lang="en-US" sz="1200" dirty="0">
              <a:latin typeface="Century Gothic"/>
              <a:ea typeface="+mn-ea"/>
              <a:cs typeface="Century Gothic"/>
            </a:endParaRPr>
          </a:p>
        </p:txBody>
      </p:sp>
      <p:sp>
        <p:nvSpPr>
          <p:cNvPr id="31" name="TextBox 30"/>
          <p:cNvSpPr txBox="1"/>
          <p:nvPr/>
        </p:nvSpPr>
        <p:spPr>
          <a:xfrm>
            <a:off x="4942840" y="3806763"/>
            <a:ext cx="2463800" cy="1200329"/>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cs typeface="Century Gothic"/>
              </a:rPr>
              <a:t>Spec comprehensive experiment report</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Extended support for multiple runs</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Updated deliverable doc</a:t>
            </a:r>
          </a:p>
          <a:p>
            <a:pPr marL="285750" indent="-285750">
              <a:buClr>
                <a:schemeClr val="accent6">
                  <a:lumMod val="40000"/>
                  <a:lumOff val="60000"/>
                </a:schemeClr>
              </a:buClr>
              <a:buFont typeface="Wingdings" charset="2"/>
              <a:buChar char="§"/>
            </a:pPr>
            <a:r>
              <a:rPr lang="en-US" sz="1200" dirty="0" smtClean="0">
                <a:latin typeface="Century Gothic"/>
                <a:ea typeface="+mn-ea"/>
                <a:cs typeface="Century Gothic"/>
              </a:rPr>
              <a:t>Maintenance doc</a:t>
            </a:r>
            <a:endParaRPr lang="en-US" dirty="0">
              <a:latin typeface="Century Gothic"/>
              <a:cs typeface="Century Gothic"/>
            </a:endParaRPr>
          </a:p>
        </p:txBody>
      </p:sp>
      <p:sp>
        <p:nvSpPr>
          <p:cNvPr id="32" name="TextBox 31"/>
          <p:cNvSpPr txBox="1"/>
          <p:nvPr/>
        </p:nvSpPr>
        <p:spPr>
          <a:xfrm>
            <a:off x="1993900" y="3806196"/>
            <a:ext cx="2948940" cy="1200329"/>
          </a:xfrm>
          <a:prstGeom prst="rect">
            <a:avLst/>
          </a:prstGeom>
          <a:solidFill>
            <a:schemeClr val="accent5">
              <a:lumMod val="20000"/>
              <a:lumOff val="80000"/>
            </a:schemeClr>
          </a:solidFill>
        </p:spPr>
        <p:txBody>
          <a:bodyPr wrap="square" rtlCol="0">
            <a:spAutoFit/>
          </a:bodyPr>
          <a:lstStyle/>
          <a:p>
            <a:pPr marL="285750" indent="-285750">
              <a:buClr>
                <a:schemeClr val="accent6">
                  <a:lumMod val="40000"/>
                  <a:lumOff val="60000"/>
                </a:schemeClr>
              </a:buClr>
              <a:buFont typeface="Wingdings" charset="2"/>
              <a:buChar char="§"/>
            </a:pPr>
            <a:r>
              <a:rPr lang="en-US" sz="1200" dirty="0">
                <a:latin typeface="Century Gothic"/>
                <a:cs typeface="Century Gothic"/>
              </a:rPr>
              <a:t>DESeq2 report/plots</a:t>
            </a:r>
          </a:p>
          <a:p>
            <a:pPr marL="285750" indent="-285750">
              <a:buClr>
                <a:schemeClr val="accent6">
                  <a:lumMod val="40000"/>
                  <a:lumOff val="60000"/>
                </a:schemeClr>
              </a:buClr>
              <a:buFont typeface="Wingdings" charset="2"/>
              <a:buChar char="§"/>
            </a:pPr>
            <a:r>
              <a:rPr lang="en-US" sz="1200" dirty="0">
                <a:latin typeface="Century Gothic"/>
                <a:cs typeface="Century Gothic"/>
              </a:rPr>
              <a:t>Module-based genome references/</a:t>
            </a:r>
            <a:r>
              <a:rPr lang="en-US" sz="1200" dirty="0" smtClean="0">
                <a:latin typeface="Century Gothic"/>
                <a:cs typeface="Century Gothic"/>
              </a:rPr>
              <a:t>annotations</a:t>
            </a:r>
          </a:p>
          <a:p>
            <a:pPr marL="285750" indent="-285750">
              <a:buClr>
                <a:schemeClr val="accent6">
                  <a:lumMod val="40000"/>
                  <a:lumOff val="60000"/>
                </a:schemeClr>
              </a:buClr>
              <a:buFont typeface="Wingdings" charset="2"/>
              <a:buChar char="§"/>
            </a:pPr>
            <a:r>
              <a:rPr lang="en-US" sz="1200" dirty="0" smtClean="0">
                <a:latin typeface="Century Gothic"/>
                <a:cs typeface="Century Gothic"/>
              </a:rPr>
              <a:t>Continued support for </a:t>
            </a:r>
            <a:r>
              <a:rPr lang="en-US" sz="1200" dirty="0" err="1" smtClean="0">
                <a:latin typeface="Century Gothic"/>
                <a:cs typeface="Century Gothic"/>
              </a:rPr>
              <a:t>cuffdiff</a:t>
            </a:r>
            <a:endParaRPr lang="en-US" sz="1200" dirty="0" smtClean="0">
              <a:latin typeface="Century Gothic"/>
              <a:cs typeface="Century Gothic"/>
            </a:endParaRPr>
          </a:p>
          <a:p>
            <a:pPr marL="285750" indent="-285750">
              <a:buClr>
                <a:schemeClr val="accent6">
                  <a:lumMod val="40000"/>
                  <a:lumOff val="60000"/>
                </a:schemeClr>
              </a:buClr>
              <a:buFont typeface="Wingdings" charset="2"/>
              <a:buChar char="§"/>
            </a:pPr>
            <a:r>
              <a:rPr lang="en-US" sz="1200" dirty="0" smtClean="0">
                <a:latin typeface="Century Gothic"/>
                <a:cs typeface="Century Gothic"/>
              </a:rPr>
              <a:t>Research alternate isoform </a:t>
            </a:r>
            <a:r>
              <a:rPr lang="en-US" sz="1200" dirty="0" err="1" smtClean="0">
                <a:latin typeface="Century Gothic"/>
                <a:cs typeface="Century Gothic"/>
              </a:rPr>
              <a:t>diffex</a:t>
            </a:r>
            <a:endParaRPr lang="en-US" sz="1200" dirty="0" smtClean="0">
              <a:latin typeface="Century Gothic"/>
              <a:cs typeface="Century Gothic"/>
            </a:endParaRPr>
          </a:p>
          <a:p>
            <a:pPr marL="285750" indent="-285750">
              <a:buClr>
                <a:schemeClr val="accent6">
                  <a:lumMod val="40000"/>
                  <a:lumOff val="60000"/>
                </a:schemeClr>
              </a:buClr>
              <a:buFont typeface="Wingdings" charset="2"/>
              <a:buChar char="§"/>
            </a:pPr>
            <a:r>
              <a:rPr lang="en-US" sz="1200" dirty="0">
                <a:latin typeface="Century Gothic"/>
                <a:cs typeface="Century Gothic"/>
              </a:rPr>
              <a:t>Adjusted intron </a:t>
            </a:r>
            <a:r>
              <a:rPr lang="en-US" sz="1200" dirty="0" smtClean="0">
                <a:latin typeface="Century Gothic"/>
                <a:cs typeface="Century Gothic"/>
              </a:rPr>
              <a:t>length</a:t>
            </a:r>
            <a:endParaRPr lang="en-US" sz="1200" dirty="0">
              <a:latin typeface="Century Gothic"/>
              <a:cs typeface="Century Gothic"/>
            </a:endParaRPr>
          </a:p>
        </p:txBody>
      </p:sp>
      <p:sp>
        <p:nvSpPr>
          <p:cNvPr id="3" name="TextBox 2"/>
          <p:cNvSpPr txBox="1"/>
          <p:nvPr/>
        </p:nvSpPr>
        <p:spPr>
          <a:xfrm>
            <a:off x="297179" y="1563609"/>
            <a:ext cx="1536701" cy="369332"/>
          </a:xfrm>
          <a:prstGeom prst="rect">
            <a:avLst/>
          </a:prstGeom>
          <a:noFill/>
        </p:spPr>
        <p:txBody>
          <a:bodyPr wrap="square" rtlCol="0">
            <a:spAutoFit/>
          </a:bodyPr>
          <a:lstStyle>
            <a:defPPr>
              <a:defRPr lang="en-US"/>
            </a:defPPr>
            <a:lvl1pPr>
              <a:defRPr sz="900" b="1">
                <a:solidFill>
                  <a:srgbClr val="E64F35"/>
                </a:solidFill>
              </a:defRPr>
            </a:lvl1pPr>
          </a:lstStyle>
          <a:p>
            <a:pPr algn="r"/>
            <a:r>
              <a:rPr lang="en-US" i="1" dirty="0">
                <a:solidFill>
                  <a:srgbClr val="F22772"/>
                </a:solidFill>
              </a:rPr>
              <a:t>Release: </a:t>
            </a:r>
            <a:r>
              <a:rPr lang="en-US" i="1" strike="sngStrike" dirty="0">
                <a:solidFill>
                  <a:srgbClr val="F22772"/>
                </a:solidFill>
              </a:rPr>
              <a:t>9</a:t>
            </a:r>
            <a:r>
              <a:rPr lang="en-US" i="1" strike="sngStrike" dirty="0" smtClean="0">
                <a:solidFill>
                  <a:srgbClr val="F22772"/>
                </a:solidFill>
              </a:rPr>
              <a:t>/</a:t>
            </a:r>
            <a:r>
              <a:rPr lang="en-US" i="1" strike="sngStrike" dirty="0">
                <a:solidFill>
                  <a:srgbClr val="F22772"/>
                </a:solidFill>
              </a:rPr>
              <a:t>30/</a:t>
            </a:r>
            <a:r>
              <a:rPr lang="en-US" i="1" strike="sngStrike" dirty="0" smtClean="0">
                <a:solidFill>
                  <a:srgbClr val="F22772"/>
                </a:solidFill>
              </a:rPr>
              <a:t>2016</a:t>
            </a:r>
          </a:p>
          <a:p>
            <a:pPr algn="r"/>
            <a:r>
              <a:rPr lang="en-US" i="1" dirty="0" smtClean="0">
                <a:solidFill>
                  <a:srgbClr val="F22772"/>
                </a:solidFill>
              </a:rPr>
              <a:t>10/21/2016</a:t>
            </a:r>
            <a:endParaRPr lang="en-US" i="1" dirty="0">
              <a:solidFill>
                <a:srgbClr val="F22772"/>
              </a:solidFill>
            </a:endParaRPr>
          </a:p>
        </p:txBody>
      </p:sp>
      <p:sp>
        <p:nvSpPr>
          <p:cNvPr id="33" name="TextBox 32"/>
          <p:cNvSpPr txBox="1"/>
          <p:nvPr/>
        </p:nvSpPr>
        <p:spPr>
          <a:xfrm>
            <a:off x="177799" y="2972341"/>
            <a:ext cx="1536701" cy="230832"/>
          </a:xfrm>
          <a:prstGeom prst="rect">
            <a:avLst/>
          </a:prstGeom>
          <a:noFill/>
        </p:spPr>
        <p:txBody>
          <a:bodyPr wrap="square" rtlCol="0">
            <a:spAutoFit/>
          </a:bodyPr>
          <a:lstStyle>
            <a:defPPr>
              <a:defRPr lang="en-US"/>
            </a:defPPr>
            <a:lvl1pPr algn="ctr">
              <a:defRPr sz="900" b="1" i="1">
                <a:solidFill>
                  <a:srgbClr val="F22772"/>
                </a:solidFill>
              </a:defRPr>
            </a:lvl1pPr>
          </a:lstStyle>
          <a:p>
            <a:r>
              <a:rPr lang="en-US" dirty="0"/>
              <a:t>Release: </a:t>
            </a:r>
            <a:r>
              <a:rPr lang="en-US" strike="sngStrike" dirty="0"/>
              <a:t>11/15/2016</a:t>
            </a:r>
          </a:p>
        </p:txBody>
      </p:sp>
    </p:spTree>
    <p:extLst>
      <p:ext uri="{BB962C8B-B14F-4D97-AF65-F5344CB8AC3E}">
        <p14:creationId xmlns:p14="http://schemas.microsoft.com/office/powerpoint/2010/main" val="10688708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meeting?</a:t>
            </a:r>
            <a:endParaRPr lang="en-US" dirty="0"/>
          </a:p>
        </p:txBody>
      </p:sp>
      <p:sp>
        <p:nvSpPr>
          <p:cNvPr id="3" name="Content Placeholder 2"/>
          <p:cNvSpPr>
            <a:spLocks noGrp="1"/>
          </p:cNvSpPr>
          <p:nvPr>
            <p:ph idx="1"/>
          </p:nvPr>
        </p:nvSpPr>
        <p:spPr/>
        <p:txBody>
          <a:bodyPr/>
          <a:lstStyle/>
          <a:p>
            <a:r>
              <a:rPr lang="en-US" sz="2800" dirty="0" smtClean="0"/>
              <a:t>Shared understanding of the new RNA-</a:t>
            </a:r>
            <a:r>
              <a:rPr lang="en-US" sz="2800" dirty="0" err="1" smtClean="0"/>
              <a:t>Seq</a:t>
            </a:r>
            <a:r>
              <a:rPr lang="en-US" sz="2800" dirty="0" smtClean="0"/>
              <a:t> pipeline development effort</a:t>
            </a:r>
          </a:p>
          <a:p>
            <a:endParaRPr lang="en-US" sz="2800" dirty="0" smtClean="0"/>
          </a:p>
          <a:p>
            <a:pPr lvl="1"/>
            <a:r>
              <a:rPr lang="en-US" sz="2400" dirty="0" smtClean="0"/>
              <a:t>Why are we doing this?</a:t>
            </a:r>
          </a:p>
          <a:p>
            <a:pPr lvl="1"/>
            <a:r>
              <a:rPr lang="en-US" sz="2400" dirty="0" smtClean="0"/>
              <a:t>What are we trying to achieve?</a:t>
            </a:r>
          </a:p>
          <a:p>
            <a:pPr lvl="1"/>
            <a:r>
              <a:rPr lang="en-US" sz="2400" dirty="0" smtClean="0"/>
              <a:t>How will be do it?</a:t>
            </a:r>
          </a:p>
          <a:p>
            <a:endParaRPr lang="en-US" sz="2800" dirty="0" smtClean="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2</a:t>
            </a:fld>
            <a:endParaRPr lang="en-US"/>
          </a:p>
        </p:txBody>
      </p:sp>
    </p:spTree>
    <p:extLst>
      <p:ext uri="{BB962C8B-B14F-4D97-AF65-F5344CB8AC3E}">
        <p14:creationId xmlns:p14="http://schemas.microsoft.com/office/powerpoint/2010/main" val="7617847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develop a new pipeline?</a:t>
            </a:r>
            <a:endParaRPr lang="en-US" b="1" dirty="0"/>
          </a:p>
        </p:txBody>
      </p:sp>
      <p:sp>
        <p:nvSpPr>
          <p:cNvPr id="3" name="Content Placeholder 2"/>
          <p:cNvSpPr>
            <a:spLocks noGrp="1"/>
          </p:cNvSpPr>
          <p:nvPr>
            <p:ph idx="1"/>
          </p:nvPr>
        </p:nvSpPr>
        <p:spPr/>
        <p:txBody>
          <a:bodyPr/>
          <a:lstStyle/>
          <a:p>
            <a:r>
              <a:rPr lang="en-US" dirty="0" smtClean="0"/>
              <a:t>The </a:t>
            </a:r>
            <a:r>
              <a:rPr lang="en-US" dirty="0"/>
              <a:t>Bioinformatics Core needs an </a:t>
            </a:r>
            <a:r>
              <a:rPr lang="en-US" b="1" dirty="0"/>
              <a:t>efficient</a:t>
            </a:r>
            <a:r>
              <a:rPr lang="en-US" dirty="0"/>
              <a:t>, </a:t>
            </a:r>
            <a:r>
              <a:rPr lang="en-US" b="1" dirty="0"/>
              <a:t>up-to-date</a:t>
            </a:r>
            <a:r>
              <a:rPr lang="en-US" dirty="0"/>
              <a:t> and </a:t>
            </a:r>
            <a:r>
              <a:rPr lang="en-US" b="1" dirty="0"/>
              <a:t>modular pipeline </a:t>
            </a:r>
            <a:r>
              <a:rPr lang="en-US" dirty="0"/>
              <a:t>that can handle large RNA-</a:t>
            </a:r>
            <a:r>
              <a:rPr lang="en-US" dirty="0" err="1"/>
              <a:t>Seq</a:t>
            </a:r>
            <a:r>
              <a:rPr lang="en-US" dirty="0"/>
              <a:t> project loads and </a:t>
            </a:r>
            <a:r>
              <a:rPr lang="en-US" b="1" dirty="0"/>
              <a:t>produce </a:t>
            </a:r>
            <a:r>
              <a:rPr lang="en-US" b="1" dirty="0" smtClean="0"/>
              <a:t>reliable, </a:t>
            </a:r>
            <a:r>
              <a:rPr lang="en-US" b="1" dirty="0"/>
              <a:t>high quality </a:t>
            </a:r>
            <a:r>
              <a:rPr lang="en-US" b="1" dirty="0" smtClean="0"/>
              <a:t>results.</a:t>
            </a:r>
          </a:p>
          <a:p>
            <a:endParaRPr lang="en-US" dirty="0" smtClean="0"/>
          </a:p>
          <a:p>
            <a:r>
              <a:rPr lang="en-US" dirty="0" smtClean="0"/>
              <a:t>The </a:t>
            </a:r>
            <a:r>
              <a:rPr lang="en-US" dirty="0"/>
              <a:t>existing Legacy RNA-</a:t>
            </a:r>
            <a:r>
              <a:rPr lang="en-US" dirty="0" err="1"/>
              <a:t>Seq</a:t>
            </a:r>
            <a:r>
              <a:rPr lang="en-US" dirty="0"/>
              <a:t> pipeline is </a:t>
            </a:r>
            <a:r>
              <a:rPr lang="en-US" b="1" dirty="0"/>
              <a:t>out-of-date</a:t>
            </a:r>
            <a:r>
              <a:rPr lang="en-US" dirty="0"/>
              <a:t>, </a:t>
            </a:r>
            <a:r>
              <a:rPr lang="en-US" b="1" dirty="0"/>
              <a:t>inflexible</a:t>
            </a:r>
            <a:r>
              <a:rPr lang="en-US" dirty="0"/>
              <a:t>, </a:t>
            </a:r>
            <a:r>
              <a:rPr lang="en-US" b="1" dirty="0"/>
              <a:t>crashes</a:t>
            </a:r>
            <a:r>
              <a:rPr lang="en-US" dirty="0"/>
              <a:t> frequently and </a:t>
            </a:r>
            <a:r>
              <a:rPr lang="en-US" b="1" dirty="0"/>
              <a:t>takes</a:t>
            </a:r>
            <a:r>
              <a:rPr lang="en-US" dirty="0"/>
              <a:t> </a:t>
            </a:r>
            <a:r>
              <a:rPr lang="en-US" b="1" dirty="0"/>
              <a:t>too long </a:t>
            </a:r>
            <a:r>
              <a:rPr lang="en-US" dirty="0"/>
              <a:t>to run. </a:t>
            </a:r>
            <a:endParaRPr lang="en-US" dirty="0" smtClean="0"/>
          </a:p>
          <a:p>
            <a:endParaRPr lang="en-US" dirty="0"/>
          </a:p>
          <a:p>
            <a:r>
              <a:rPr lang="en-US" dirty="0" smtClean="0"/>
              <a:t>The </a:t>
            </a:r>
            <a:r>
              <a:rPr lang="en-US" dirty="0"/>
              <a:t>lack of documentation combined with design complexity makes it </a:t>
            </a:r>
            <a:r>
              <a:rPr lang="en-US" b="1" dirty="0"/>
              <a:t>difficult to update, debug</a:t>
            </a:r>
            <a:r>
              <a:rPr lang="en-US" dirty="0"/>
              <a:t> and </a:t>
            </a:r>
            <a:r>
              <a:rPr lang="en-US" b="1" dirty="0"/>
              <a:t>maintain functionality</a:t>
            </a:r>
            <a:r>
              <a:rPr lang="en-US" dirty="0"/>
              <a:t>. </a:t>
            </a:r>
          </a:p>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3</a:t>
            </a:fld>
            <a:endParaRPr lang="en-US"/>
          </a:p>
        </p:txBody>
      </p:sp>
    </p:spTree>
    <p:extLst>
      <p:ext uri="{BB962C8B-B14F-4D97-AF65-F5344CB8AC3E}">
        <p14:creationId xmlns:p14="http://schemas.microsoft.com/office/powerpoint/2010/main" val="31867796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we trying to achieve?</a:t>
            </a:r>
            <a:endParaRPr lang="en-US" b="1" dirty="0"/>
          </a:p>
        </p:txBody>
      </p:sp>
      <p:sp>
        <p:nvSpPr>
          <p:cNvPr id="3" name="Content Placeholder 2"/>
          <p:cNvSpPr>
            <a:spLocks noGrp="1"/>
          </p:cNvSpPr>
          <p:nvPr>
            <p:ph idx="1"/>
          </p:nvPr>
        </p:nvSpPr>
        <p:spPr/>
        <p:txBody>
          <a:bodyPr/>
          <a:lstStyle/>
          <a:p>
            <a:r>
              <a:rPr lang="en-US" dirty="0" smtClean="0"/>
              <a:t>We </a:t>
            </a:r>
            <a:r>
              <a:rPr lang="en-US" dirty="0"/>
              <a:t>propose developing Watermelon—a </a:t>
            </a:r>
            <a:r>
              <a:rPr lang="en-US" b="1" dirty="0"/>
              <a:t>modular pipeline</a:t>
            </a:r>
            <a:r>
              <a:rPr lang="en-US" dirty="0"/>
              <a:t> to efficiently operationalize the RNA-</a:t>
            </a:r>
            <a:r>
              <a:rPr lang="en-US" dirty="0" err="1"/>
              <a:t>Seq</a:t>
            </a:r>
            <a:r>
              <a:rPr lang="en-US" dirty="0"/>
              <a:t> workflow. </a:t>
            </a:r>
            <a:endParaRPr lang="en-US" dirty="0" smtClean="0"/>
          </a:p>
          <a:p>
            <a:endParaRPr lang="en-US" dirty="0" smtClean="0"/>
          </a:p>
          <a:p>
            <a:r>
              <a:rPr lang="en-US" dirty="0" smtClean="0"/>
              <a:t>The </a:t>
            </a:r>
            <a:r>
              <a:rPr lang="en-US" dirty="0"/>
              <a:t>goal of Watermelon is to </a:t>
            </a:r>
            <a:r>
              <a:rPr lang="en-US" b="1" dirty="0"/>
              <a:t>increase</a:t>
            </a:r>
            <a:r>
              <a:rPr lang="en-US" dirty="0"/>
              <a:t> the </a:t>
            </a:r>
            <a:r>
              <a:rPr lang="en-US" b="1" dirty="0"/>
              <a:t>quality </a:t>
            </a:r>
            <a:r>
              <a:rPr lang="en-US" dirty="0"/>
              <a:t>and </a:t>
            </a:r>
            <a:r>
              <a:rPr lang="en-US" b="1" dirty="0"/>
              <a:t>efficiency</a:t>
            </a:r>
            <a:r>
              <a:rPr lang="en-US" dirty="0"/>
              <a:t> of RNA-</a:t>
            </a:r>
            <a:r>
              <a:rPr lang="en-US" dirty="0" err="1"/>
              <a:t>Seq</a:t>
            </a:r>
            <a:r>
              <a:rPr lang="en-US" dirty="0"/>
              <a:t> analysis</a:t>
            </a:r>
            <a:r>
              <a:rPr lang="en-US" b="1" dirty="0"/>
              <a:t>, cut analysis time </a:t>
            </a:r>
            <a:r>
              <a:rPr lang="en-US" dirty="0"/>
              <a:t>significantly, and lead to </a:t>
            </a:r>
            <a:r>
              <a:rPr lang="en-US" b="1" dirty="0"/>
              <a:t>faster project throughput</a:t>
            </a:r>
            <a:r>
              <a:rPr lang="en-US" dirty="0"/>
              <a:t>. </a:t>
            </a:r>
            <a:endParaRPr lang="en-US" dirty="0" smtClean="0"/>
          </a:p>
          <a:p>
            <a:endParaRPr lang="en-US" dirty="0" smtClean="0"/>
          </a:p>
          <a:p>
            <a:r>
              <a:rPr lang="en-US" dirty="0" smtClean="0"/>
              <a:t>It </a:t>
            </a:r>
            <a:r>
              <a:rPr lang="en-US" dirty="0"/>
              <a:t>will generate </a:t>
            </a:r>
            <a:r>
              <a:rPr lang="en-US" b="1" dirty="0"/>
              <a:t>high quality, reproducible results </a:t>
            </a:r>
            <a:r>
              <a:rPr lang="en-US" dirty="0"/>
              <a:t>that can meet the basic RNA-</a:t>
            </a:r>
            <a:r>
              <a:rPr lang="en-US" dirty="0" err="1"/>
              <a:t>Seq</a:t>
            </a:r>
            <a:r>
              <a:rPr lang="en-US" dirty="0"/>
              <a:t> analysis needs of our customers. </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4</a:t>
            </a:fld>
            <a:endParaRPr lang="en-US"/>
          </a:p>
        </p:txBody>
      </p:sp>
    </p:spTree>
    <p:extLst>
      <p:ext uri="{BB962C8B-B14F-4D97-AF65-F5344CB8AC3E}">
        <p14:creationId xmlns:p14="http://schemas.microsoft.com/office/powerpoint/2010/main" val="37186234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49250"/>
            <a:ext cx="8712200" cy="990600"/>
          </a:xfrm>
        </p:spPr>
        <p:txBody>
          <a:bodyPr>
            <a:noAutofit/>
          </a:bodyPr>
          <a:lstStyle/>
          <a:p>
            <a:r>
              <a:rPr lang="en-US" sz="3600" b="1" dirty="0" smtClean="0"/>
              <a:t/>
            </a:r>
            <a:br>
              <a:rPr lang="en-US" sz="3600" b="1" dirty="0" smtClean="0"/>
            </a:br>
            <a:r>
              <a:rPr lang="en-US" sz="3200" b="1" dirty="0" smtClean="0"/>
              <a:t>We </a:t>
            </a:r>
            <a:r>
              <a:rPr lang="en-US" sz="3200" b="1" dirty="0"/>
              <a:t>will know that we have succeeded when:</a:t>
            </a:r>
            <a:r>
              <a:rPr lang="en-US" sz="3600" dirty="0"/>
              <a:t/>
            </a:r>
            <a:br>
              <a:rPr lang="en-US" sz="3600" dirty="0"/>
            </a:br>
            <a:endParaRPr lang="en-US" sz="3600" dirty="0"/>
          </a:p>
        </p:txBody>
      </p:sp>
      <p:sp>
        <p:nvSpPr>
          <p:cNvPr id="3" name="Content Placeholder 2"/>
          <p:cNvSpPr>
            <a:spLocks noGrp="1"/>
          </p:cNvSpPr>
          <p:nvPr>
            <p:ph idx="1"/>
          </p:nvPr>
        </p:nvSpPr>
        <p:spPr/>
        <p:txBody>
          <a:bodyPr/>
          <a:lstStyle/>
          <a:p>
            <a:pPr lvl="0"/>
            <a:r>
              <a:rPr lang="en-US" dirty="0" smtClean="0"/>
              <a:t>The </a:t>
            </a:r>
            <a:r>
              <a:rPr lang="en-US" dirty="0"/>
              <a:t>new pipeline replaces essential capabilities in the legacy </a:t>
            </a:r>
            <a:r>
              <a:rPr lang="en-US" dirty="0" smtClean="0"/>
              <a:t>pipeline</a:t>
            </a:r>
          </a:p>
          <a:p>
            <a:pPr lvl="0"/>
            <a:endParaRPr lang="en-US" dirty="0"/>
          </a:p>
          <a:p>
            <a:pPr lvl="0"/>
            <a:r>
              <a:rPr lang="en-US" dirty="0"/>
              <a:t>The new pipeline has extended capabilities:</a:t>
            </a:r>
          </a:p>
          <a:p>
            <a:pPr lvl="1"/>
            <a:r>
              <a:rPr lang="en-US" dirty="0"/>
              <a:t>more robust QC</a:t>
            </a:r>
          </a:p>
          <a:p>
            <a:pPr lvl="1"/>
            <a:r>
              <a:rPr lang="en-US" dirty="0"/>
              <a:t>more efficient alignment</a:t>
            </a:r>
          </a:p>
          <a:p>
            <a:pPr lvl="1"/>
            <a:r>
              <a:rPr lang="en-US" dirty="0"/>
              <a:t>multiple </a:t>
            </a:r>
            <a:r>
              <a:rPr lang="en-US" dirty="0" err="1"/>
              <a:t>diffex</a:t>
            </a:r>
            <a:r>
              <a:rPr lang="en-US" dirty="0"/>
              <a:t> analysis tools and better support for multi-group comparisons, covariates, etc.</a:t>
            </a:r>
          </a:p>
          <a:p>
            <a:pPr lvl="1"/>
            <a:r>
              <a:rPr lang="en-US" dirty="0" smtClean="0"/>
              <a:t>Improved, comprehensive report</a:t>
            </a:r>
          </a:p>
          <a:p>
            <a:pPr lvl="1"/>
            <a:endParaRPr lang="en-US" dirty="0"/>
          </a:p>
          <a:p>
            <a:pPr lvl="0"/>
            <a:r>
              <a:rPr lang="en-US" dirty="0"/>
              <a:t>The new pipeline is deployed and in use by </a:t>
            </a:r>
            <a:r>
              <a:rPr lang="en-US" dirty="0" err="1"/>
              <a:t>BFXCore</a:t>
            </a:r>
            <a:r>
              <a:rPr lang="en-US" dirty="0"/>
              <a:t> analysts; the old pipeline is </a:t>
            </a:r>
            <a:r>
              <a:rPr lang="en-US" dirty="0" smtClean="0"/>
              <a:t>deprecated</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5</a:t>
            </a:fld>
            <a:endParaRPr lang="en-US"/>
          </a:p>
        </p:txBody>
      </p:sp>
    </p:spTree>
    <p:extLst>
      <p:ext uri="{BB962C8B-B14F-4D97-AF65-F5344CB8AC3E}">
        <p14:creationId xmlns:p14="http://schemas.microsoft.com/office/powerpoint/2010/main" val="42913208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990600"/>
          </a:xfrm>
        </p:spPr>
        <p:txBody>
          <a:bodyPr>
            <a:normAutofit fontScale="90000"/>
          </a:bodyPr>
          <a:lstStyle/>
          <a:p>
            <a:r>
              <a:rPr lang="en-US" b="1" dirty="0"/>
              <a:t>Key Goals for Pipeline </a:t>
            </a:r>
            <a:r>
              <a:rPr lang="en-US" b="1" dirty="0" smtClean="0"/>
              <a:t>Implementation</a:t>
            </a:r>
            <a:endParaRPr lang="en-US" dirty="0"/>
          </a:p>
        </p:txBody>
      </p:sp>
      <p:sp>
        <p:nvSpPr>
          <p:cNvPr id="3" name="Content Placeholder 2"/>
          <p:cNvSpPr>
            <a:spLocks noGrp="1"/>
          </p:cNvSpPr>
          <p:nvPr>
            <p:ph idx="1"/>
          </p:nvPr>
        </p:nvSpPr>
        <p:spPr>
          <a:xfrm>
            <a:off x="457200" y="1339850"/>
            <a:ext cx="8229600" cy="5365750"/>
          </a:xfrm>
        </p:spPr>
        <p:txBody>
          <a:bodyPr/>
          <a:lstStyle/>
          <a:p>
            <a:pPr marL="0" lvl="0" indent="0">
              <a:buNone/>
            </a:pPr>
            <a:r>
              <a:rPr lang="en-US" sz="2800" spc="-100" dirty="0" smtClean="0">
                <a:solidFill>
                  <a:schemeClr val="tx2"/>
                </a:solidFill>
              </a:rPr>
              <a:t>Simple</a:t>
            </a:r>
            <a:r>
              <a:rPr lang="en-US" sz="2800" spc="-100" dirty="0">
                <a:solidFill>
                  <a:schemeClr val="tx2"/>
                </a:solidFill>
              </a:rPr>
              <a:t>, modular standard pipeline framework</a:t>
            </a:r>
          </a:p>
          <a:p>
            <a:pPr lvl="1"/>
            <a:r>
              <a:rPr lang="en-US" dirty="0"/>
              <a:t>Enables </a:t>
            </a:r>
            <a:r>
              <a:rPr lang="en-US" dirty="0" smtClean="0"/>
              <a:t>regular </a:t>
            </a:r>
            <a:r>
              <a:rPr lang="en-US" dirty="0"/>
              <a:t>updates to established, industry-standard protocols and </a:t>
            </a:r>
            <a:r>
              <a:rPr lang="en-US" dirty="0" smtClean="0"/>
              <a:t>workflows</a:t>
            </a:r>
          </a:p>
          <a:p>
            <a:pPr lvl="1"/>
            <a:endParaRPr lang="en-US" dirty="0"/>
          </a:p>
          <a:p>
            <a:pPr marL="0" indent="0">
              <a:buNone/>
            </a:pPr>
            <a:r>
              <a:rPr lang="en-US" sz="2800" spc="-100" dirty="0">
                <a:solidFill>
                  <a:schemeClr val="tx2"/>
                </a:solidFill>
              </a:rPr>
              <a:t>Reproducible</a:t>
            </a:r>
          </a:p>
          <a:p>
            <a:pPr lvl="1"/>
            <a:r>
              <a:rPr lang="en-US" dirty="0"/>
              <a:t>Usable by all Bioinformatics core staff; </a:t>
            </a:r>
            <a:r>
              <a:rPr lang="en-US" dirty="0" smtClean="0"/>
              <a:t>any </a:t>
            </a:r>
            <a:r>
              <a:rPr lang="en-US" dirty="0"/>
              <a:t>analyst at the core can run it and get the exact same </a:t>
            </a:r>
            <a:r>
              <a:rPr lang="en-US" dirty="0" smtClean="0"/>
              <a:t>deliverables (reproducible </a:t>
            </a:r>
            <a:r>
              <a:rPr lang="en-US" dirty="0"/>
              <a:t>across </a:t>
            </a:r>
            <a:r>
              <a:rPr lang="en-US" dirty="0" smtClean="0"/>
              <a:t>analysts)</a:t>
            </a:r>
          </a:p>
          <a:p>
            <a:pPr lvl="1"/>
            <a:endParaRPr lang="en-US" dirty="0"/>
          </a:p>
          <a:p>
            <a:pPr lvl="1"/>
            <a:r>
              <a:rPr lang="en-US" dirty="0"/>
              <a:t>Documented (</a:t>
            </a:r>
            <a:r>
              <a:rPr lang="en-US" dirty="0" err="1"/>
              <a:t>Quickstart</a:t>
            </a:r>
            <a:r>
              <a:rPr lang="en-US" dirty="0"/>
              <a:t>, Operations, Deliverables, and Maintenance docs) </a:t>
            </a:r>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6</a:t>
            </a:fld>
            <a:endParaRPr lang="en-US"/>
          </a:p>
        </p:txBody>
      </p:sp>
    </p:spTree>
    <p:extLst>
      <p:ext uri="{BB962C8B-B14F-4D97-AF65-F5344CB8AC3E}">
        <p14:creationId xmlns:p14="http://schemas.microsoft.com/office/powerpoint/2010/main" val="166335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104900"/>
            <a:ext cx="8229600" cy="5346700"/>
          </a:xfrm>
        </p:spPr>
        <p:txBody>
          <a:bodyPr/>
          <a:lstStyle/>
          <a:p>
            <a:pPr lvl="1">
              <a:lnSpc>
                <a:spcPct val="90000"/>
              </a:lnSpc>
            </a:pPr>
            <a:r>
              <a:rPr lang="en-US" sz="2400" dirty="0" smtClean="0"/>
              <a:t>Simple </a:t>
            </a:r>
            <a:r>
              <a:rPr lang="en-US" sz="2400" dirty="0"/>
              <a:t>project </a:t>
            </a:r>
            <a:r>
              <a:rPr lang="en-US" sz="2400" dirty="0" smtClean="0"/>
              <a:t>setup</a:t>
            </a:r>
          </a:p>
          <a:p>
            <a:pPr lvl="1">
              <a:lnSpc>
                <a:spcPct val="90000"/>
              </a:lnSpc>
            </a:pPr>
            <a:endParaRPr lang="en-US" sz="2400" dirty="0"/>
          </a:p>
          <a:p>
            <a:pPr lvl="1">
              <a:lnSpc>
                <a:spcPct val="90000"/>
              </a:lnSpc>
            </a:pPr>
            <a:r>
              <a:rPr lang="en-US" sz="2400" dirty="0"/>
              <a:t>Improved compute time and compute </a:t>
            </a:r>
            <a:r>
              <a:rPr lang="en-US" sz="2400" dirty="0" smtClean="0"/>
              <a:t>utilization</a:t>
            </a:r>
          </a:p>
          <a:p>
            <a:pPr lvl="1">
              <a:lnSpc>
                <a:spcPct val="90000"/>
              </a:lnSpc>
            </a:pPr>
            <a:endParaRPr lang="en-US" sz="2400" dirty="0"/>
          </a:p>
          <a:p>
            <a:pPr lvl="1">
              <a:lnSpc>
                <a:spcPct val="90000"/>
              </a:lnSpc>
            </a:pPr>
            <a:r>
              <a:rPr lang="en-US" sz="2400" dirty="0"/>
              <a:t>Robust </a:t>
            </a:r>
            <a:r>
              <a:rPr lang="en-US" sz="2400" dirty="0" smtClean="0"/>
              <a:t>(</a:t>
            </a:r>
            <a:r>
              <a:rPr lang="en-US" dirty="0" smtClean="0">
                <a:cs typeface="ＭＳ Ｐゴシック" charset="0"/>
              </a:rPr>
              <a:t>no </a:t>
            </a:r>
            <a:r>
              <a:rPr lang="en-US" dirty="0">
                <a:cs typeface="ＭＳ Ｐゴシック" charset="0"/>
              </a:rPr>
              <a:t>unexpected behaviors when operating in its expected use </a:t>
            </a:r>
            <a:r>
              <a:rPr lang="en-US" dirty="0" smtClean="0">
                <a:cs typeface="ＭＳ Ｐゴシック" charset="0"/>
              </a:rPr>
              <a:t>scenarios; gives clear, decipherable errors</a:t>
            </a:r>
            <a:r>
              <a:rPr lang="en-US" sz="2400" dirty="0" smtClean="0">
                <a:cs typeface="ＭＳ Ｐゴシック" charset="0"/>
              </a:rPr>
              <a:t>.</a:t>
            </a:r>
            <a:r>
              <a:rPr lang="en-US" sz="2400" dirty="0" smtClean="0"/>
              <a:t>)</a:t>
            </a:r>
          </a:p>
          <a:p>
            <a:pPr lvl="1">
              <a:lnSpc>
                <a:spcPct val="90000"/>
              </a:lnSpc>
            </a:pPr>
            <a:endParaRPr lang="en-US" sz="2400" dirty="0" smtClean="0"/>
          </a:p>
          <a:p>
            <a:pPr lvl="1">
              <a:lnSpc>
                <a:spcPct val="90000"/>
              </a:lnSpc>
            </a:pPr>
            <a:r>
              <a:rPr lang="en-US" sz="2400" dirty="0" smtClean="0"/>
              <a:t>Modular and flexible (can be efficiently re-started at any step in the pipeline)</a:t>
            </a:r>
          </a:p>
          <a:p>
            <a:pPr lvl="1">
              <a:lnSpc>
                <a:spcPct val="90000"/>
              </a:lnSpc>
            </a:pPr>
            <a:endParaRPr lang="en-US" sz="2400" dirty="0" smtClean="0"/>
          </a:p>
          <a:p>
            <a:pPr lvl="1">
              <a:lnSpc>
                <a:spcPct val="90000"/>
              </a:lnSpc>
            </a:pPr>
            <a:r>
              <a:rPr lang="en-US" sz="2400" dirty="0" smtClean="0"/>
              <a:t>Runs </a:t>
            </a:r>
            <a:r>
              <a:rPr lang="en-US" sz="2400" dirty="0"/>
              <a:t>on all compute environments (Comp3, Comp5, Flux etc.)</a:t>
            </a:r>
            <a:r>
              <a:rPr lang="en-US" sz="2400" dirty="0" smtClean="0"/>
              <a:t>.</a:t>
            </a:r>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7</a:t>
            </a:fld>
            <a:endParaRPr lang="en-US"/>
          </a:p>
        </p:txBody>
      </p:sp>
      <p:sp>
        <p:nvSpPr>
          <p:cNvPr id="6" name="Title 1"/>
          <p:cNvSpPr>
            <a:spLocks noGrp="1"/>
          </p:cNvSpPr>
          <p:nvPr>
            <p:ph type="title"/>
          </p:nvPr>
        </p:nvSpPr>
        <p:spPr>
          <a:xfrm>
            <a:off x="342900" y="114300"/>
            <a:ext cx="8229600" cy="990600"/>
          </a:xfrm>
        </p:spPr>
        <p:txBody>
          <a:bodyPr>
            <a:normAutofit/>
          </a:bodyPr>
          <a:lstStyle/>
          <a:p>
            <a:pPr marL="0" lvl="0" indent="0"/>
            <a:r>
              <a:rPr lang="en-US" sz="3600" dirty="0"/>
              <a:t>Fast</a:t>
            </a:r>
            <a:r>
              <a:rPr lang="en-US" sz="2800" dirty="0"/>
              <a:t> </a:t>
            </a:r>
            <a:r>
              <a:rPr lang="en-US" sz="3600" dirty="0"/>
              <a:t>analysis</a:t>
            </a:r>
            <a:r>
              <a:rPr lang="en-US" sz="2800" dirty="0"/>
              <a:t> </a:t>
            </a:r>
          </a:p>
        </p:txBody>
      </p:sp>
    </p:spTree>
    <p:extLst>
      <p:ext uri="{BB962C8B-B14F-4D97-AF65-F5344CB8AC3E}">
        <p14:creationId xmlns:p14="http://schemas.microsoft.com/office/powerpoint/2010/main" val="6576610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229600" cy="990600"/>
          </a:xfrm>
        </p:spPr>
        <p:txBody>
          <a:bodyPr>
            <a:normAutofit fontScale="90000"/>
          </a:bodyPr>
          <a:lstStyle/>
          <a:p>
            <a:r>
              <a:rPr lang="en-US" sz="3600" dirty="0"/>
              <a:t>Efficient maintenance and development</a:t>
            </a:r>
          </a:p>
        </p:txBody>
      </p:sp>
      <p:sp>
        <p:nvSpPr>
          <p:cNvPr id="3" name="Content Placeholder 2"/>
          <p:cNvSpPr>
            <a:spLocks noGrp="1"/>
          </p:cNvSpPr>
          <p:nvPr>
            <p:ph idx="1"/>
          </p:nvPr>
        </p:nvSpPr>
        <p:spPr>
          <a:xfrm>
            <a:off x="457200" y="1231900"/>
            <a:ext cx="8229600" cy="5245100"/>
          </a:xfrm>
        </p:spPr>
        <p:txBody>
          <a:bodyPr/>
          <a:lstStyle/>
          <a:p>
            <a:pPr lvl="1"/>
            <a:r>
              <a:rPr lang="en-US" dirty="0" smtClean="0"/>
              <a:t>Designated </a:t>
            </a:r>
            <a:r>
              <a:rPr lang="en-US" dirty="0" err="1"/>
              <a:t>BFXCore</a:t>
            </a:r>
            <a:r>
              <a:rPr lang="en-US" dirty="0"/>
              <a:t> maintainers (more than one person) can make changes to the pipeline</a:t>
            </a:r>
            <a:r>
              <a:rPr lang="en-US" dirty="0" smtClean="0"/>
              <a:t>.</a:t>
            </a:r>
          </a:p>
          <a:p>
            <a:pPr lvl="1"/>
            <a:endParaRPr lang="en-US" dirty="0"/>
          </a:p>
          <a:p>
            <a:pPr lvl="1"/>
            <a:r>
              <a:rPr lang="en-US" dirty="0"/>
              <a:t>Pipeline and dependencies are version </a:t>
            </a:r>
            <a:r>
              <a:rPr lang="en-US" dirty="0" smtClean="0"/>
              <a:t>controlled</a:t>
            </a:r>
          </a:p>
          <a:p>
            <a:pPr lvl="1"/>
            <a:endParaRPr lang="en-US" dirty="0"/>
          </a:p>
          <a:p>
            <a:pPr lvl="1"/>
            <a:r>
              <a:rPr lang="en-US" dirty="0"/>
              <a:t>Simple, documented mechanisms </a:t>
            </a:r>
            <a:r>
              <a:rPr lang="en-US" dirty="0" smtClean="0"/>
              <a:t>to:</a:t>
            </a:r>
            <a:endParaRPr lang="en-US" dirty="0"/>
          </a:p>
          <a:p>
            <a:pPr lvl="2"/>
            <a:r>
              <a:rPr lang="en-US" dirty="0"/>
              <a:t>add/update component tools (e.g. </a:t>
            </a:r>
            <a:r>
              <a:rPr lang="en-US" dirty="0" err="1"/>
              <a:t>Cuffdiff</a:t>
            </a:r>
            <a:r>
              <a:rPr lang="en-US" dirty="0"/>
              <a:t> vs. DeSeq2, STAR vs. </a:t>
            </a:r>
            <a:r>
              <a:rPr lang="en-US" dirty="0" err="1"/>
              <a:t>Tophat</a:t>
            </a:r>
            <a:r>
              <a:rPr lang="en-US" dirty="0"/>
              <a:t>)</a:t>
            </a:r>
          </a:p>
          <a:p>
            <a:pPr lvl="2"/>
            <a:r>
              <a:rPr lang="en-US" dirty="0" err="1"/>
              <a:t>config</a:t>
            </a:r>
            <a:r>
              <a:rPr lang="en-US" dirty="0"/>
              <a:t> new compute environments</a:t>
            </a:r>
          </a:p>
          <a:p>
            <a:pPr lvl="2"/>
            <a:r>
              <a:rPr lang="en-US" dirty="0" smtClean="0"/>
              <a:t>add/update </a:t>
            </a:r>
            <a:r>
              <a:rPr lang="en-US" dirty="0"/>
              <a:t>species-specific sequences/</a:t>
            </a:r>
            <a:r>
              <a:rPr lang="en-US" dirty="0" smtClean="0"/>
              <a:t>annotations</a:t>
            </a:r>
          </a:p>
          <a:p>
            <a:pPr lvl="2"/>
            <a:endParaRPr lang="en-US" dirty="0"/>
          </a:p>
          <a:p>
            <a:pPr lvl="1"/>
            <a:r>
              <a:rPr lang="en-US" dirty="0"/>
              <a:t>Automated tests to confirm the integrity/</a:t>
            </a:r>
            <a:r>
              <a:rPr lang="en-US" dirty="0" err="1"/>
              <a:t>config</a:t>
            </a:r>
            <a:r>
              <a:rPr lang="en-US" dirty="0"/>
              <a:t> of pipeline and compute </a:t>
            </a:r>
            <a:r>
              <a:rPr lang="en-US" dirty="0" smtClean="0"/>
              <a:t>environments, </a:t>
            </a:r>
            <a:r>
              <a:rPr lang="en-US" dirty="0"/>
              <a:t>reduce regressions and enable faster development</a:t>
            </a:r>
          </a:p>
          <a:p>
            <a:pPr lvl="0"/>
            <a:endParaRPr lang="en-US" dirty="0"/>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8</a:t>
            </a:fld>
            <a:endParaRPr lang="en-US"/>
          </a:p>
        </p:txBody>
      </p:sp>
    </p:spTree>
    <p:extLst>
      <p:ext uri="{BB962C8B-B14F-4D97-AF65-F5344CB8AC3E}">
        <p14:creationId xmlns:p14="http://schemas.microsoft.com/office/powerpoint/2010/main" val="3823830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r>
              <a:rPr lang="en-US" sz="2800" dirty="0"/>
              <a:t>Generates self-explanatory, comprehensive, scientifically sound, customer-facing output:</a:t>
            </a:r>
          </a:p>
        </p:txBody>
      </p:sp>
      <p:sp>
        <p:nvSpPr>
          <p:cNvPr id="3" name="Content Placeholder 2"/>
          <p:cNvSpPr>
            <a:spLocks noGrp="1"/>
          </p:cNvSpPr>
          <p:nvPr>
            <p:ph idx="1"/>
          </p:nvPr>
        </p:nvSpPr>
        <p:spPr/>
        <p:txBody>
          <a:bodyPr/>
          <a:lstStyle/>
          <a:p>
            <a:pPr lvl="1">
              <a:lnSpc>
                <a:spcPct val="130000"/>
              </a:lnSpc>
            </a:pPr>
            <a:r>
              <a:rPr lang="en-US" sz="2400" dirty="0" smtClean="0"/>
              <a:t>Summary </a:t>
            </a:r>
            <a:r>
              <a:rPr lang="en-US" sz="2400" dirty="0"/>
              <a:t>results</a:t>
            </a:r>
          </a:p>
          <a:p>
            <a:pPr lvl="1">
              <a:lnSpc>
                <a:spcPct val="130000"/>
              </a:lnSpc>
            </a:pPr>
            <a:r>
              <a:rPr lang="en-US" sz="2400" dirty="0"/>
              <a:t>Detailed QC</a:t>
            </a:r>
          </a:p>
          <a:p>
            <a:pPr lvl="1">
              <a:lnSpc>
                <a:spcPct val="130000"/>
              </a:lnSpc>
            </a:pPr>
            <a:r>
              <a:rPr lang="en-US" sz="2400" dirty="0"/>
              <a:t>Detailed results</a:t>
            </a:r>
          </a:p>
          <a:p>
            <a:pPr lvl="1">
              <a:lnSpc>
                <a:spcPct val="130000"/>
              </a:lnSpc>
            </a:pPr>
            <a:r>
              <a:rPr lang="en-US" sz="2400" dirty="0"/>
              <a:t>References/Citation</a:t>
            </a:r>
          </a:p>
          <a:p>
            <a:pPr lvl="1">
              <a:lnSpc>
                <a:spcPct val="130000"/>
              </a:lnSpc>
            </a:pPr>
            <a:r>
              <a:rPr lang="en-US" sz="2400" dirty="0"/>
              <a:t>Methods</a:t>
            </a:r>
          </a:p>
          <a:p>
            <a:pPr lvl="1">
              <a:lnSpc>
                <a:spcPct val="130000"/>
              </a:lnSpc>
            </a:pPr>
            <a:r>
              <a:rPr lang="en-US" sz="2400" dirty="0"/>
              <a:t>Executed commands</a:t>
            </a:r>
          </a:p>
          <a:p>
            <a:pPr lvl="1">
              <a:lnSpc>
                <a:spcPct val="130000"/>
              </a:lnSpc>
            </a:pPr>
            <a:r>
              <a:rPr lang="en-US" sz="2400" dirty="0"/>
              <a:t>Logs</a:t>
            </a:r>
          </a:p>
          <a:p>
            <a:pPr lvl="0"/>
            <a:endParaRPr lang="en-US" dirty="0"/>
          </a:p>
          <a:p>
            <a:endParaRPr lang="en-US" dirty="0"/>
          </a:p>
        </p:txBody>
      </p:sp>
      <p:sp>
        <p:nvSpPr>
          <p:cNvPr id="4" name="Slide Number Placeholder 3"/>
          <p:cNvSpPr>
            <a:spLocks noGrp="1"/>
          </p:cNvSpPr>
          <p:nvPr>
            <p:ph type="sldNum" sz="quarter" idx="12"/>
          </p:nvPr>
        </p:nvSpPr>
        <p:spPr/>
        <p:txBody>
          <a:bodyPr/>
          <a:lstStyle/>
          <a:p>
            <a:pPr>
              <a:defRPr/>
            </a:pPr>
            <a:fld id="{38A87209-F0DE-8C4A-9A03-C169556FAB43}" type="slidenum">
              <a:rPr lang="en-US" smtClean="0"/>
              <a:pPr>
                <a:defRPr/>
              </a:pPr>
              <a:t>9</a:t>
            </a:fld>
            <a:endParaRPr lang="en-US"/>
          </a:p>
        </p:txBody>
      </p:sp>
    </p:spTree>
    <p:extLst>
      <p:ext uri="{BB962C8B-B14F-4D97-AF65-F5344CB8AC3E}">
        <p14:creationId xmlns:p14="http://schemas.microsoft.com/office/powerpoint/2010/main" val="3823830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onformatics Core meeting_2014_10_27-v1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Bionformatics Core meeting_2014_10_27-v11.potx</Template>
  <TotalTime>10862</TotalTime>
  <Words>1185</Words>
  <Application>Microsoft Macintosh PowerPoint</Application>
  <PresentationFormat>On-screen Show (4:3)</PresentationFormat>
  <Paragraphs>242</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Bionformatics Core meeting_2014_10_27-v11</vt:lpstr>
      <vt:lpstr>watermelon</vt:lpstr>
      <vt:lpstr>Why are we meeting?</vt:lpstr>
      <vt:lpstr>Why develop a new pipeline?</vt:lpstr>
      <vt:lpstr>What are we trying to achieve?</vt:lpstr>
      <vt:lpstr> We will know that we have succeeded when: </vt:lpstr>
      <vt:lpstr>Key Goals for Pipeline Implementation</vt:lpstr>
      <vt:lpstr>Fast analysis </vt:lpstr>
      <vt:lpstr>Efficient maintenance and development</vt:lpstr>
      <vt:lpstr>Generates self-explanatory, comprehensive, scientifically sound, customer-facing output:</vt:lpstr>
      <vt:lpstr>The pipeline implementation must also enable these service goals:</vt:lpstr>
      <vt:lpstr>Release Plan</vt:lpstr>
      <vt:lpstr>Release 1: Basic implementation:  Concludes: 9/30/2016 </vt:lpstr>
      <vt:lpstr> Release 2: Extend supported use cases (MVP): Concludes 11/15/2016 </vt:lpstr>
      <vt:lpstr>Release 3: Transition to DESeq2?  Concludes ?</vt:lpstr>
      <vt:lpstr>Release 4: Better tools/reporting:  Concludes ? </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VIEWER</dc:title>
  <dc:creator>Ashwini Bhasi</dc:creator>
  <cp:lastModifiedBy>Ashwini Bhasi</cp:lastModifiedBy>
  <cp:revision>411</cp:revision>
  <cp:lastPrinted>2016-09-27T18:25:25Z</cp:lastPrinted>
  <dcterms:created xsi:type="dcterms:W3CDTF">2013-01-17T21:48:31Z</dcterms:created>
  <dcterms:modified xsi:type="dcterms:W3CDTF">2016-09-27T19:12:55Z</dcterms:modified>
</cp:coreProperties>
</file>