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45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A5617-5D50-674E-AA72-012C1C1C8AA1}" type="doc">
      <dgm:prSet loTypeId="urn:microsoft.com/office/officeart/2005/8/layout/radial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0B4A18-3DCC-CB4F-92B9-0F6ED2C6D21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b="1" dirty="0" smtClean="0">
              <a:solidFill>
                <a:srgbClr val="000000"/>
              </a:solidFill>
            </a:rPr>
            <a:t>legacy</a:t>
          </a:r>
          <a:endParaRPr lang="en-US" sz="1800" b="1" dirty="0">
            <a:solidFill>
              <a:srgbClr val="000000"/>
            </a:solidFill>
          </a:endParaRPr>
        </a:p>
      </dgm:t>
    </dgm:pt>
    <dgm:pt modelId="{7475472C-85CD-FC44-A30B-435D2BFDD2C6}" type="parTrans" cxnId="{4DA2E66F-5217-884E-9EB8-DAD213889C76}">
      <dgm:prSet/>
      <dgm:spPr/>
      <dgm:t>
        <a:bodyPr/>
        <a:lstStyle/>
        <a:p>
          <a:endParaRPr lang="en-US"/>
        </a:p>
      </dgm:t>
    </dgm:pt>
    <dgm:pt modelId="{45BAF140-65CB-554D-B76F-D423A65898B2}" type="sibTrans" cxnId="{4DA2E66F-5217-884E-9EB8-DAD213889C76}">
      <dgm:prSet/>
      <dgm:spPr/>
      <dgm:t>
        <a:bodyPr/>
        <a:lstStyle/>
        <a:p>
          <a:endParaRPr lang="en-US"/>
        </a:p>
      </dgm:t>
    </dgm:pt>
    <dgm:pt modelId="{3566B7EC-E705-4441-A730-DCEC6BFF2AA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0EDB4A44-2B3C-0F40-A684-33F5A400539B}" type="parTrans" cxnId="{0C4EECA9-0BC5-104C-9F26-E1002D35E2CA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3093832-C72E-A247-B218-35DB89C29ABC}" type="sibTrans" cxnId="{0C4EECA9-0BC5-104C-9F26-E1002D35E2CA}">
      <dgm:prSet/>
      <dgm:spPr/>
      <dgm:t>
        <a:bodyPr/>
        <a:lstStyle/>
        <a:p>
          <a:endParaRPr lang="en-US"/>
        </a:p>
      </dgm:t>
    </dgm:pt>
    <dgm:pt modelId="{1CAE7709-2F60-F64D-A724-45B3DC3AE7D2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50F8006D-E9E7-9E46-85EC-539A31DE9904}" type="parTrans" cxnId="{C0E1FB29-6724-314F-A683-D7CD3BB97BC3}">
      <dgm:prSet/>
      <dgm:spPr/>
      <dgm:t>
        <a:bodyPr/>
        <a:lstStyle/>
        <a:p>
          <a:endParaRPr lang="en-US"/>
        </a:p>
      </dgm:t>
    </dgm:pt>
    <dgm:pt modelId="{CF93DEB0-B548-544A-A0CD-2EE2A2807733}" type="sibTrans" cxnId="{C0E1FB29-6724-314F-A683-D7CD3BB97BC3}">
      <dgm:prSet/>
      <dgm:spPr/>
      <dgm:t>
        <a:bodyPr/>
        <a:lstStyle/>
        <a:p>
          <a:endParaRPr lang="en-US"/>
        </a:p>
      </dgm:t>
    </dgm:pt>
    <dgm:pt modelId="{5C2C7847-DA16-6E43-A230-2EAD182EB0F9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8AA604A8-8088-214A-95D9-D822E2F10073}" type="parTrans" cxnId="{F591287F-3F53-EF43-AF4A-E77670BAECE7}">
      <dgm:prSet/>
      <dgm:spPr/>
      <dgm:t>
        <a:bodyPr/>
        <a:lstStyle/>
        <a:p>
          <a:endParaRPr lang="en-US"/>
        </a:p>
      </dgm:t>
    </dgm:pt>
    <dgm:pt modelId="{193FEC64-56A2-F045-94A6-8164712F4DBE}" type="sibTrans" cxnId="{F591287F-3F53-EF43-AF4A-E77670BAECE7}">
      <dgm:prSet/>
      <dgm:spPr/>
      <dgm:t>
        <a:bodyPr/>
        <a:lstStyle/>
        <a:p>
          <a:endParaRPr lang="en-US"/>
        </a:p>
      </dgm:t>
    </dgm:pt>
    <dgm:pt modelId="{F552195A-DE54-934E-B110-D60E2183661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AC07B4A5-D3F5-1742-B111-EBA04F2B2B5C}" type="parTrans" cxnId="{49E75987-CB37-FE4B-9B6B-C572E079E8AC}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5373E9B-64B4-CA47-87FF-5A8B54349BE3}" type="sibTrans" cxnId="{49E75987-CB37-FE4B-9B6B-C572E079E8AC}">
      <dgm:prSet/>
      <dgm:spPr/>
      <dgm:t>
        <a:bodyPr/>
        <a:lstStyle/>
        <a:p>
          <a:endParaRPr lang="en-US"/>
        </a:p>
      </dgm:t>
    </dgm:pt>
    <dgm:pt modelId="{C57A6B3B-88BF-474D-8298-CCE8545AED83}">
      <dgm:prSet phldrT="[Text]"/>
      <dgm:spPr/>
      <dgm:t>
        <a:bodyPr/>
        <a:lstStyle/>
        <a:p>
          <a:endParaRPr lang="en-US" dirty="0"/>
        </a:p>
      </dgm:t>
    </dgm:pt>
    <dgm:pt modelId="{993A428A-3203-F04C-94A7-358BA3F34205}" type="parTrans" cxnId="{EFB02523-F975-AD48-8388-BC0D7309488D}">
      <dgm:prSet/>
      <dgm:spPr/>
      <dgm:t>
        <a:bodyPr/>
        <a:lstStyle/>
        <a:p>
          <a:endParaRPr lang="en-US"/>
        </a:p>
      </dgm:t>
    </dgm:pt>
    <dgm:pt modelId="{FC1B4908-AAF7-2F41-80FB-EBFFC5B2B390}" type="sibTrans" cxnId="{EFB02523-F975-AD48-8388-BC0D7309488D}">
      <dgm:prSet/>
      <dgm:spPr/>
      <dgm:t>
        <a:bodyPr/>
        <a:lstStyle/>
        <a:p>
          <a:endParaRPr lang="en-US"/>
        </a:p>
      </dgm:t>
    </dgm:pt>
    <dgm:pt modelId="{21CF473A-15F9-CB4E-AF9A-4E62E69CDC1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6D3FE2D8-C861-974E-9B09-4821C2E2288A}" type="parTrans" cxnId="{E8DF3F8C-FA81-B446-A6D2-D611C6D6BDA9}">
      <dgm:prSet/>
      <dgm:spPr>
        <a:solidFill>
          <a:srgbClr val="F2DCDB"/>
        </a:solidFill>
      </dgm:spPr>
      <dgm:t>
        <a:bodyPr/>
        <a:lstStyle/>
        <a:p>
          <a:endParaRPr lang="en-US"/>
        </a:p>
      </dgm:t>
    </dgm:pt>
    <dgm:pt modelId="{749105E9-AC0B-D649-A394-7CDC6EA882F0}" type="sibTrans" cxnId="{E8DF3F8C-FA81-B446-A6D2-D611C6D6BDA9}">
      <dgm:prSet/>
      <dgm:spPr/>
      <dgm:t>
        <a:bodyPr/>
        <a:lstStyle/>
        <a:p>
          <a:endParaRPr lang="en-US"/>
        </a:p>
      </dgm:t>
    </dgm:pt>
    <dgm:pt modelId="{186F6C95-77A1-2C49-ADD4-65E2D7F12E74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E5BDEC48-9319-B24B-B738-85ED15567573}" type="parTrans" cxnId="{722ECFA0-DFED-C146-AB27-BA6508371600}">
      <dgm:prSet/>
      <dgm:spPr/>
      <dgm:t>
        <a:bodyPr/>
        <a:lstStyle/>
        <a:p>
          <a:endParaRPr lang="en-US"/>
        </a:p>
      </dgm:t>
    </dgm:pt>
    <dgm:pt modelId="{697171C0-31A5-014E-858E-0EDAC720C19A}" type="sibTrans" cxnId="{722ECFA0-DFED-C146-AB27-BA6508371600}">
      <dgm:prSet/>
      <dgm:spPr/>
      <dgm:t>
        <a:bodyPr/>
        <a:lstStyle/>
        <a:p>
          <a:endParaRPr lang="en-US"/>
        </a:p>
      </dgm:t>
    </dgm:pt>
    <dgm:pt modelId="{D90BA32F-C7C3-AB4F-8798-B5B717E64AD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DD32FD03-0E48-BA42-991F-0A54C8614EA0}" type="parTrans" cxnId="{FC27D512-8FAA-5D44-867E-5B3F0A938FBE}">
      <dgm:prSet/>
      <dgm:spPr/>
      <dgm:t>
        <a:bodyPr/>
        <a:lstStyle/>
        <a:p>
          <a:endParaRPr lang="en-US"/>
        </a:p>
      </dgm:t>
    </dgm:pt>
    <dgm:pt modelId="{82A5C022-E358-E047-93EE-3DA412200E69}" type="sibTrans" cxnId="{FC27D512-8FAA-5D44-867E-5B3F0A938FBE}">
      <dgm:prSet/>
      <dgm:spPr/>
      <dgm:t>
        <a:bodyPr/>
        <a:lstStyle/>
        <a:p>
          <a:endParaRPr lang="en-US"/>
        </a:p>
      </dgm:t>
    </dgm:pt>
    <dgm:pt modelId="{12C1A7CD-2FC3-024A-9720-CB0E3468F554}" type="pres">
      <dgm:prSet presAssocID="{759A5617-5D50-674E-AA72-012C1C1C8A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5C044-9CA9-464E-A4D1-24D513331306}" type="pres">
      <dgm:prSet presAssocID="{890B4A18-3DCC-CB4F-92B9-0F6ED2C6D21B}" presName="centerShape" presStyleLbl="node0" presStyleIdx="0" presStyleCnt="1" custScaleX="164512" custScaleY="161426" custLinFactNeighborX="2370" custLinFactNeighborY="23216"/>
      <dgm:spPr/>
      <dgm:t>
        <a:bodyPr/>
        <a:lstStyle/>
        <a:p>
          <a:endParaRPr lang="en-US"/>
        </a:p>
      </dgm:t>
    </dgm:pt>
    <dgm:pt modelId="{ED9F7AE1-C02F-EB49-8EF6-180EA3975B66}" type="pres">
      <dgm:prSet presAssocID="{0EDB4A44-2B3C-0F40-A684-33F5A400539B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E74A6136-1C64-9E49-B378-98297B38D413}" type="pres">
      <dgm:prSet presAssocID="{3566B7EC-E705-4441-A730-DCEC6BFF2A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2558D-01F1-4D4E-9DBA-E3E6C7DA0DED}" type="pres">
      <dgm:prSet presAssocID="{50F8006D-E9E7-9E46-85EC-539A31DE990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44AE8B7C-960F-B045-9607-285C8D504FAC}" type="pres">
      <dgm:prSet presAssocID="{1CAE7709-2F60-F64D-A724-45B3DC3AE7D2}" presName="node" presStyleLbl="node1" presStyleIdx="1" presStyleCnt="5" custRadScaleRad="104742" custRadScaleInc="-18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FE691-C66E-1A40-8937-B6660C46933C}" type="pres">
      <dgm:prSet presAssocID="{8AA604A8-8088-214A-95D9-D822E2F10073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7F31265B-4B98-6C48-A57B-34114AEB82FA}" type="pres">
      <dgm:prSet presAssocID="{5C2C7847-DA16-6E43-A230-2EAD182EB0F9}" presName="node" presStyleLbl="node1" presStyleIdx="2" presStyleCnt="5" custRadScaleRad="105902" custRadScaleInc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A141-E017-4B4C-BD93-39ED8F32741B}" type="pres">
      <dgm:prSet presAssocID="{AC07B4A5-D3F5-1742-B111-EBA04F2B2B5C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B7E31341-4645-8341-A3AE-7EADD1FE0C4D}" type="pres">
      <dgm:prSet presAssocID="{F552195A-DE54-934E-B110-D60E21836619}" presName="node" presStyleLbl="node1" presStyleIdx="3" presStyleCnt="5" custRadScaleRad="119107" custRadScaleInc="-26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D8DB6-48BF-CD44-AF3F-A44469CBF47D}" type="pres">
      <dgm:prSet presAssocID="{6D3FE2D8-C861-974E-9B09-4821C2E2288A}" presName="parTrans" presStyleLbl="bgSibTrans2D1" presStyleIdx="4" presStyleCnt="5" custAng="173102" custScaleX="88389" custLinFactNeighborX="-17960" custLinFactNeighborY="-26738"/>
      <dgm:spPr/>
      <dgm:t>
        <a:bodyPr/>
        <a:lstStyle/>
        <a:p>
          <a:endParaRPr lang="en-US"/>
        </a:p>
      </dgm:t>
    </dgm:pt>
    <dgm:pt modelId="{FB106A0C-3907-254F-BA57-4D15E7C6FFE0}" type="pres">
      <dgm:prSet presAssocID="{21CF473A-15F9-CB4E-AF9A-4E62E69CDC15}" presName="node" presStyleLbl="node1" presStyleIdx="4" presStyleCnt="5" custRadScaleRad="98853" custRadScaleInc="-42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02523-F975-AD48-8388-BC0D7309488D}" srcId="{759A5617-5D50-674E-AA72-012C1C1C8AA1}" destId="{C57A6B3B-88BF-474D-8298-CCE8545AED83}" srcOrd="1" destOrd="0" parTransId="{993A428A-3203-F04C-94A7-358BA3F34205}" sibTransId="{FC1B4908-AAF7-2F41-80FB-EBFFC5B2B390}"/>
    <dgm:cxn modelId="{F591287F-3F53-EF43-AF4A-E77670BAECE7}" srcId="{890B4A18-3DCC-CB4F-92B9-0F6ED2C6D21B}" destId="{5C2C7847-DA16-6E43-A230-2EAD182EB0F9}" srcOrd="2" destOrd="0" parTransId="{8AA604A8-8088-214A-95D9-D822E2F10073}" sibTransId="{193FEC64-56A2-F045-94A6-8164712F4DBE}"/>
    <dgm:cxn modelId="{5C69690C-4DF0-A445-B0C9-0AEFE2AFEEAE}" type="presOf" srcId="{759A5617-5D50-674E-AA72-012C1C1C8AA1}" destId="{12C1A7CD-2FC3-024A-9720-CB0E3468F554}" srcOrd="0" destOrd="0" presId="urn:microsoft.com/office/officeart/2005/8/layout/radial4"/>
    <dgm:cxn modelId="{CD478E8A-A183-EA43-9F4C-110F2F2F420A}" type="presOf" srcId="{1CAE7709-2F60-F64D-A724-45B3DC3AE7D2}" destId="{44AE8B7C-960F-B045-9607-285C8D504FAC}" srcOrd="0" destOrd="0" presId="urn:microsoft.com/office/officeart/2005/8/layout/radial4"/>
    <dgm:cxn modelId="{7D17D255-9EE3-0741-9C2F-ABD590567F1A}" type="presOf" srcId="{AC07B4A5-D3F5-1742-B111-EBA04F2B2B5C}" destId="{D5ABA141-E017-4B4C-BD93-39ED8F32741B}" srcOrd="0" destOrd="0" presId="urn:microsoft.com/office/officeart/2005/8/layout/radial4"/>
    <dgm:cxn modelId="{722ECFA0-DFED-C146-AB27-BA6508371600}" srcId="{21CF473A-15F9-CB4E-AF9A-4E62E69CDC15}" destId="{186F6C95-77A1-2C49-ADD4-65E2D7F12E74}" srcOrd="0" destOrd="0" parTransId="{E5BDEC48-9319-B24B-B738-85ED15567573}" sibTransId="{697171C0-31A5-014E-858E-0EDAC720C19A}"/>
    <dgm:cxn modelId="{9FD089FC-2A71-984E-B291-B74C4E0A437C}" type="presOf" srcId="{F552195A-DE54-934E-B110-D60E21836619}" destId="{B7E31341-4645-8341-A3AE-7EADD1FE0C4D}" srcOrd="0" destOrd="0" presId="urn:microsoft.com/office/officeart/2005/8/layout/radial4"/>
    <dgm:cxn modelId="{CF838348-76A1-9846-A44F-EC6FA5205578}" type="presOf" srcId="{0EDB4A44-2B3C-0F40-A684-33F5A400539B}" destId="{ED9F7AE1-C02F-EB49-8EF6-180EA3975B66}" srcOrd="0" destOrd="0" presId="urn:microsoft.com/office/officeart/2005/8/layout/radial4"/>
    <dgm:cxn modelId="{FC27D512-8FAA-5D44-867E-5B3F0A938FBE}" srcId="{21CF473A-15F9-CB4E-AF9A-4E62E69CDC15}" destId="{D90BA32F-C7C3-AB4F-8798-B5B717E64AD6}" srcOrd="1" destOrd="0" parTransId="{DD32FD03-0E48-BA42-991F-0A54C8614EA0}" sibTransId="{82A5C022-E358-E047-93EE-3DA412200E69}"/>
    <dgm:cxn modelId="{B55A296B-8038-A94F-9BD5-AB359BC65A76}" type="presOf" srcId="{D90BA32F-C7C3-AB4F-8798-B5B717E64AD6}" destId="{FB106A0C-3907-254F-BA57-4D15E7C6FFE0}" srcOrd="0" destOrd="2" presId="urn:microsoft.com/office/officeart/2005/8/layout/radial4"/>
    <dgm:cxn modelId="{34EDD901-F9A3-4248-BF7E-7A42ABBE58B5}" type="presOf" srcId="{5C2C7847-DA16-6E43-A230-2EAD182EB0F9}" destId="{7F31265B-4B98-6C48-A57B-34114AEB82FA}" srcOrd="0" destOrd="0" presId="urn:microsoft.com/office/officeart/2005/8/layout/radial4"/>
    <dgm:cxn modelId="{456255AD-36E7-D744-A7F9-3F16C889E0F6}" type="presOf" srcId="{890B4A18-3DCC-CB4F-92B9-0F6ED2C6D21B}" destId="{B355C044-9CA9-464E-A4D1-24D513331306}" srcOrd="0" destOrd="0" presId="urn:microsoft.com/office/officeart/2005/8/layout/radial4"/>
    <dgm:cxn modelId="{34A1F56B-B862-6144-931F-6012FE0B5672}" type="presOf" srcId="{8AA604A8-8088-214A-95D9-D822E2F10073}" destId="{9E5FE691-C66E-1A40-8937-B6660C46933C}" srcOrd="0" destOrd="0" presId="urn:microsoft.com/office/officeart/2005/8/layout/radial4"/>
    <dgm:cxn modelId="{F00A5256-CDA5-B84E-8BB5-E5B824582C5A}" type="presOf" srcId="{3566B7EC-E705-4441-A730-DCEC6BFF2AA9}" destId="{E74A6136-1C64-9E49-B378-98297B38D413}" srcOrd="0" destOrd="0" presId="urn:microsoft.com/office/officeart/2005/8/layout/radial4"/>
    <dgm:cxn modelId="{C0E1FB29-6724-314F-A683-D7CD3BB97BC3}" srcId="{890B4A18-3DCC-CB4F-92B9-0F6ED2C6D21B}" destId="{1CAE7709-2F60-F64D-A724-45B3DC3AE7D2}" srcOrd="1" destOrd="0" parTransId="{50F8006D-E9E7-9E46-85EC-539A31DE9904}" sibTransId="{CF93DEB0-B548-544A-A0CD-2EE2A2807733}"/>
    <dgm:cxn modelId="{A25BB5C7-C9D1-3447-B778-CC5EE3DF0777}" type="presOf" srcId="{6D3FE2D8-C861-974E-9B09-4821C2E2288A}" destId="{F23D8DB6-48BF-CD44-AF3F-A44469CBF47D}" srcOrd="0" destOrd="0" presId="urn:microsoft.com/office/officeart/2005/8/layout/radial4"/>
    <dgm:cxn modelId="{92407BC1-4A89-5342-B753-24FE87C8D99C}" type="presOf" srcId="{21CF473A-15F9-CB4E-AF9A-4E62E69CDC15}" destId="{FB106A0C-3907-254F-BA57-4D15E7C6FFE0}" srcOrd="0" destOrd="0" presId="urn:microsoft.com/office/officeart/2005/8/layout/radial4"/>
    <dgm:cxn modelId="{4DA2E66F-5217-884E-9EB8-DAD213889C76}" srcId="{759A5617-5D50-674E-AA72-012C1C1C8AA1}" destId="{890B4A18-3DCC-CB4F-92B9-0F6ED2C6D21B}" srcOrd="0" destOrd="0" parTransId="{7475472C-85CD-FC44-A30B-435D2BFDD2C6}" sibTransId="{45BAF140-65CB-554D-B76F-D423A65898B2}"/>
    <dgm:cxn modelId="{E8DF3F8C-FA81-B446-A6D2-D611C6D6BDA9}" srcId="{890B4A18-3DCC-CB4F-92B9-0F6ED2C6D21B}" destId="{21CF473A-15F9-CB4E-AF9A-4E62E69CDC15}" srcOrd="4" destOrd="0" parTransId="{6D3FE2D8-C861-974E-9B09-4821C2E2288A}" sibTransId="{749105E9-AC0B-D649-A394-7CDC6EA882F0}"/>
    <dgm:cxn modelId="{49E75987-CB37-FE4B-9B6B-C572E079E8AC}" srcId="{890B4A18-3DCC-CB4F-92B9-0F6ED2C6D21B}" destId="{F552195A-DE54-934E-B110-D60E21836619}" srcOrd="3" destOrd="0" parTransId="{AC07B4A5-D3F5-1742-B111-EBA04F2B2B5C}" sibTransId="{65373E9B-64B4-CA47-87FF-5A8B54349BE3}"/>
    <dgm:cxn modelId="{6D87019E-427C-6540-A25C-BCD1F729A7E9}" type="presOf" srcId="{50F8006D-E9E7-9E46-85EC-539A31DE9904}" destId="{8052558D-01F1-4D4E-9DBA-E3E6C7DA0DED}" srcOrd="0" destOrd="0" presId="urn:microsoft.com/office/officeart/2005/8/layout/radial4"/>
    <dgm:cxn modelId="{C837B0DF-0BE4-D147-8FE8-6471E0DE131E}" type="presOf" srcId="{186F6C95-77A1-2C49-ADD4-65E2D7F12E74}" destId="{FB106A0C-3907-254F-BA57-4D15E7C6FFE0}" srcOrd="0" destOrd="1" presId="urn:microsoft.com/office/officeart/2005/8/layout/radial4"/>
    <dgm:cxn modelId="{0C4EECA9-0BC5-104C-9F26-E1002D35E2CA}" srcId="{890B4A18-3DCC-CB4F-92B9-0F6ED2C6D21B}" destId="{3566B7EC-E705-4441-A730-DCEC6BFF2AA9}" srcOrd="0" destOrd="0" parTransId="{0EDB4A44-2B3C-0F40-A684-33F5A400539B}" sibTransId="{93093832-C72E-A247-B218-35DB89C29ABC}"/>
    <dgm:cxn modelId="{2BDCEE74-7E7F-0D41-AD99-69EEB50B5F90}" type="presParOf" srcId="{12C1A7CD-2FC3-024A-9720-CB0E3468F554}" destId="{B355C044-9CA9-464E-A4D1-24D513331306}" srcOrd="0" destOrd="0" presId="urn:microsoft.com/office/officeart/2005/8/layout/radial4"/>
    <dgm:cxn modelId="{9C653661-5387-BF48-99D4-941FB500D048}" type="presParOf" srcId="{12C1A7CD-2FC3-024A-9720-CB0E3468F554}" destId="{ED9F7AE1-C02F-EB49-8EF6-180EA3975B66}" srcOrd="1" destOrd="0" presId="urn:microsoft.com/office/officeart/2005/8/layout/radial4"/>
    <dgm:cxn modelId="{E3869256-961F-474B-A0D8-61529D550819}" type="presParOf" srcId="{12C1A7CD-2FC3-024A-9720-CB0E3468F554}" destId="{E74A6136-1C64-9E49-B378-98297B38D413}" srcOrd="2" destOrd="0" presId="urn:microsoft.com/office/officeart/2005/8/layout/radial4"/>
    <dgm:cxn modelId="{67ED4420-D86C-E243-A067-271154D335CD}" type="presParOf" srcId="{12C1A7CD-2FC3-024A-9720-CB0E3468F554}" destId="{8052558D-01F1-4D4E-9DBA-E3E6C7DA0DED}" srcOrd="3" destOrd="0" presId="urn:microsoft.com/office/officeart/2005/8/layout/radial4"/>
    <dgm:cxn modelId="{5B32AB49-683E-AA49-8D36-F00D786D432B}" type="presParOf" srcId="{12C1A7CD-2FC3-024A-9720-CB0E3468F554}" destId="{44AE8B7C-960F-B045-9607-285C8D504FAC}" srcOrd="4" destOrd="0" presId="urn:microsoft.com/office/officeart/2005/8/layout/radial4"/>
    <dgm:cxn modelId="{6C0DE579-531C-FE46-A1DE-F03675E71E40}" type="presParOf" srcId="{12C1A7CD-2FC3-024A-9720-CB0E3468F554}" destId="{9E5FE691-C66E-1A40-8937-B6660C46933C}" srcOrd="5" destOrd="0" presId="urn:microsoft.com/office/officeart/2005/8/layout/radial4"/>
    <dgm:cxn modelId="{93B491D5-4EF6-CB47-AD24-4BC912787A5C}" type="presParOf" srcId="{12C1A7CD-2FC3-024A-9720-CB0E3468F554}" destId="{7F31265B-4B98-6C48-A57B-34114AEB82FA}" srcOrd="6" destOrd="0" presId="urn:microsoft.com/office/officeart/2005/8/layout/radial4"/>
    <dgm:cxn modelId="{83694F50-F7C8-0D48-9DF2-DDBEEBE3549A}" type="presParOf" srcId="{12C1A7CD-2FC3-024A-9720-CB0E3468F554}" destId="{D5ABA141-E017-4B4C-BD93-39ED8F32741B}" srcOrd="7" destOrd="0" presId="urn:microsoft.com/office/officeart/2005/8/layout/radial4"/>
    <dgm:cxn modelId="{9B4213FC-6DC2-E54C-982D-9ABE2DC6C83C}" type="presParOf" srcId="{12C1A7CD-2FC3-024A-9720-CB0E3468F554}" destId="{B7E31341-4645-8341-A3AE-7EADD1FE0C4D}" srcOrd="8" destOrd="0" presId="urn:microsoft.com/office/officeart/2005/8/layout/radial4"/>
    <dgm:cxn modelId="{07E4C8DA-6C49-5940-835D-C4B5E2CC2A03}" type="presParOf" srcId="{12C1A7CD-2FC3-024A-9720-CB0E3468F554}" destId="{F23D8DB6-48BF-CD44-AF3F-A44469CBF47D}" srcOrd="9" destOrd="0" presId="urn:microsoft.com/office/officeart/2005/8/layout/radial4"/>
    <dgm:cxn modelId="{FA2DD94C-75D0-0047-8F42-2638A3EA0B10}" type="presParOf" srcId="{12C1A7CD-2FC3-024A-9720-CB0E3468F554}" destId="{FB106A0C-3907-254F-BA57-4D15E7C6FFE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A5617-5D50-674E-AA72-012C1C1C8AA1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0B4A18-3DCC-CB4F-92B9-0F6ED2C6D21B}">
      <dgm:prSet phldrT="[Text]" custT="1"/>
      <dgm:spPr>
        <a:solidFill>
          <a:srgbClr val="660066"/>
        </a:solidFill>
      </dgm:spPr>
      <dgm:t>
        <a:bodyPr/>
        <a:lstStyle/>
        <a:p>
          <a:r>
            <a:rPr lang="en-US" sz="1800" b="1" dirty="0" smtClean="0">
              <a:solidFill>
                <a:srgbClr val="FFFFFF"/>
              </a:solidFill>
            </a:rPr>
            <a:t>watermelon</a:t>
          </a:r>
          <a:endParaRPr lang="en-US" sz="1800" b="1" dirty="0">
            <a:solidFill>
              <a:srgbClr val="FFFFFF"/>
            </a:solidFill>
          </a:endParaRPr>
        </a:p>
      </dgm:t>
    </dgm:pt>
    <dgm:pt modelId="{7475472C-85CD-FC44-A30B-435D2BFDD2C6}" type="parTrans" cxnId="{4DA2E66F-5217-884E-9EB8-DAD213889C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5BAF140-65CB-554D-B76F-D423A65898B2}" type="sibTrans" cxnId="{4DA2E66F-5217-884E-9EB8-DAD213889C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566B7EC-E705-4441-A730-DCEC6BFF2AA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b="0" dirty="0" err="1" smtClean="0">
              <a:solidFill>
                <a:srgbClr val="FFFFFF"/>
              </a:solidFill>
              <a:latin typeface="Century Gothic"/>
              <a:cs typeface="Century Gothic"/>
            </a:rPr>
            <a:t>FastQ</a:t>
          </a:r>
          <a:endParaRPr lang="en-US" sz="1100" b="0" dirty="0">
            <a:solidFill>
              <a:srgbClr val="FFFFFF"/>
            </a:solidFill>
            <a:latin typeface="Century Gothic"/>
            <a:cs typeface="Century Gothic"/>
          </a:endParaRPr>
        </a:p>
      </dgm:t>
    </dgm:pt>
    <dgm:pt modelId="{0EDB4A44-2B3C-0F40-A684-33F5A400539B}" type="parTrans" cxnId="{0C4EECA9-0BC5-104C-9F26-E1002D35E2C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3093832-C72E-A247-B218-35DB89C29ABC}" type="sibTrans" cxnId="{0C4EECA9-0BC5-104C-9F26-E1002D35E2C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CAE7709-2F60-F64D-A724-45B3DC3AE7D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b="0" dirty="0" err="1" smtClean="0">
              <a:solidFill>
                <a:srgbClr val="FFFFFF"/>
              </a:solidFill>
              <a:latin typeface="Century Gothic"/>
              <a:cs typeface="Century Gothic"/>
            </a:rPr>
            <a:t>config.yaml</a:t>
          </a:r>
          <a:endParaRPr lang="en-US" sz="1300" b="0" dirty="0">
            <a:solidFill>
              <a:srgbClr val="FFFFFF"/>
            </a:solidFill>
            <a:latin typeface="Century Gothic"/>
            <a:cs typeface="Century Gothic"/>
          </a:endParaRPr>
        </a:p>
      </dgm:t>
    </dgm:pt>
    <dgm:pt modelId="{50F8006D-E9E7-9E46-85EC-539A31DE9904}" type="parTrans" cxnId="{C0E1FB29-6724-314F-A683-D7CD3BB97BC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F93DEB0-B548-544A-A0CD-2EE2A2807733}" type="sibTrans" cxnId="{C0E1FB29-6724-314F-A683-D7CD3BB97BC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57A6B3B-88BF-474D-8298-CCE8545AED83}">
      <dgm:prSet phldrT="[Text]"/>
      <dgm:spPr/>
      <dgm:t>
        <a:bodyPr/>
        <a:lstStyle/>
        <a:p>
          <a:endParaRPr lang="en-US" dirty="0">
            <a:solidFill>
              <a:srgbClr val="000000"/>
            </a:solidFill>
          </a:endParaRPr>
        </a:p>
      </dgm:t>
    </dgm:pt>
    <dgm:pt modelId="{993A428A-3203-F04C-94A7-358BA3F34205}" type="parTrans" cxnId="{EFB02523-F975-AD48-8388-BC0D7309488D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C1B4908-AAF7-2F41-80FB-EBFFC5B2B390}" type="sibTrans" cxnId="{EFB02523-F975-AD48-8388-BC0D7309488D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2C1A7CD-2FC3-024A-9720-CB0E3468F554}" type="pres">
      <dgm:prSet presAssocID="{759A5617-5D50-674E-AA72-012C1C1C8A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5C044-9CA9-464E-A4D1-24D513331306}" type="pres">
      <dgm:prSet presAssocID="{890B4A18-3DCC-CB4F-92B9-0F6ED2C6D21B}" presName="centerShape" presStyleLbl="node0" presStyleIdx="0" presStyleCnt="1" custScaleX="151392" custScaleY="146364" custLinFactNeighborX="3491" custLinFactNeighborY="21305"/>
      <dgm:spPr/>
      <dgm:t>
        <a:bodyPr/>
        <a:lstStyle/>
        <a:p>
          <a:endParaRPr lang="en-US"/>
        </a:p>
      </dgm:t>
    </dgm:pt>
    <dgm:pt modelId="{ED9F7AE1-C02F-EB49-8EF6-180EA3975B66}" type="pres">
      <dgm:prSet presAssocID="{0EDB4A44-2B3C-0F40-A684-33F5A400539B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E74A6136-1C64-9E49-B378-98297B38D413}" type="pres">
      <dgm:prSet presAssocID="{3566B7EC-E705-4441-A730-DCEC6BFF2AA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2558D-01F1-4D4E-9DBA-E3E6C7DA0DED}" type="pres">
      <dgm:prSet presAssocID="{50F8006D-E9E7-9E46-85EC-539A31DE9904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44AE8B7C-960F-B045-9607-285C8D504FAC}" type="pres">
      <dgm:prSet presAssocID="{1CAE7709-2F60-F64D-A724-45B3DC3AE7D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46DD3-8B68-0A45-BBC1-9511B526B7B7}" type="presOf" srcId="{0EDB4A44-2B3C-0F40-A684-33F5A400539B}" destId="{ED9F7AE1-C02F-EB49-8EF6-180EA3975B66}" srcOrd="0" destOrd="0" presId="urn:microsoft.com/office/officeart/2005/8/layout/radial4"/>
    <dgm:cxn modelId="{EFB02523-F975-AD48-8388-BC0D7309488D}" srcId="{759A5617-5D50-674E-AA72-012C1C1C8AA1}" destId="{C57A6B3B-88BF-474D-8298-CCE8545AED83}" srcOrd="1" destOrd="0" parTransId="{993A428A-3203-F04C-94A7-358BA3F34205}" sibTransId="{FC1B4908-AAF7-2F41-80FB-EBFFC5B2B390}"/>
    <dgm:cxn modelId="{C0E1FB29-6724-314F-A683-D7CD3BB97BC3}" srcId="{890B4A18-3DCC-CB4F-92B9-0F6ED2C6D21B}" destId="{1CAE7709-2F60-F64D-A724-45B3DC3AE7D2}" srcOrd="1" destOrd="0" parTransId="{50F8006D-E9E7-9E46-85EC-539A31DE9904}" sibTransId="{CF93DEB0-B548-544A-A0CD-2EE2A2807733}"/>
    <dgm:cxn modelId="{B7E4F20F-294B-EE43-B85B-7160DCEC7ECE}" type="presOf" srcId="{50F8006D-E9E7-9E46-85EC-539A31DE9904}" destId="{8052558D-01F1-4D4E-9DBA-E3E6C7DA0DED}" srcOrd="0" destOrd="0" presId="urn:microsoft.com/office/officeart/2005/8/layout/radial4"/>
    <dgm:cxn modelId="{139AA767-3B07-604E-9AAB-A3DBA58A673A}" type="presOf" srcId="{1CAE7709-2F60-F64D-A724-45B3DC3AE7D2}" destId="{44AE8B7C-960F-B045-9607-285C8D504FAC}" srcOrd="0" destOrd="0" presId="urn:microsoft.com/office/officeart/2005/8/layout/radial4"/>
    <dgm:cxn modelId="{0C4EECA9-0BC5-104C-9F26-E1002D35E2CA}" srcId="{890B4A18-3DCC-CB4F-92B9-0F6ED2C6D21B}" destId="{3566B7EC-E705-4441-A730-DCEC6BFF2AA9}" srcOrd="0" destOrd="0" parTransId="{0EDB4A44-2B3C-0F40-A684-33F5A400539B}" sibTransId="{93093832-C72E-A247-B218-35DB89C29ABC}"/>
    <dgm:cxn modelId="{A6AFBFB6-1705-D94D-876D-EA48AB438E64}" type="presOf" srcId="{3566B7EC-E705-4441-A730-DCEC6BFF2AA9}" destId="{E74A6136-1C64-9E49-B378-98297B38D413}" srcOrd="0" destOrd="0" presId="urn:microsoft.com/office/officeart/2005/8/layout/radial4"/>
    <dgm:cxn modelId="{2795C563-BF36-B141-8269-8ACFC6DCFB2A}" type="presOf" srcId="{759A5617-5D50-674E-AA72-012C1C1C8AA1}" destId="{12C1A7CD-2FC3-024A-9720-CB0E3468F554}" srcOrd="0" destOrd="0" presId="urn:microsoft.com/office/officeart/2005/8/layout/radial4"/>
    <dgm:cxn modelId="{C3DE45E6-36AC-A14B-B1A0-C5C11FE8CF4A}" type="presOf" srcId="{890B4A18-3DCC-CB4F-92B9-0F6ED2C6D21B}" destId="{B355C044-9CA9-464E-A4D1-24D513331306}" srcOrd="0" destOrd="0" presId="urn:microsoft.com/office/officeart/2005/8/layout/radial4"/>
    <dgm:cxn modelId="{4DA2E66F-5217-884E-9EB8-DAD213889C76}" srcId="{759A5617-5D50-674E-AA72-012C1C1C8AA1}" destId="{890B4A18-3DCC-CB4F-92B9-0F6ED2C6D21B}" srcOrd="0" destOrd="0" parTransId="{7475472C-85CD-FC44-A30B-435D2BFDD2C6}" sibTransId="{45BAF140-65CB-554D-B76F-D423A65898B2}"/>
    <dgm:cxn modelId="{1FEDFF4D-F94E-9D44-A3E5-8EE7C4B4AEFF}" type="presParOf" srcId="{12C1A7CD-2FC3-024A-9720-CB0E3468F554}" destId="{B355C044-9CA9-464E-A4D1-24D513331306}" srcOrd="0" destOrd="0" presId="urn:microsoft.com/office/officeart/2005/8/layout/radial4"/>
    <dgm:cxn modelId="{6E73013D-254D-304E-8821-7A80398E97F6}" type="presParOf" srcId="{12C1A7CD-2FC3-024A-9720-CB0E3468F554}" destId="{ED9F7AE1-C02F-EB49-8EF6-180EA3975B66}" srcOrd="1" destOrd="0" presId="urn:microsoft.com/office/officeart/2005/8/layout/radial4"/>
    <dgm:cxn modelId="{A2CB2A0F-5AD3-4442-BF84-EEAD9BA24985}" type="presParOf" srcId="{12C1A7CD-2FC3-024A-9720-CB0E3468F554}" destId="{E74A6136-1C64-9E49-B378-98297B38D413}" srcOrd="2" destOrd="0" presId="urn:microsoft.com/office/officeart/2005/8/layout/radial4"/>
    <dgm:cxn modelId="{DC32A28F-01D7-074E-AA08-599972A177D5}" type="presParOf" srcId="{12C1A7CD-2FC3-024A-9720-CB0E3468F554}" destId="{8052558D-01F1-4D4E-9DBA-E3E6C7DA0DED}" srcOrd="3" destOrd="0" presId="urn:microsoft.com/office/officeart/2005/8/layout/radial4"/>
    <dgm:cxn modelId="{90B81B1A-20EE-7541-A9BB-82DA036BADBF}" type="presParOf" srcId="{12C1A7CD-2FC3-024A-9720-CB0E3468F554}" destId="{44AE8B7C-960F-B045-9607-285C8D504FA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C044-9CA9-464E-A4D1-24D513331306}">
      <dsp:nvSpPr>
        <dsp:cNvPr id="0" name=""/>
        <dsp:cNvSpPr/>
      </dsp:nvSpPr>
      <dsp:spPr>
        <a:xfrm>
          <a:off x="1296102" y="2200880"/>
          <a:ext cx="1791903" cy="1758290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legacy</a:t>
          </a:r>
          <a:endParaRPr lang="en-US" sz="1800" b="1" kern="1200" dirty="0">
            <a:solidFill>
              <a:srgbClr val="000000"/>
            </a:solidFill>
          </a:endParaRPr>
        </a:p>
      </dsp:txBody>
      <dsp:txXfrm>
        <a:off x="1558520" y="2458376"/>
        <a:ext cx="1267067" cy="1243298"/>
      </dsp:txXfrm>
    </dsp:sp>
    <dsp:sp modelId="{ED9F7AE1-C02F-EB49-8EF6-180EA3975B66}">
      <dsp:nvSpPr>
        <dsp:cNvPr id="0" name=""/>
        <dsp:cNvSpPr/>
      </dsp:nvSpPr>
      <dsp:spPr>
        <a:xfrm rot="11860918">
          <a:off x="498440" y="2514893"/>
          <a:ext cx="815545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4A6136-1C64-9E49-B378-98297B38D413}">
      <dsp:nvSpPr>
        <dsp:cNvPr id="0" name=""/>
        <dsp:cNvSpPr/>
      </dsp:nvSpPr>
      <dsp:spPr>
        <a:xfrm>
          <a:off x="324" y="2132348"/>
          <a:ext cx="1034762" cy="8278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4570" y="2156594"/>
        <a:ext cx="986270" cy="779317"/>
      </dsp:txXfrm>
    </dsp:sp>
    <dsp:sp modelId="{8052558D-01F1-4D4E-9DBA-E3E6C7DA0DED}">
      <dsp:nvSpPr>
        <dsp:cNvPr id="0" name=""/>
        <dsp:cNvSpPr/>
      </dsp:nvSpPr>
      <dsp:spPr>
        <a:xfrm rot="13713405">
          <a:off x="609704" y="1781190"/>
          <a:ext cx="1145155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E8B7C-960F-B045-9607-285C8D504FAC}">
      <dsp:nvSpPr>
        <dsp:cNvPr id="0" name=""/>
        <dsp:cNvSpPr/>
      </dsp:nvSpPr>
      <dsp:spPr>
        <a:xfrm>
          <a:off x="285923" y="1093289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310169" y="1117535"/>
        <a:ext cx="986270" cy="779317"/>
      </dsp:txXfrm>
    </dsp:sp>
    <dsp:sp modelId="{9E5FE691-C66E-1A40-8937-B6660C46933C}">
      <dsp:nvSpPr>
        <dsp:cNvPr id="0" name=""/>
        <dsp:cNvSpPr/>
      </dsp:nvSpPr>
      <dsp:spPr>
        <a:xfrm rot="15878171">
          <a:off x="1404390" y="1339336"/>
          <a:ext cx="1277603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1265B-4B98-6C48-A57B-34114AEB82FA}">
      <dsp:nvSpPr>
        <dsp:cNvPr id="0" name=""/>
        <dsp:cNvSpPr/>
      </dsp:nvSpPr>
      <dsp:spPr>
        <a:xfrm>
          <a:off x="1466096" y="444641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1490342" y="468887"/>
        <a:ext cx="986270" cy="779317"/>
      </dsp:txXfrm>
    </dsp:sp>
    <dsp:sp modelId="{D5ABA141-E017-4B4C-BD93-39ED8F32741B}">
      <dsp:nvSpPr>
        <dsp:cNvPr id="0" name=""/>
        <dsp:cNvSpPr/>
      </dsp:nvSpPr>
      <dsp:spPr>
        <a:xfrm rot="17777596">
          <a:off x="2238477" y="1451709"/>
          <a:ext cx="1362826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31341-4645-8341-A3AE-7EADD1FE0C4D}">
      <dsp:nvSpPr>
        <dsp:cNvPr id="0" name=""/>
        <dsp:cNvSpPr/>
      </dsp:nvSpPr>
      <dsp:spPr>
        <a:xfrm>
          <a:off x="2704352" y="582105"/>
          <a:ext cx="1034762" cy="82780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728598" y="606351"/>
        <a:ext cx="986270" cy="779317"/>
      </dsp:txXfrm>
    </dsp:sp>
    <dsp:sp modelId="{F23D8DB6-48BF-CD44-AF3F-A44469CBF47D}">
      <dsp:nvSpPr>
        <dsp:cNvPr id="0" name=""/>
        <dsp:cNvSpPr/>
      </dsp:nvSpPr>
      <dsp:spPr>
        <a:xfrm rot="19776047">
          <a:off x="2813473" y="2109239"/>
          <a:ext cx="703192" cy="310428"/>
        </a:xfrm>
        <a:prstGeom prst="leftArrow">
          <a:avLst>
            <a:gd name="adj1" fmla="val 60000"/>
            <a:gd name="adj2" fmla="val 50000"/>
          </a:avLst>
        </a:prstGeom>
        <a:solidFill>
          <a:srgbClr val="F2DC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06A0C-3907-254F-BA57-4D15E7C6FFE0}">
      <dsp:nvSpPr>
        <dsp:cNvPr id="0" name=""/>
        <dsp:cNvSpPr/>
      </dsp:nvSpPr>
      <dsp:spPr>
        <a:xfrm>
          <a:off x="3123101" y="1715250"/>
          <a:ext cx="1034762" cy="82780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sz="9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</dsp:txBody>
      <dsp:txXfrm>
        <a:off x="3147347" y="1739496"/>
        <a:ext cx="986270" cy="779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C044-9CA9-464E-A4D1-24D513331306}">
      <dsp:nvSpPr>
        <dsp:cNvPr id="0" name=""/>
        <dsp:cNvSpPr/>
      </dsp:nvSpPr>
      <dsp:spPr>
        <a:xfrm>
          <a:off x="1039061" y="1776470"/>
          <a:ext cx="1706904" cy="1650215"/>
        </a:xfrm>
        <a:prstGeom prst="ellipse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FFFF"/>
              </a:solidFill>
            </a:rPr>
            <a:t>watermelon</a:t>
          </a:r>
          <a:endParaRPr lang="en-US" sz="1800" b="1" kern="1200" dirty="0">
            <a:solidFill>
              <a:srgbClr val="FFFFFF"/>
            </a:solidFill>
          </a:endParaRPr>
        </a:p>
      </dsp:txBody>
      <dsp:txXfrm>
        <a:off x="1289031" y="2018138"/>
        <a:ext cx="1206964" cy="1166879"/>
      </dsp:txXfrm>
    </dsp:sp>
    <dsp:sp modelId="{ED9F7AE1-C02F-EB49-8EF6-180EA3975B66}">
      <dsp:nvSpPr>
        <dsp:cNvPr id="0" name=""/>
        <dsp:cNvSpPr/>
      </dsp:nvSpPr>
      <dsp:spPr>
        <a:xfrm rot="13701276">
          <a:off x="347077" y="1341544"/>
          <a:ext cx="1135623" cy="32132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4A6136-1C64-9E49-B378-98297B38D413}">
      <dsp:nvSpPr>
        <dsp:cNvPr id="0" name=""/>
        <dsp:cNvSpPr/>
      </dsp:nvSpPr>
      <dsp:spPr>
        <a:xfrm>
          <a:off x="2017" y="649459"/>
          <a:ext cx="1071099" cy="85687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solidFill>
                <a:srgbClr val="FFFFFF"/>
              </a:solidFill>
              <a:latin typeface="Century Gothic"/>
              <a:cs typeface="Century Gothic"/>
            </a:rPr>
            <a:t>FastQ</a:t>
          </a:r>
          <a:endParaRPr lang="en-US" sz="1100" b="0" kern="1200" dirty="0">
            <a:solidFill>
              <a:srgbClr val="FFFFFF"/>
            </a:solidFill>
            <a:latin typeface="Century Gothic"/>
            <a:cs typeface="Century Gothic"/>
          </a:endParaRPr>
        </a:p>
      </dsp:txBody>
      <dsp:txXfrm>
        <a:off x="27114" y="674556"/>
        <a:ext cx="1020905" cy="806685"/>
      </dsp:txXfrm>
    </dsp:sp>
    <dsp:sp modelId="{8052558D-01F1-4D4E-9DBA-E3E6C7DA0DED}">
      <dsp:nvSpPr>
        <dsp:cNvPr id="0" name=""/>
        <dsp:cNvSpPr/>
      </dsp:nvSpPr>
      <dsp:spPr>
        <a:xfrm rot="18411258">
          <a:off x="2226394" y="1321487"/>
          <a:ext cx="1010425" cy="321329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E8B7C-960F-B045-9607-285C8D504FAC}">
      <dsp:nvSpPr>
        <dsp:cNvPr id="0" name=""/>
        <dsp:cNvSpPr/>
      </dsp:nvSpPr>
      <dsp:spPr>
        <a:xfrm>
          <a:off x="2499075" y="649459"/>
          <a:ext cx="1071099" cy="8568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solidFill>
                <a:srgbClr val="FFFFFF"/>
              </a:solidFill>
              <a:latin typeface="Century Gothic"/>
              <a:cs typeface="Century Gothic"/>
            </a:rPr>
            <a:t>config.yaml</a:t>
          </a:r>
          <a:endParaRPr lang="en-US" sz="1300" b="0" kern="1200" dirty="0">
            <a:solidFill>
              <a:srgbClr val="FFFFFF"/>
            </a:solidFill>
            <a:latin typeface="Century Gothic"/>
            <a:cs typeface="Century Gothic"/>
          </a:endParaRPr>
        </a:p>
      </dsp:txBody>
      <dsp:txXfrm>
        <a:off x="2524172" y="674556"/>
        <a:ext cx="1020905" cy="80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6355-5258-C941-8FB3-CACC996838BC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67E4-DAE3-1E4D-859D-3CC71295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abhasi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967E4-DAE3-1E4D-859D-3CC712958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967E4-DAE3-1E4D-859D-3CC712958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abhasi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6B6079-2500-4242-AA43-6A5162F870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967E4-DAE3-1E4D-859D-3CC712958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abhasi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967E4-DAE3-1E4D-859D-3CC712958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38D7-E4B2-724F-BC68-87DD80189A7D}" type="datetimeFigureOut">
              <a:rPr lang="en-US" smtClean="0"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0A19-72EC-FA4A-A918-85B2E43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Watermelon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this release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everything under the hood; recapitulate the old pipeline</a:t>
            </a:r>
          </a:p>
          <a:p>
            <a:pPr lvl="2"/>
            <a:r>
              <a:rPr lang="en-US" dirty="0" smtClean="0"/>
              <a:t>Learn the old pipeline</a:t>
            </a:r>
          </a:p>
          <a:p>
            <a:pPr lvl="2"/>
            <a:r>
              <a:rPr lang="en-US" dirty="0" smtClean="0"/>
              <a:t>Learn the new technologies</a:t>
            </a:r>
          </a:p>
          <a:p>
            <a:pPr lvl="1"/>
            <a:r>
              <a:rPr lang="en-US" dirty="0" smtClean="0"/>
              <a:t>Implement sustainable development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6532"/>
            <a:ext cx="2453825" cy="1840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66" y="4785226"/>
            <a:ext cx="2689934" cy="1643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360" y="4726532"/>
            <a:ext cx="2583759" cy="189906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909519" y="4490382"/>
            <a:ext cx="498028" cy="352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Legacy -&gt; Watermelon</a:t>
            </a:r>
            <a:br>
              <a:rPr lang="en-US" dirty="0" smtClean="0"/>
            </a:br>
            <a:r>
              <a:rPr lang="en-US" dirty="0" smtClean="0"/>
              <a:t>did change some things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8241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Watermelon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scripts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 Lines</a:t>
                      </a:r>
                      <a:r>
                        <a:rPr lang="en-US" baseline="0" dirty="0" smtClean="0"/>
                        <a:t> of Code</a:t>
                      </a:r>
                      <a:r>
                        <a:rPr lang="en-US" dirty="0" smtClean="0"/>
                        <a:t> “main”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 Lines of Code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Automated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26741"/>
            <a:ext cx="8229600" cy="278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modularity in implementation and results</a:t>
            </a:r>
          </a:p>
          <a:p>
            <a:r>
              <a:rPr lang="en-US" dirty="0" smtClean="0"/>
              <a:t>Better parallelization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restartability</a:t>
            </a:r>
            <a:r>
              <a:rPr lang="en-US" dirty="0" smtClean="0"/>
              <a:t> (errors, crashes)</a:t>
            </a:r>
          </a:p>
          <a:p>
            <a:r>
              <a:rPr lang="en-US" dirty="0" smtClean="0"/>
              <a:t>Simpler </a:t>
            </a:r>
            <a:r>
              <a:rPr lang="en-US" dirty="0" err="1" smtClean="0"/>
              <a:t>config</a:t>
            </a:r>
            <a:r>
              <a:rPr lang="en-US" dirty="0" smtClean="0"/>
              <a:t> for multiple analyses</a:t>
            </a:r>
          </a:p>
          <a:p>
            <a:r>
              <a:rPr lang="en-US" dirty="0"/>
              <a:t>(Slightly) better </a:t>
            </a:r>
            <a:r>
              <a:rPr lang="en-US" dirty="0" smtClean="0"/>
              <a:t>reports [flipped comparisons, run details]</a:t>
            </a:r>
          </a:p>
          <a:p>
            <a:r>
              <a:rPr lang="en-US" dirty="0" smtClean="0"/>
              <a:t>Version control, automated tests, paired development</a:t>
            </a:r>
          </a:p>
          <a:p>
            <a:r>
              <a:rPr lang="en-US" dirty="0" smtClean="0"/>
              <a:t>Positioned to add new capabilities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61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820" y="810250"/>
            <a:ext cx="1032933" cy="220133"/>
          </a:xfrm>
          <a:prstGeom prst="roundRect">
            <a:avLst/>
          </a:prstGeom>
          <a:solidFill>
            <a:srgbClr val="BBEF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Version 0.1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3880" y="380999"/>
            <a:ext cx="5648960" cy="1967943"/>
          </a:xfrm>
          <a:prstGeom prst="roundRect">
            <a:avLst/>
          </a:prstGeom>
          <a:solidFill>
            <a:srgbClr val="FDEADA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SE analysis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QC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Fastqc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Quality and end trimming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Cutadapt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Genome + </a:t>
            </a:r>
            <a:r>
              <a:rPr lang="en-US" sz="1200" dirty="0" err="1">
                <a:solidFill>
                  <a:schemeClr val="tx1"/>
                </a:solidFill>
                <a:latin typeface="Century Gothic"/>
                <a:cs typeface="Century Gothic"/>
              </a:rPr>
              <a:t>T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ranscriptome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alignment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Tophat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ReadCounts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HTSeq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Gene and isoform differential expression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Cuffdiff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, Cummerbund)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Cuffdiff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entury Gothic"/>
                <a:cs typeface="Century Gothic"/>
              </a:rPr>
              <a:t>E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xcel files </a:t>
            </a:r>
            <a:r>
              <a:rPr lang="en-US" sz="1200" b="1" i="1" dirty="0" smtClean="0">
                <a:solidFill>
                  <a:srgbClr val="05007C"/>
                </a:solidFill>
                <a:latin typeface="Century Gothic"/>
                <a:cs typeface="Century Gothic"/>
              </a:rPr>
              <a:t>(now flipped!)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  Testing and release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entury Gothic"/>
                <a:cs typeface="Century Gothic"/>
              </a:rPr>
              <a:t>  </a:t>
            </a:r>
            <a:r>
              <a:rPr lang="en-US" sz="1200" b="1" dirty="0" smtClean="0">
                <a:solidFill>
                  <a:srgbClr val="000090"/>
                </a:solidFill>
                <a:latin typeface="Century Gothic"/>
                <a:cs typeface="Century Gothic"/>
              </a:rPr>
              <a:t>Stranded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200" b="1" dirty="0" smtClean="0">
                <a:solidFill>
                  <a:srgbClr val="000090"/>
                </a:solidFill>
                <a:latin typeface="Century Gothic"/>
                <a:cs typeface="Century Gothic"/>
              </a:rPr>
              <a:t>   Multiple </a:t>
            </a:r>
            <a:r>
              <a:rPr lang="en-US" sz="1200" b="1" dirty="0">
                <a:solidFill>
                  <a:srgbClr val="000090"/>
                </a:solidFill>
                <a:latin typeface="Century Gothic"/>
                <a:cs typeface="Century Gothic"/>
              </a:rPr>
              <a:t>phenotypes</a:t>
            </a:r>
            <a:r>
              <a:rPr lang="en-US" sz="1100" b="1" dirty="0">
                <a:solidFill>
                  <a:srgbClr val="000090"/>
                </a:solidFill>
                <a:latin typeface="Century Gothic"/>
                <a:cs typeface="Century Gothic"/>
              </a:rPr>
              <a:t> </a:t>
            </a:r>
            <a:r>
              <a:rPr lang="en-US" sz="1200" b="1" dirty="0" smtClean="0">
                <a:solidFill>
                  <a:srgbClr val="000090"/>
                </a:solidFill>
                <a:latin typeface="Century Gothic"/>
                <a:cs typeface="Century Gothic"/>
              </a:rPr>
              <a:t>support</a:t>
            </a:r>
            <a:endParaRPr lang="en-US" sz="1100" b="1" dirty="0">
              <a:solidFill>
                <a:srgbClr val="000090"/>
              </a:solidFill>
              <a:latin typeface="Century Gothic"/>
              <a:cs typeface="Century Gothic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06360" y="800099"/>
            <a:ext cx="1079500" cy="886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hg19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m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m10 </a:t>
            </a:r>
            <a:endParaRPr lang="en-US" sz="1000" dirty="0">
              <a:solidFill>
                <a:schemeClr val="accent4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7820" y="2629747"/>
            <a:ext cx="1032933" cy="220133"/>
          </a:xfrm>
          <a:prstGeom prst="roundRect">
            <a:avLst/>
          </a:prstGeom>
          <a:solidFill>
            <a:srgbClr val="BBEF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Version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0.2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33880" y="2444752"/>
            <a:ext cx="5666739" cy="1200866"/>
          </a:xfrm>
          <a:prstGeom prst="roundRect">
            <a:avLst/>
          </a:prstGeom>
          <a:solidFill>
            <a:srgbClr val="FDEADA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§"/>
            </a:pPr>
            <a:endParaRPr lang="en-US" sz="1200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200" b="1" i="1" dirty="0" smtClean="0">
                <a:solidFill>
                  <a:srgbClr val="660066"/>
                </a:solidFill>
                <a:latin typeface="Century Gothic"/>
                <a:cs typeface="Century Gothic"/>
              </a:rPr>
              <a:t>Gene </a:t>
            </a:r>
            <a:r>
              <a:rPr lang="en-US" sz="1200" b="1" i="1" dirty="0">
                <a:solidFill>
                  <a:srgbClr val="660066"/>
                </a:solidFill>
                <a:latin typeface="Century Gothic"/>
                <a:cs typeface="Century Gothic"/>
              </a:rPr>
              <a:t>differential expression(DESeq2</a:t>
            </a:r>
            <a:r>
              <a:rPr lang="en-US" sz="1200" b="1" i="1" dirty="0" smtClean="0">
                <a:solidFill>
                  <a:srgbClr val="660066"/>
                </a:solidFill>
                <a:latin typeface="Century Gothic"/>
                <a:cs typeface="Century Gothic"/>
              </a:rPr>
              <a:t>)workflow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cs typeface="Century Gothic"/>
              </a:rPr>
              <a:t>(in progress</a:t>
            </a:r>
            <a:r>
              <a:rPr lang="en-US" sz="12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)</a:t>
            </a:r>
            <a:endParaRPr lang="en-US" sz="1200" i="1" dirty="0" smtClean="0">
              <a:solidFill>
                <a:srgbClr val="660066"/>
              </a:solidFill>
              <a:latin typeface="Century Gothic"/>
              <a:cs typeface="Century Gothic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200" b="1" i="1" dirty="0" smtClean="0">
                <a:solidFill>
                  <a:srgbClr val="660066"/>
                </a:solidFill>
                <a:latin typeface="Century Gothic"/>
                <a:cs typeface="Century Gothic"/>
              </a:rPr>
              <a:t>DESeq2 report</a:t>
            </a:r>
            <a:r>
              <a:rPr lang="en-US" sz="1200" b="1" i="1" dirty="0">
                <a:solidFill>
                  <a:srgbClr val="660066"/>
                </a:solidFill>
                <a:latin typeface="Century Gothic"/>
                <a:cs typeface="Century Gothic"/>
              </a:rPr>
              <a:t>/plots  </a:t>
            </a:r>
            <a:r>
              <a:rPr lang="en-US" sz="12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(in progress)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Support for 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concat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reads</a:t>
            </a:r>
          </a:p>
          <a:p>
            <a:pPr marL="228600" indent="-228600">
              <a:buClr>
                <a:schemeClr val="tx1"/>
              </a:buClr>
              <a:buFont typeface="Wingdings" charset="2"/>
              <a:buChar char="§"/>
            </a:pPr>
            <a:r>
              <a:rPr lang="en-US" sz="12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Paired-end analysis</a:t>
            </a:r>
          </a:p>
          <a:p>
            <a:pPr marL="228600" indent="-228600">
              <a:buClr>
                <a:schemeClr val="tx1"/>
              </a:buClr>
              <a:buFont typeface="Wingdings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 Bug 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fixing</a:t>
            </a:r>
          </a:p>
          <a:p>
            <a:pPr marL="228600" indent="-228600">
              <a:buClr>
                <a:schemeClr val="tx1"/>
              </a:buClr>
              <a:buFont typeface="Wingdings" charset="2"/>
              <a:buChar char="§"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rPr>
              <a:t>iPathwayGuide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rPr>
              <a:t>results</a:t>
            </a:r>
          </a:p>
          <a:p>
            <a:pPr marL="228600" indent="-228600">
              <a:buClr>
                <a:schemeClr val="tx1"/>
              </a:buClr>
              <a:buFont typeface="Wingdings" charset="2"/>
              <a:buChar char="§"/>
            </a:pPr>
            <a:endParaRPr lang="en-US" sz="1200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endParaRPr lang="en-US" sz="12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7820" y="4161367"/>
            <a:ext cx="1032933" cy="220133"/>
          </a:xfrm>
          <a:prstGeom prst="roundRect">
            <a:avLst/>
          </a:prstGeom>
          <a:solidFill>
            <a:srgbClr val="BBEF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Version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x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33880" y="3825298"/>
            <a:ext cx="5648960" cy="1333022"/>
          </a:xfrm>
          <a:prstGeom prst="roundRect">
            <a:avLst/>
          </a:prstGeom>
          <a:solidFill>
            <a:srgbClr val="FDEA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endParaRPr lang="en-US" sz="1200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endParaRPr lang="en-US" sz="12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14260" y="3890027"/>
            <a:ext cx="1079500" cy="101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ce10</a:t>
            </a:r>
          </a:p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WS195,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Zv9</a:t>
            </a:r>
          </a:p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GRCz10, dm6</a:t>
            </a:r>
            <a:endParaRPr lang="en-US" sz="1000" dirty="0">
              <a:solidFill>
                <a:schemeClr val="accent4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7820" y="5808980"/>
            <a:ext cx="1032933" cy="220133"/>
          </a:xfrm>
          <a:prstGeom prst="roundRect">
            <a:avLst/>
          </a:prstGeom>
          <a:solidFill>
            <a:srgbClr val="BBEF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Version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y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33880" y="5499100"/>
            <a:ext cx="5648960" cy="997373"/>
          </a:xfrm>
          <a:prstGeom prst="roundRect">
            <a:avLst/>
          </a:prstGeom>
          <a:solidFill>
            <a:srgbClr val="FDEA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Better QC 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FastQScreen</a:t>
            </a:r>
            <a:r>
              <a:rPr lang="en-US" sz="1200" dirty="0" err="1">
                <a:solidFill>
                  <a:schemeClr val="tx1"/>
                </a:solidFill>
                <a:latin typeface="Century Gothic"/>
                <a:cs typeface="Century Gothic"/>
              </a:rPr>
              <a:t>,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MultiQC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Better alignment( STAR,HISAT2) 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Better 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diffex</a:t>
            </a:r>
            <a:r>
              <a:rPr lang="en-US" sz="1200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EdgeR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Limma</a:t>
            </a:r>
            <a:r>
              <a:rPr lang="en-US" sz="1200" dirty="0" smtClean="0">
                <a:solidFill>
                  <a:schemeClr val="tx1"/>
                </a:solidFill>
                <a:latin typeface="Century Gothic"/>
                <a:cs typeface="Century Gothic"/>
              </a:rPr>
              <a:t>, VOOM)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706360" y="5311140"/>
            <a:ext cx="1079500" cy="9118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Other genomes</a:t>
            </a:r>
          </a:p>
        </p:txBody>
      </p:sp>
      <p:sp>
        <p:nvSpPr>
          <p:cNvPr id="30" name="Striped Right Arrow 29"/>
          <p:cNvSpPr/>
          <p:nvPr/>
        </p:nvSpPr>
        <p:spPr>
          <a:xfrm rot="5400000">
            <a:off x="410631" y="4935222"/>
            <a:ext cx="927949" cy="585892"/>
          </a:xfrm>
          <a:prstGeom prst="stripedRightArrow">
            <a:avLst/>
          </a:prstGeom>
          <a:solidFill>
            <a:srgbClr val="3C23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1559" y="3704887"/>
            <a:ext cx="7183120" cy="45719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3718" y="3188852"/>
            <a:ext cx="90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/>
                <a:cs typeface="Century Gothic"/>
              </a:rPr>
              <a:t>Legacy retired</a:t>
            </a:r>
            <a:endParaRPr lang="en-US" sz="1400" b="1" dirty="0">
              <a:latin typeface="Century Gothic"/>
              <a:cs typeface="Century Goth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8933" y="5120639"/>
            <a:ext cx="101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88933" y="5212079"/>
            <a:ext cx="101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88933" y="5293359"/>
            <a:ext cx="101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88933" y="5384799"/>
            <a:ext cx="101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60" y="114300"/>
            <a:ext cx="1468120" cy="266700"/>
          </a:xfrm>
          <a:prstGeom prst="rect">
            <a:avLst/>
          </a:prstGeom>
          <a:solidFill>
            <a:srgbClr val="E64F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Release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3854873" y="101600"/>
            <a:ext cx="1468120" cy="266700"/>
          </a:xfrm>
          <a:prstGeom prst="rect">
            <a:avLst/>
          </a:prstGeom>
          <a:solidFill>
            <a:srgbClr val="E64F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Functionality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00619" y="114300"/>
            <a:ext cx="1468120" cy="266700"/>
          </a:xfrm>
          <a:prstGeom prst="rect">
            <a:avLst/>
          </a:prstGeom>
          <a:solidFill>
            <a:srgbClr val="E64F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Genomes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8480" y="1031984"/>
            <a:ext cx="96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Comp3</a:t>
            </a:r>
          </a:p>
          <a:p>
            <a:pPr marL="171450" indent="-171450">
              <a:buClr>
                <a:srgbClr val="008000"/>
              </a:buClr>
              <a:buFont typeface="Wingdings" charset="2"/>
              <a:buChar char="ü"/>
            </a:pPr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Comp5</a:t>
            </a:r>
            <a:endParaRPr lang="en-US" sz="1000" b="1" dirty="0">
              <a:solidFill>
                <a:srgbClr val="0000FF"/>
              </a:solidFill>
              <a:latin typeface="Century Gothic"/>
              <a:cs typeface="Century Gothic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9918" y="4390972"/>
            <a:ext cx="56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Flux</a:t>
            </a:r>
            <a:endParaRPr lang="en-US" sz="1000" b="1" dirty="0">
              <a:solidFill>
                <a:srgbClr val="0000FF"/>
              </a:solidFill>
              <a:latin typeface="Century Gothic"/>
              <a:cs typeface="Century Gothic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06360" y="2393950"/>
            <a:ext cx="1079500" cy="911860"/>
          </a:xfrm>
          <a:prstGeom prst="roundRect">
            <a:avLst>
              <a:gd name="adj" fmla="val 1388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GRCh37</a:t>
            </a:r>
          </a:p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GRCm38</a:t>
            </a:r>
          </a:p>
          <a:p>
            <a:pPr marL="171450" indent="-171450">
              <a:buClr>
                <a:schemeClr val="accent6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Rn7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, Rnor_6.0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6819" y="5670480"/>
            <a:ext cx="2463800" cy="646331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>
                <a:latin typeface="Century Gothic"/>
                <a:ea typeface="+mn-ea"/>
                <a:cs typeface="Century Gothic"/>
              </a:rPr>
              <a:t>Better </a:t>
            </a:r>
            <a:r>
              <a:rPr lang="en-US" sz="1200" dirty="0" smtClean="0">
                <a:latin typeface="Century Gothic"/>
                <a:ea typeface="+mn-ea"/>
                <a:cs typeface="Century Gothic"/>
              </a:rPr>
              <a:t>reporting (</a:t>
            </a:r>
            <a:r>
              <a:rPr lang="en-US" sz="1200" dirty="0" err="1" smtClean="0">
                <a:latin typeface="Century Gothic"/>
                <a:ea typeface="+mn-ea"/>
                <a:cs typeface="Century Gothic"/>
              </a:rPr>
              <a:t>MultiQC</a:t>
            </a:r>
            <a:r>
              <a:rPr lang="en-US" sz="1200" dirty="0" smtClean="0">
                <a:latin typeface="Century Gothic"/>
                <a:ea typeface="+mn-ea"/>
                <a:cs typeface="Century Gothic"/>
              </a:rPr>
              <a:t>, Comprehensive experiment report)</a:t>
            </a:r>
            <a:endParaRPr lang="en-US" sz="1200" dirty="0">
              <a:latin typeface="Century Gothic"/>
              <a:ea typeface="+mn-ea"/>
              <a:cs typeface="Century Gothic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840" y="3806763"/>
            <a:ext cx="2463800" cy="1200329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>
                <a:latin typeface="Century Gothic"/>
                <a:cs typeface="Century Gothic"/>
              </a:rPr>
              <a:t>Spec comprehensive experiment report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ea typeface="+mn-ea"/>
                <a:cs typeface="Century Gothic"/>
              </a:rPr>
              <a:t>Extended support for multiple runs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ea typeface="+mn-ea"/>
                <a:cs typeface="Century Gothic"/>
              </a:rPr>
              <a:t>Updated deliverable doc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ea typeface="+mn-ea"/>
                <a:cs typeface="Century Gothic"/>
              </a:rPr>
              <a:t>Maintenance doc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3900" y="3806196"/>
            <a:ext cx="2948940" cy="1015663"/>
          </a:xfrm>
          <a:prstGeom prst="rect">
            <a:avLst/>
          </a:prstGeom>
          <a:solidFill>
            <a:srgbClr val="FDEADA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cs typeface="Century Gothic"/>
              </a:rPr>
              <a:t>Module</a:t>
            </a:r>
            <a:r>
              <a:rPr lang="en-US" sz="1200" dirty="0">
                <a:latin typeface="Century Gothic"/>
                <a:cs typeface="Century Gothic"/>
              </a:rPr>
              <a:t>-based genome references/</a:t>
            </a:r>
            <a:r>
              <a:rPr lang="en-US" sz="1200" dirty="0" smtClean="0">
                <a:latin typeface="Century Gothic"/>
                <a:cs typeface="Century Gothic"/>
              </a:rPr>
              <a:t>annotations</a:t>
            </a: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cs typeface="Century Gothic"/>
              </a:rPr>
              <a:t>Continued support for </a:t>
            </a:r>
            <a:r>
              <a:rPr lang="en-US" sz="1200" dirty="0" err="1" smtClean="0">
                <a:latin typeface="Century Gothic"/>
                <a:cs typeface="Century Gothic"/>
              </a:rPr>
              <a:t>cuffdiff</a:t>
            </a:r>
            <a:endParaRPr lang="en-US" sz="1200" dirty="0" smtClean="0">
              <a:latin typeface="Century Gothic"/>
              <a:cs typeface="Century Gothic"/>
            </a:endParaRP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 smtClean="0">
                <a:latin typeface="Century Gothic"/>
                <a:cs typeface="Century Gothic"/>
              </a:rPr>
              <a:t>Research alternate isoform </a:t>
            </a:r>
            <a:r>
              <a:rPr lang="en-US" sz="1200" dirty="0" err="1" smtClean="0">
                <a:latin typeface="Century Gothic"/>
                <a:cs typeface="Century Gothic"/>
              </a:rPr>
              <a:t>diffex</a:t>
            </a:r>
            <a:endParaRPr lang="en-US" sz="1200" dirty="0" smtClean="0">
              <a:latin typeface="Century Gothic"/>
              <a:cs typeface="Century Gothic"/>
            </a:endParaRPr>
          </a:p>
          <a:p>
            <a:pPr marL="285750" indent="-28575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1200" dirty="0">
                <a:latin typeface="Century Gothic"/>
                <a:cs typeface="Century Gothic"/>
              </a:rPr>
              <a:t>Adjusted intron </a:t>
            </a:r>
            <a:r>
              <a:rPr lang="en-US" sz="1200" dirty="0" smtClean="0">
                <a:latin typeface="Century Gothic"/>
                <a:cs typeface="Century Gothic"/>
              </a:rPr>
              <a:t>length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718" y="1556550"/>
            <a:ext cx="142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E64F35"/>
                </a:solidFill>
              </a:defRPr>
            </a:lvl1pPr>
          </a:lstStyle>
          <a:p>
            <a:pPr algn="ctr"/>
            <a:r>
              <a:rPr lang="en-US" i="1" dirty="0" smtClean="0">
                <a:solidFill>
                  <a:srgbClr val="F22772"/>
                </a:solidFill>
              </a:rPr>
              <a:t>Release:</a:t>
            </a:r>
          </a:p>
          <a:p>
            <a:pPr algn="ctr"/>
            <a:r>
              <a:rPr lang="en-US" i="1" dirty="0" smtClean="0">
                <a:solidFill>
                  <a:srgbClr val="F22772"/>
                </a:solidFill>
              </a:rPr>
              <a:t>2/6/2017</a:t>
            </a:r>
            <a:endParaRPr lang="en-US" i="1" dirty="0">
              <a:solidFill>
                <a:srgbClr val="F2277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799" y="2972341"/>
            <a:ext cx="153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 i="1">
                <a:solidFill>
                  <a:srgbClr val="F22772"/>
                </a:solidFill>
              </a:defRPr>
            </a:lvl1pPr>
          </a:lstStyle>
          <a:p>
            <a:r>
              <a:rPr lang="en-US" dirty="0" smtClean="0"/>
              <a:t>Release: TBD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6041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good that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We are using </a:t>
            </a:r>
            <a:r>
              <a:rPr lang="en-US" dirty="0" err="1" smtClean="0"/>
              <a:t>Snakemake</a:t>
            </a:r>
            <a:endParaRPr lang="en-US" dirty="0" smtClean="0"/>
          </a:p>
          <a:p>
            <a:pPr lvl="1"/>
            <a:r>
              <a:rPr lang="en-US" dirty="0" smtClean="0"/>
              <a:t>We addressed multiple phenotype analyses</a:t>
            </a:r>
          </a:p>
          <a:p>
            <a:pPr lvl="1"/>
            <a:r>
              <a:rPr lang="en-US" dirty="0" smtClean="0"/>
              <a:t>We deferred DESeq2</a:t>
            </a:r>
          </a:p>
          <a:p>
            <a:pPr lvl="1"/>
            <a:r>
              <a:rPr lang="en-US" dirty="0" smtClean="0"/>
              <a:t>We hired CJ</a:t>
            </a:r>
          </a:p>
          <a:p>
            <a:r>
              <a:rPr lang="en-US" dirty="0" smtClean="0"/>
              <a:t>Given hindsight, next time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Shorter release cycle</a:t>
            </a:r>
          </a:p>
          <a:p>
            <a:pPr lvl="1"/>
            <a:r>
              <a:rPr lang="en-US" dirty="0" smtClean="0"/>
              <a:t>More interim show &amp; tells</a:t>
            </a:r>
          </a:p>
          <a:p>
            <a:pPr lvl="1"/>
            <a:r>
              <a:rPr lang="en-US" dirty="0" smtClean="0"/>
              <a:t>More feedback from “Bridget”</a:t>
            </a:r>
          </a:p>
          <a:p>
            <a:pPr lvl="1"/>
            <a:r>
              <a:rPr lang="en-US" dirty="0" smtClean="0"/>
              <a:t>Plan for unanticipated problems/opportunities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Rollout</a:t>
            </a:r>
            <a:endParaRPr lang="en-US" sz="2400" dirty="0"/>
          </a:p>
          <a:p>
            <a:pPr lvl="1"/>
            <a:r>
              <a:rPr lang="en-US" sz="2000" dirty="0" smtClean="0"/>
              <a:t>Soft </a:t>
            </a:r>
            <a:r>
              <a:rPr lang="en-US" sz="2000" dirty="0"/>
              <a:t>launch to </a:t>
            </a:r>
            <a:r>
              <a:rPr lang="en-US" sz="2000" dirty="0" smtClean="0"/>
              <a:t>Becky (and CJ, Rich)</a:t>
            </a:r>
          </a:p>
          <a:p>
            <a:pPr lvl="2"/>
            <a:r>
              <a:rPr lang="en-US" sz="1600" dirty="0"/>
              <a:t>Orientation </a:t>
            </a:r>
            <a:r>
              <a:rPr lang="en-US" sz="1600" dirty="0" smtClean="0"/>
              <a:t>next week</a:t>
            </a:r>
            <a:endParaRPr lang="en-US" sz="1600" dirty="0"/>
          </a:p>
          <a:p>
            <a:pPr lvl="2"/>
            <a:r>
              <a:rPr lang="en-US" sz="1600" dirty="0" smtClean="0"/>
              <a:t>SE, human/mouse project in Watermelon	</a:t>
            </a:r>
          </a:p>
          <a:p>
            <a:r>
              <a:rPr lang="en-US" sz="2400" dirty="0" smtClean="0"/>
              <a:t>Continuing development</a:t>
            </a:r>
          </a:p>
          <a:p>
            <a:pPr lvl="1"/>
            <a:r>
              <a:rPr lang="en-US" sz="2000" dirty="0" smtClean="0"/>
              <a:t>Add PE, DESeq2</a:t>
            </a:r>
          </a:p>
          <a:p>
            <a:pPr lvl="1"/>
            <a:r>
              <a:rPr lang="en-US" sz="2000" dirty="0" smtClean="0"/>
              <a:t>Better setup (e.g. multiples </a:t>
            </a:r>
            <a:r>
              <a:rPr lang="en-US" sz="2000" dirty="0" err="1" smtClean="0"/>
              <a:t>seq</a:t>
            </a:r>
            <a:r>
              <a:rPr lang="en-US" sz="2000" dirty="0" smtClean="0"/>
              <a:t> runs)</a:t>
            </a:r>
          </a:p>
          <a:p>
            <a:pPr lvl="1"/>
            <a:r>
              <a:rPr lang="en-US" sz="2000" dirty="0" smtClean="0"/>
              <a:t>Better progress monitoring</a:t>
            </a:r>
          </a:p>
          <a:p>
            <a:pPr lvl="1"/>
            <a:r>
              <a:rPr lang="en-US" sz="2000" dirty="0" smtClean="0"/>
              <a:t>Support and bug fixes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eneral </a:t>
            </a:r>
            <a:r>
              <a:rPr lang="en-US" sz="2400" dirty="0"/>
              <a:t>release </a:t>
            </a:r>
            <a:r>
              <a:rPr lang="en-US" sz="2400" dirty="0" smtClean="0"/>
              <a:t>March</a:t>
            </a:r>
          </a:p>
          <a:p>
            <a:pPr lvl="1"/>
            <a:r>
              <a:rPr lang="en-US" sz="2000" dirty="0" smtClean="0"/>
              <a:t>Legacy retired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39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905570" y="1417638"/>
            <a:ext cx="4025725" cy="50481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4309" y="1417638"/>
            <a:ext cx="4357743" cy="50481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entury Gothic"/>
              <a:cs typeface="Century Gothic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91890"/>
              </p:ext>
            </p:extLst>
          </p:nvPr>
        </p:nvGraphicFramePr>
        <p:xfrm>
          <a:off x="299489" y="2066738"/>
          <a:ext cx="4232563" cy="395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545843"/>
              </p:ext>
            </p:extLst>
          </p:nvPr>
        </p:nvGraphicFramePr>
        <p:xfrm>
          <a:off x="5129682" y="2424912"/>
          <a:ext cx="3572193" cy="342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930889" y="1857060"/>
            <a:ext cx="1755912" cy="654316"/>
            <a:chOff x="1145054" y="1506672"/>
            <a:chExt cx="1282083" cy="114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1145054" y="1506672"/>
              <a:ext cx="1282083" cy="1144013"/>
            </a:xfrm>
            <a:prstGeom prst="ellipse">
              <a:avLst/>
            </a:prstGeom>
            <a:solidFill>
              <a:srgbClr val="0000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332811" y="1674209"/>
              <a:ext cx="906569" cy="808939"/>
            </a:xfrm>
            <a:prstGeom prst="rect">
              <a:avLst/>
            </a:prstGeom>
            <a:solidFill>
              <a:srgbClr val="0000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1"/>
                  </a:solidFill>
                </a:rPr>
                <a:t>watermelon-</a:t>
              </a:r>
              <a:r>
                <a:rPr lang="en-US" sz="1100" b="1" kern="1200" dirty="0" err="1" smtClean="0">
                  <a:solidFill>
                    <a:schemeClr val="bg1"/>
                  </a:solidFill>
                </a:rPr>
                <a:t>init</a:t>
              </a:r>
              <a:endParaRPr lang="en-US" sz="11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7843940" y="2577777"/>
            <a:ext cx="390122" cy="48497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380</Words>
  <Application>Microsoft Macintosh PowerPoint</Application>
  <PresentationFormat>On-screen Show (4:3)</PresentationFormat>
  <Paragraphs>126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Watermelon 0.1</vt:lpstr>
      <vt:lpstr>Legacy -&gt; Watermelon did change some things</vt:lpstr>
      <vt:lpstr>PowerPoint Presentation</vt:lpstr>
      <vt:lpstr>Lessons learned</vt:lpstr>
      <vt:lpstr>Next steps &amp;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Bhasi</dc:creator>
  <cp:lastModifiedBy>Ashwini Bhasi</cp:lastModifiedBy>
  <cp:revision>24</cp:revision>
  <cp:lastPrinted>2017-01-03T15:22:41Z</cp:lastPrinted>
  <dcterms:created xsi:type="dcterms:W3CDTF">2017-01-03T15:07:28Z</dcterms:created>
  <dcterms:modified xsi:type="dcterms:W3CDTF">2017-02-03T19:56:23Z</dcterms:modified>
</cp:coreProperties>
</file>