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2" r:id="rId2"/>
    <p:sldId id="263" r:id="rId3"/>
    <p:sldId id="256" r:id="rId4"/>
    <p:sldId id="260" r:id="rId5"/>
    <p:sldId id="264" r:id="rId6"/>
    <p:sldId id="271" r:id="rId7"/>
    <p:sldId id="282" r:id="rId8"/>
    <p:sldId id="274" r:id="rId9"/>
    <p:sldId id="283" r:id="rId10"/>
    <p:sldId id="268" r:id="rId11"/>
    <p:sldId id="267" r:id="rId12"/>
    <p:sldId id="284" r:id="rId13"/>
    <p:sldId id="275" r:id="rId14"/>
    <p:sldId id="276" r:id="rId15"/>
    <p:sldId id="277" r:id="rId16"/>
    <p:sldId id="278" r:id="rId17"/>
    <p:sldId id="269" r:id="rId18"/>
    <p:sldId id="270" r:id="rId19"/>
    <p:sldId id="272" r:id="rId20"/>
    <p:sldId id="273" r:id="rId21"/>
    <p:sldId id="279" r:id="rId22"/>
    <p:sldId id="280" r:id="rId23"/>
    <p:sldId id="259" r:id="rId24"/>
    <p:sldId id="25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2F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008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A5617-5D50-674E-AA72-012C1C1C8AA1}" type="doc">
      <dgm:prSet loTypeId="urn:microsoft.com/office/officeart/2005/8/layout/radial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90B4A18-3DCC-CB4F-92B9-0F6ED2C6D21B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b="1" dirty="0" smtClean="0">
              <a:solidFill>
                <a:srgbClr val="000000"/>
              </a:solidFill>
            </a:rPr>
            <a:t>legacy</a:t>
          </a:r>
          <a:endParaRPr lang="en-US" sz="1800" b="1" dirty="0">
            <a:solidFill>
              <a:srgbClr val="000000"/>
            </a:solidFill>
          </a:endParaRPr>
        </a:p>
      </dgm:t>
    </dgm:pt>
    <dgm:pt modelId="{7475472C-85CD-FC44-A30B-435D2BFDD2C6}" type="parTrans" cxnId="{4DA2E66F-5217-884E-9EB8-DAD213889C76}">
      <dgm:prSet/>
      <dgm:spPr/>
      <dgm:t>
        <a:bodyPr/>
        <a:lstStyle/>
        <a:p>
          <a:endParaRPr lang="en-US"/>
        </a:p>
      </dgm:t>
    </dgm:pt>
    <dgm:pt modelId="{45BAF140-65CB-554D-B76F-D423A65898B2}" type="sibTrans" cxnId="{4DA2E66F-5217-884E-9EB8-DAD213889C76}">
      <dgm:prSet/>
      <dgm:spPr/>
      <dgm:t>
        <a:bodyPr/>
        <a:lstStyle/>
        <a:p>
          <a:endParaRPr lang="en-US"/>
        </a:p>
      </dgm:t>
    </dgm:pt>
    <dgm:pt modelId="{3566B7EC-E705-4441-A730-DCEC6BFF2AA9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0" dirty="0" smtClean="0">
              <a:solidFill>
                <a:srgbClr val="000000"/>
              </a:solidFill>
              <a:latin typeface="Century Gothic"/>
              <a:cs typeface="Century Gothic"/>
            </a:rPr>
            <a:t>FastQ</a:t>
          </a:r>
          <a:endParaRPr lang="en-US" b="0" dirty="0">
            <a:solidFill>
              <a:srgbClr val="000000"/>
            </a:solidFill>
            <a:latin typeface="Century Gothic"/>
            <a:cs typeface="Century Gothic"/>
          </a:endParaRPr>
        </a:p>
      </dgm:t>
    </dgm:pt>
    <dgm:pt modelId="{0EDB4A44-2B3C-0F40-A684-33F5A400539B}" type="parTrans" cxnId="{0C4EECA9-0BC5-104C-9F26-E1002D35E2CA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93093832-C72E-A247-B218-35DB89C29ABC}" type="sibTrans" cxnId="{0C4EECA9-0BC5-104C-9F26-E1002D35E2CA}">
      <dgm:prSet/>
      <dgm:spPr/>
      <dgm:t>
        <a:bodyPr/>
        <a:lstStyle/>
        <a:p>
          <a:endParaRPr lang="en-US"/>
        </a:p>
      </dgm:t>
    </dgm:pt>
    <dgm:pt modelId="{1CAE7709-2F60-F64D-A724-45B3DC3AE7D2}">
      <dgm:prSet phldrT="[Text]"/>
      <dgm:spPr/>
      <dgm:t>
        <a:bodyPr/>
        <a:lstStyle/>
        <a:p>
          <a:r>
            <a:rPr lang="en-US" b="0" dirty="0" err="1" smtClean="0">
              <a:solidFill>
                <a:srgbClr val="000000"/>
              </a:solidFill>
              <a:latin typeface="Century Gothic"/>
              <a:cs typeface="Century Gothic"/>
            </a:rPr>
            <a:t>samples.txt</a:t>
          </a:r>
          <a:endParaRPr lang="en-US" b="0" dirty="0">
            <a:solidFill>
              <a:srgbClr val="000000"/>
            </a:solidFill>
            <a:latin typeface="Century Gothic"/>
            <a:cs typeface="Century Gothic"/>
          </a:endParaRPr>
        </a:p>
      </dgm:t>
    </dgm:pt>
    <dgm:pt modelId="{50F8006D-E9E7-9E46-85EC-539A31DE9904}" type="parTrans" cxnId="{C0E1FB29-6724-314F-A683-D7CD3BB97BC3}">
      <dgm:prSet/>
      <dgm:spPr/>
      <dgm:t>
        <a:bodyPr/>
        <a:lstStyle/>
        <a:p>
          <a:endParaRPr lang="en-US"/>
        </a:p>
      </dgm:t>
    </dgm:pt>
    <dgm:pt modelId="{CF93DEB0-B548-544A-A0CD-2EE2A2807733}" type="sibTrans" cxnId="{C0E1FB29-6724-314F-A683-D7CD3BB97BC3}">
      <dgm:prSet/>
      <dgm:spPr/>
      <dgm:t>
        <a:bodyPr/>
        <a:lstStyle/>
        <a:p>
          <a:endParaRPr lang="en-US"/>
        </a:p>
      </dgm:t>
    </dgm:pt>
    <dgm:pt modelId="{5C2C7847-DA16-6E43-A230-2EAD182EB0F9}">
      <dgm:prSet phldrT="[Text]"/>
      <dgm:spPr/>
      <dgm:t>
        <a:bodyPr/>
        <a:lstStyle/>
        <a:p>
          <a:r>
            <a:rPr lang="en-US" b="0" dirty="0" err="1" smtClean="0">
              <a:solidFill>
                <a:srgbClr val="000000"/>
              </a:solidFill>
              <a:latin typeface="Century Gothic"/>
              <a:cs typeface="Century Gothic"/>
            </a:rPr>
            <a:t>comparisons.txt</a:t>
          </a:r>
          <a:endParaRPr lang="en-US" b="0" dirty="0">
            <a:solidFill>
              <a:srgbClr val="000000"/>
            </a:solidFill>
            <a:latin typeface="Century Gothic"/>
            <a:cs typeface="Century Gothic"/>
          </a:endParaRPr>
        </a:p>
      </dgm:t>
    </dgm:pt>
    <dgm:pt modelId="{8AA604A8-8088-214A-95D9-D822E2F10073}" type="parTrans" cxnId="{F591287F-3F53-EF43-AF4A-E77670BAECE7}">
      <dgm:prSet/>
      <dgm:spPr/>
      <dgm:t>
        <a:bodyPr/>
        <a:lstStyle/>
        <a:p>
          <a:endParaRPr lang="en-US"/>
        </a:p>
      </dgm:t>
    </dgm:pt>
    <dgm:pt modelId="{193FEC64-56A2-F045-94A6-8164712F4DBE}" type="sibTrans" cxnId="{F591287F-3F53-EF43-AF4A-E77670BAECE7}">
      <dgm:prSet/>
      <dgm:spPr/>
      <dgm:t>
        <a:bodyPr/>
        <a:lstStyle/>
        <a:p>
          <a:endParaRPr lang="en-US"/>
        </a:p>
      </dgm:t>
    </dgm:pt>
    <dgm:pt modelId="{F552195A-DE54-934E-B110-D60E21836619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0" dirty="0" err="1" smtClean="0">
              <a:solidFill>
                <a:srgbClr val="000000"/>
              </a:solidFill>
              <a:latin typeface="Century Gothic"/>
              <a:cs typeface="Century Gothic"/>
            </a:rPr>
            <a:t>config.ini</a:t>
          </a:r>
          <a:endParaRPr lang="en-US" b="0" dirty="0">
            <a:solidFill>
              <a:srgbClr val="000000"/>
            </a:solidFill>
            <a:latin typeface="Century Gothic"/>
            <a:cs typeface="Century Gothic"/>
          </a:endParaRPr>
        </a:p>
      </dgm:t>
    </dgm:pt>
    <dgm:pt modelId="{AC07B4A5-D3F5-1742-B111-EBA04F2B2B5C}" type="parTrans" cxnId="{49E75987-CB37-FE4B-9B6B-C572E079E8AC}">
      <dgm:prSet/>
      <dgm:spPr>
        <a:solidFill>
          <a:schemeClr val="accent6">
            <a:lumMod val="60000"/>
            <a:lumOff val="4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65373E9B-64B4-CA47-87FF-5A8B54349BE3}" type="sibTrans" cxnId="{49E75987-CB37-FE4B-9B6B-C572E079E8AC}">
      <dgm:prSet/>
      <dgm:spPr/>
      <dgm:t>
        <a:bodyPr/>
        <a:lstStyle/>
        <a:p>
          <a:endParaRPr lang="en-US"/>
        </a:p>
      </dgm:t>
    </dgm:pt>
    <dgm:pt modelId="{C57A6B3B-88BF-474D-8298-CCE8545AED83}">
      <dgm:prSet phldrT="[Text]"/>
      <dgm:spPr/>
      <dgm:t>
        <a:bodyPr/>
        <a:lstStyle/>
        <a:p>
          <a:endParaRPr lang="en-US" dirty="0"/>
        </a:p>
      </dgm:t>
    </dgm:pt>
    <dgm:pt modelId="{993A428A-3203-F04C-94A7-358BA3F34205}" type="parTrans" cxnId="{EFB02523-F975-AD48-8388-BC0D7309488D}">
      <dgm:prSet/>
      <dgm:spPr/>
      <dgm:t>
        <a:bodyPr/>
        <a:lstStyle/>
        <a:p>
          <a:endParaRPr lang="en-US"/>
        </a:p>
      </dgm:t>
    </dgm:pt>
    <dgm:pt modelId="{FC1B4908-AAF7-2F41-80FB-EBFFC5B2B390}" type="sibTrans" cxnId="{EFB02523-F975-AD48-8388-BC0D7309488D}">
      <dgm:prSet/>
      <dgm:spPr/>
      <dgm:t>
        <a:bodyPr/>
        <a:lstStyle/>
        <a:p>
          <a:endParaRPr lang="en-US"/>
        </a:p>
      </dgm:t>
    </dgm:pt>
    <dgm:pt modelId="{21CF473A-15F9-CB4E-AF9A-4E62E69CDC15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tx1"/>
              </a:solidFill>
              <a:latin typeface="Century Gothic"/>
              <a:cs typeface="Century Gothic"/>
            </a:rPr>
            <a:t>Command-line options</a:t>
          </a:r>
          <a:endParaRPr lang="en-US" b="0" dirty="0">
            <a:solidFill>
              <a:schemeClr val="tx1"/>
            </a:solidFill>
            <a:latin typeface="Century Gothic"/>
            <a:cs typeface="Century Gothic"/>
          </a:endParaRPr>
        </a:p>
      </dgm:t>
    </dgm:pt>
    <dgm:pt modelId="{6D3FE2D8-C861-974E-9B09-4821C2E2288A}" type="parTrans" cxnId="{E8DF3F8C-FA81-B446-A6D2-D611C6D6BDA9}">
      <dgm:prSet/>
      <dgm:spPr>
        <a:solidFill>
          <a:srgbClr val="F2DCDB"/>
        </a:solidFill>
      </dgm:spPr>
      <dgm:t>
        <a:bodyPr/>
        <a:lstStyle/>
        <a:p>
          <a:endParaRPr lang="en-US"/>
        </a:p>
      </dgm:t>
    </dgm:pt>
    <dgm:pt modelId="{749105E9-AC0B-D649-A394-7CDC6EA882F0}" type="sibTrans" cxnId="{E8DF3F8C-FA81-B446-A6D2-D611C6D6BDA9}">
      <dgm:prSet/>
      <dgm:spPr/>
      <dgm:t>
        <a:bodyPr/>
        <a:lstStyle/>
        <a:p>
          <a:endParaRPr lang="en-US"/>
        </a:p>
      </dgm:t>
    </dgm:pt>
    <dgm:pt modelId="{186F6C95-77A1-2C49-ADD4-65E2D7F12E74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tx1"/>
              </a:solidFill>
              <a:latin typeface="Century Gothic"/>
              <a:cs typeface="Century Gothic"/>
            </a:rPr>
            <a:t>trimming</a:t>
          </a:r>
          <a:endParaRPr lang="en-US" b="0" dirty="0">
            <a:solidFill>
              <a:schemeClr val="tx1"/>
            </a:solidFill>
            <a:latin typeface="Century Gothic"/>
            <a:cs typeface="Century Gothic"/>
          </a:endParaRPr>
        </a:p>
      </dgm:t>
    </dgm:pt>
    <dgm:pt modelId="{E5BDEC48-9319-B24B-B738-85ED15567573}" type="parTrans" cxnId="{722ECFA0-DFED-C146-AB27-BA6508371600}">
      <dgm:prSet/>
      <dgm:spPr/>
      <dgm:t>
        <a:bodyPr/>
        <a:lstStyle/>
        <a:p>
          <a:endParaRPr lang="en-US"/>
        </a:p>
      </dgm:t>
    </dgm:pt>
    <dgm:pt modelId="{697171C0-31A5-014E-858E-0EDAC720C19A}" type="sibTrans" cxnId="{722ECFA0-DFED-C146-AB27-BA6508371600}">
      <dgm:prSet/>
      <dgm:spPr/>
      <dgm:t>
        <a:bodyPr/>
        <a:lstStyle/>
        <a:p>
          <a:endParaRPr lang="en-US"/>
        </a:p>
      </dgm:t>
    </dgm:pt>
    <dgm:pt modelId="{D90BA32F-C7C3-AB4F-8798-B5B717E64AD6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tx1"/>
              </a:solidFill>
              <a:latin typeface="Century Gothic"/>
              <a:cs typeface="Century Gothic"/>
            </a:rPr>
            <a:t> genomic/transcriptome alignment</a:t>
          </a:r>
          <a:endParaRPr lang="en-US" b="0" dirty="0">
            <a:solidFill>
              <a:schemeClr val="tx1"/>
            </a:solidFill>
            <a:latin typeface="Century Gothic"/>
            <a:cs typeface="Century Gothic"/>
          </a:endParaRPr>
        </a:p>
      </dgm:t>
    </dgm:pt>
    <dgm:pt modelId="{DD32FD03-0E48-BA42-991F-0A54C8614EA0}" type="parTrans" cxnId="{FC27D512-8FAA-5D44-867E-5B3F0A938FBE}">
      <dgm:prSet/>
      <dgm:spPr/>
      <dgm:t>
        <a:bodyPr/>
        <a:lstStyle/>
        <a:p>
          <a:endParaRPr lang="en-US"/>
        </a:p>
      </dgm:t>
    </dgm:pt>
    <dgm:pt modelId="{82A5C022-E358-E047-93EE-3DA412200E69}" type="sibTrans" cxnId="{FC27D512-8FAA-5D44-867E-5B3F0A938FBE}">
      <dgm:prSet/>
      <dgm:spPr/>
      <dgm:t>
        <a:bodyPr/>
        <a:lstStyle/>
        <a:p>
          <a:endParaRPr lang="en-US"/>
        </a:p>
      </dgm:t>
    </dgm:pt>
    <dgm:pt modelId="{12C1A7CD-2FC3-024A-9720-CB0E3468F554}" type="pres">
      <dgm:prSet presAssocID="{759A5617-5D50-674E-AA72-012C1C1C8AA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55C044-9CA9-464E-A4D1-24D513331306}" type="pres">
      <dgm:prSet presAssocID="{890B4A18-3DCC-CB4F-92B9-0F6ED2C6D21B}" presName="centerShape" presStyleLbl="node0" presStyleIdx="0" presStyleCnt="1" custScaleX="164512" custScaleY="161426" custLinFactNeighborX="2370" custLinFactNeighborY="23216"/>
      <dgm:spPr/>
      <dgm:t>
        <a:bodyPr/>
        <a:lstStyle/>
        <a:p>
          <a:endParaRPr lang="en-US"/>
        </a:p>
      </dgm:t>
    </dgm:pt>
    <dgm:pt modelId="{ED9F7AE1-C02F-EB49-8EF6-180EA3975B66}" type="pres">
      <dgm:prSet presAssocID="{0EDB4A44-2B3C-0F40-A684-33F5A400539B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E74A6136-1C64-9E49-B378-98297B38D413}" type="pres">
      <dgm:prSet presAssocID="{3566B7EC-E705-4441-A730-DCEC6BFF2AA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2558D-01F1-4D4E-9DBA-E3E6C7DA0DED}" type="pres">
      <dgm:prSet presAssocID="{50F8006D-E9E7-9E46-85EC-539A31DE9904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44AE8B7C-960F-B045-9607-285C8D504FAC}" type="pres">
      <dgm:prSet presAssocID="{1CAE7709-2F60-F64D-A724-45B3DC3AE7D2}" presName="node" presStyleLbl="node1" presStyleIdx="1" presStyleCnt="5" custRadScaleRad="104742" custRadScaleInc="-184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FE691-C66E-1A40-8937-B6660C46933C}" type="pres">
      <dgm:prSet presAssocID="{8AA604A8-8088-214A-95D9-D822E2F10073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7F31265B-4B98-6C48-A57B-34114AEB82FA}" type="pres">
      <dgm:prSet presAssocID="{5C2C7847-DA16-6E43-A230-2EAD182EB0F9}" presName="node" presStyleLbl="node1" presStyleIdx="2" presStyleCnt="5" custRadScaleRad="105902" custRadScaleInc="-12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BA141-E017-4B4C-BD93-39ED8F32741B}" type="pres">
      <dgm:prSet presAssocID="{AC07B4A5-D3F5-1742-B111-EBA04F2B2B5C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B7E31341-4645-8341-A3AE-7EADD1FE0C4D}" type="pres">
      <dgm:prSet presAssocID="{F552195A-DE54-934E-B110-D60E21836619}" presName="node" presStyleLbl="node1" presStyleIdx="3" presStyleCnt="5" custRadScaleRad="119107" custRadScaleInc="-26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D8DB6-48BF-CD44-AF3F-A44469CBF47D}" type="pres">
      <dgm:prSet presAssocID="{6D3FE2D8-C861-974E-9B09-4821C2E2288A}" presName="parTrans" presStyleLbl="bgSibTrans2D1" presStyleIdx="4" presStyleCnt="5" custAng="173102" custScaleX="88389" custLinFactNeighborX="-17960" custLinFactNeighborY="-26738"/>
      <dgm:spPr/>
      <dgm:t>
        <a:bodyPr/>
        <a:lstStyle/>
        <a:p>
          <a:endParaRPr lang="en-US"/>
        </a:p>
      </dgm:t>
    </dgm:pt>
    <dgm:pt modelId="{FB106A0C-3907-254F-BA57-4D15E7C6FFE0}" type="pres">
      <dgm:prSet presAssocID="{21CF473A-15F9-CB4E-AF9A-4E62E69CDC15}" presName="node" presStyleLbl="node1" presStyleIdx="4" presStyleCnt="5" custRadScaleRad="98853" custRadScaleInc="-425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B02523-F975-AD48-8388-BC0D7309488D}" srcId="{759A5617-5D50-674E-AA72-012C1C1C8AA1}" destId="{C57A6B3B-88BF-474D-8298-CCE8545AED83}" srcOrd="1" destOrd="0" parTransId="{993A428A-3203-F04C-94A7-358BA3F34205}" sibTransId="{FC1B4908-AAF7-2F41-80FB-EBFFC5B2B390}"/>
    <dgm:cxn modelId="{CA4F3447-D9AA-C74D-95A5-CC9ED84C4E4B}" type="presOf" srcId="{6D3FE2D8-C861-974E-9B09-4821C2E2288A}" destId="{F23D8DB6-48BF-CD44-AF3F-A44469CBF47D}" srcOrd="0" destOrd="0" presId="urn:microsoft.com/office/officeart/2005/8/layout/radial4"/>
    <dgm:cxn modelId="{F591287F-3F53-EF43-AF4A-E77670BAECE7}" srcId="{890B4A18-3DCC-CB4F-92B9-0F6ED2C6D21B}" destId="{5C2C7847-DA16-6E43-A230-2EAD182EB0F9}" srcOrd="2" destOrd="0" parTransId="{8AA604A8-8088-214A-95D9-D822E2F10073}" sibTransId="{193FEC64-56A2-F045-94A6-8164712F4DBE}"/>
    <dgm:cxn modelId="{6FFCF196-56AB-7048-9CA0-A6554EAFAEFC}" type="presOf" srcId="{50F8006D-E9E7-9E46-85EC-539A31DE9904}" destId="{8052558D-01F1-4D4E-9DBA-E3E6C7DA0DED}" srcOrd="0" destOrd="0" presId="urn:microsoft.com/office/officeart/2005/8/layout/radial4"/>
    <dgm:cxn modelId="{9EE82418-9429-5B4D-AD5C-E29EE8A75185}" type="presOf" srcId="{3566B7EC-E705-4441-A730-DCEC6BFF2AA9}" destId="{E74A6136-1C64-9E49-B378-98297B38D413}" srcOrd="0" destOrd="0" presId="urn:microsoft.com/office/officeart/2005/8/layout/radial4"/>
    <dgm:cxn modelId="{BA6DB9E0-7E75-D94E-923E-E2E92E963D57}" type="presOf" srcId="{8AA604A8-8088-214A-95D9-D822E2F10073}" destId="{9E5FE691-C66E-1A40-8937-B6660C46933C}" srcOrd="0" destOrd="0" presId="urn:microsoft.com/office/officeart/2005/8/layout/radial4"/>
    <dgm:cxn modelId="{5574B774-A638-7846-A80D-FE962E87B5CF}" type="presOf" srcId="{F552195A-DE54-934E-B110-D60E21836619}" destId="{B7E31341-4645-8341-A3AE-7EADD1FE0C4D}" srcOrd="0" destOrd="0" presId="urn:microsoft.com/office/officeart/2005/8/layout/radial4"/>
    <dgm:cxn modelId="{722ECFA0-DFED-C146-AB27-BA6508371600}" srcId="{21CF473A-15F9-CB4E-AF9A-4E62E69CDC15}" destId="{186F6C95-77A1-2C49-ADD4-65E2D7F12E74}" srcOrd="0" destOrd="0" parTransId="{E5BDEC48-9319-B24B-B738-85ED15567573}" sibTransId="{697171C0-31A5-014E-858E-0EDAC720C19A}"/>
    <dgm:cxn modelId="{D13D78D6-CBA4-F64E-A3A7-2712A009CD9A}" type="presOf" srcId="{0EDB4A44-2B3C-0F40-A684-33F5A400539B}" destId="{ED9F7AE1-C02F-EB49-8EF6-180EA3975B66}" srcOrd="0" destOrd="0" presId="urn:microsoft.com/office/officeart/2005/8/layout/radial4"/>
    <dgm:cxn modelId="{6668C822-810E-F447-9C20-C845E9F7FE0D}" type="presOf" srcId="{186F6C95-77A1-2C49-ADD4-65E2D7F12E74}" destId="{FB106A0C-3907-254F-BA57-4D15E7C6FFE0}" srcOrd="0" destOrd="1" presId="urn:microsoft.com/office/officeart/2005/8/layout/radial4"/>
    <dgm:cxn modelId="{FC27D512-8FAA-5D44-867E-5B3F0A938FBE}" srcId="{21CF473A-15F9-CB4E-AF9A-4E62E69CDC15}" destId="{D90BA32F-C7C3-AB4F-8798-B5B717E64AD6}" srcOrd="1" destOrd="0" parTransId="{DD32FD03-0E48-BA42-991F-0A54C8614EA0}" sibTransId="{82A5C022-E358-E047-93EE-3DA412200E69}"/>
    <dgm:cxn modelId="{F36E4EDA-4659-5C4B-B288-A0FA0D88C69E}" type="presOf" srcId="{D90BA32F-C7C3-AB4F-8798-B5B717E64AD6}" destId="{FB106A0C-3907-254F-BA57-4D15E7C6FFE0}" srcOrd="0" destOrd="2" presId="urn:microsoft.com/office/officeart/2005/8/layout/radial4"/>
    <dgm:cxn modelId="{C0E1FB29-6724-314F-A683-D7CD3BB97BC3}" srcId="{890B4A18-3DCC-CB4F-92B9-0F6ED2C6D21B}" destId="{1CAE7709-2F60-F64D-A724-45B3DC3AE7D2}" srcOrd="1" destOrd="0" parTransId="{50F8006D-E9E7-9E46-85EC-539A31DE9904}" sibTransId="{CF93DEB0-B548-544A-A0CD-2EE2A2807733}"/>
    <dgm:cxn modelId="{2D0FAFA1-F4AE-C44D-A49F-104D8A6E7740}" type="presOf" srcId="{1CAE7709-2F60-F64D-A724-45B3DC3AE7D2}" destId="{44AE8B7C-960F-B045-9607-285C8D504FAC}" srcOrd="0" destOrd="0" presId="urn:microsoft.com/office/officeart/2005/8/layout/radial4"/>
    <dgm:cxn modelId="{4DA2E66F-5217-884E-9EB8-DAD213889C76}" srcId="{759A5617-5D50-674E-AA72-012C1C1C8AA1}" destId="{890B4A18-3DCC-CB4F-92B9-0F6ED2C6D21B}" srcOrd="0" destOrd="0" parTransId="{7475472C-85CD-FC44-A30B-435D2BFDD2C6}" sibTransId="{45BAF140-65CB-554D-B76F-D423A65898B2}"/>
    <dgm:cxn modelId="{DDE71D70-1B3A-C14C-BB82-D6728127AE9E}" type="presOf" srcId="{890B4A18-3DCC-CB4F-92B9-0F6ED2C6D21B}" destId="{B355C044-9CA9-464E-A4D1-24D513331306}" srcOrd="0" destOrd="0" presId="urn:microsoft.com/office/officeart/2005/8/layout/radial4"/>
    <dgm:cxn modelId="{D3814634-CDC5-FD4C-9570-ED14F121FEA5}" type="presOf" srcId="{AC07B4A5-D3F5-1742-B111-EBA04F2B2B5C}" destId="{D5ABA141-E017-4B4C-BD93-39ED8F32741B}" srcOrd="0" destOrd="0" presId="urn:microsoft.com/office/officeart/2005/8/layout/radial4"/>
    <dgm:cxn modelId="{AD42386C-1011-784C-AC08-5AD7D3A16285}" type="presOf" srcId="{5C2C7847-DA16-6E43-A230-2EAD182EB0F9}" destId="{7F31265B-4B98-6C48-A57B-34114AEB82FA}" srcOrd="0" destOrd="0" presId="urn:microsoft.com/office/officeart/2005/8/layout/radial4"/>
    <dgm:cxn modelId="{699C51C8-DD13-AC47-B23E-870CE3D88C1C}" type="presOf" srcId="{21CF473A-15F9-CB4E-AF9A-4E62E69CDC15}" destId="{FB106A0C-3907-254F-BA57-4D15E7C6FFE0}" srcOrd="0" destOrd="0" presId="urn:microsoft.com/office/officeart/2005/8/layout/radial4"/>
    <dgm:cxn modelId="{0637B0DA-71EB-E648-A29C-F398C201820D}" type="presOf" srcId="{759A5617-5D50-674E-AA72-012C1C1C8AA1}" destId="{12C1A7CD-2FC3-024A-9720-CB0E3468F554}" srcOrd="0" destOrd="0" presId="urn:microsoft.com/office/officeart/2005/8/layout/radial4"/>
    <dgm:cxn modelId="{49E75987-CB37-FE4B-9B6B-C572E079E8AC}" srcId="{890B4A18-3DCC-CB4F-92B9-0F6ED2C6D21B}" destId="{F552195A-DE54-934E-B110-D60E21836619}" srcOrd="3" destOrd="0" parTransId="{AC07B4A5-D3F5-1742-B111-EBA04F2B2B5C}" sibTransId="{65373E9B-64B4-CA47-87FF-5A8B54349BE3}"/>
    <dgm:cxn modelId="{E8DF3F8C-FA81-B446-A6D2-D611C6D6BDA9}" srcId="{890B4A18-3DCC-CB4F-92B9-0F6ED2C6D21B}" destId="{21CF473A-15F9-CB4E-AF9A-4E62E69CDC15}" srcOrd="4" destOrd="0" parTransId="{6D3FE2D8-C861-974E-9B09-4821C2E2288A}" sibTransId="{749105E9-AC0B-D649-A394-7CDC6EA882F0}"/>
    <dgm:cxn modelId="{0C4EECA9-0BC5-104C-9F26-E1002D35E2CA}" srcId="{890B4A18-3DCC-CB4F-92B9-0F6ED2C6D21B}" destId="{3566B7EC-E705-4441-A730-DCEC6BFF2AA9}" srcOrd="0" destOrd="0" parTransId="{0EDB4A44-2B3C-0F40-A684-33F5A400539B}" sibTransId="{93093832-C72E-A247-B218-35DB89C29ABC}"/>
    <dgm:cxn modelId="{BAF354DE-A7F9-7F42-8E9B-AFB146A9BD0B}" type="presParOf" srcId="{12C1A7CD-2FC3-024A-9720-CB0E3468F554}" destId="{B355C044-9CA9-464E-A4D1-24D513331306}" srcOrd="0" destOrd="0" presId="urn:microsoft.com/office/officeart/2005/8/layout/radial4"/>
    <dgm:cxn modelId="{141F02C5-A42C-7743-AD98-204AF830EBE8}" type="presParOf" srcId="{12C1A7CD-2FC3-024A-9720-CB0E3468F554}" destId="{ED9F7AE1-C02F-EB49-8EF6-180EA3975B66}" srcOrd="1" destOrd="0" presId="urn:microsoft.com/office/officeart/2005/8/layout/radial4"/>
    <dgm:cxn modelId="{97FB0488-7544-F047-B8C5-929330D65E9F}" type="presParOf" srcId="{12C1A7CD-2FC3-024A-9720-CB0E3468F554}" destId="{E74A6136-1C64-9E49-B378-98297B38D413}" srcOrd="2" destOrd="0" presId="urn:microsoft.com/office/officeart/2005/8/layout/radial4"/>
    <dgm:cxn modelId="{F4B28C35-BD4C-4C4B-ACEC-AC6C8986FC19}" type="presParOf" srcId="{12C1A7CD-2FC3-024A-9720-CB0E3468F554}" destId="{8052558D-01F1-4D4E-9DBA-E3E6C7DA0DED}" srcOrd="3" destOrd="0" presId="urn:microsoft.com/office/officeart/2005/8/layout/radial4"/>
    <dgm:cxn modelId="{50B85BD2-B613-6448-8526-5F0939EF0B47}" type="presParOf" srcId="{12C1A7CD-2FC3-024A-9720-CB0E3468F554}" destId="{44AE8B7C-960F-B045-9607-285C8D504FAC}" srcOrd="4" destOrd="0" presId="urn:microsoft.com/office/officeart/2005/8/layout/radial4"/>
    <dgm:cxn modelId="{16BE3C58-CD84-934D-A276-25F5042DBCD6}" type="presParOf" srcId="{12C1A7CD-2FC3-024A-9720-CB0E3468F554}" destId="{9E5FE691-C66E-1A40-8937-B6660C46933C}" srcOrd="5" destOrd="0" presId="urn:microsoft.com/office/officeart/2005/8/layout/radial4"/>
    <dgm:cxn modelId="{A3F89933-8A67-FA47-ACFE-1B751A3A0C47}" type="presParOf" srcId="{12C1A7CD-2FC3-024A-9720-CB0E3468F554}" destId="{7F31265B-4B98-6C48-A57B-34114AEB82FA}" srcOrd="6" destOrd="0" presId="urn:microsoft.com/office/officeart/2005/8/layout/radial4"/>
    <dgm:cxn modelId="{D64ECEDE-5E6B-3C4F-A8B6-F12D1B13FB61}" type="presParOf" srcId="{12C1A7CD-2FC3-024A-9720-CB0E3468F554}" destId="{D5ABA141-E017-4B4C-BD93-39ED8F32741B}" srcOrd="7" destOrd="0" presId="urn:microsoft.com/office/officeart/2005/8/layout/radial4"/>
    <dgm:cxn modelId="{280EA39E-2DA6-8948-B3D5-C71E5AA6155A}" type="presParOf" srcId="{12C1A7CD-2FC3-024A-9720-CB0E3468F554}" destId="{B7E31341-4645-8341-A3AE-7EADD1FE0C4D}" srcOrd="8" destOrd="0" presId="urn:microsoft.com/office/officeart/2005/8/layout/radial4"/>
    <dgm:cxn modelId="{B382621B-A69D-4D43-B03B-BD0D552C1E23}" type="presParOf" srcId="{12C1A7CD-2FC3-024A-9720-CB0E3468F554}" destId="{F23D8DB6-48BF-CD44-AF3F-A44469CBF47D}" srcOrd="9" destOrd="0" presId="urn:microsoft.com/office/officeart/2005/8/layout/radial4"/>
    <dgm:cxn modelId="{0CFDCF6E-204A-EA4D-9E87-54E27DE077A6}" type="presParOf" srcId="{12C1A7CD-2FC3-024A-9720-CB0E3468F554}" destId="{FB106A0C-3907-254F-BA57-4D15E7C6FFE0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9A5617-5D50-674E-AA72-012C1C1C8AA1}" type="doc">
      <dgm:prSet loTypeId="urn:microsoft.com/office/officeart/2005/8/layout/radial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90B4A18-3DCC-CB4F-92B9-0F6ED2C6D21B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b="1" dirty="0" smtClean="0">
              <a:solidFill>
                <a:srgbClr val="000000"/>
              </a:solidFill>
            </a:rPr>
            <a:t>legacy</a:t>
          </a:r>
          <a:endParaRPr lang="en-US" sz="1800" b="1" dirty="0">
            <a:solidFill>
              <a:srgbClr val="000000"/>
            </a:solidFill>
          </a:endParaRPr>
        </a:p>
      </dgm:t>
    </dgm:pt>
    <dgm:pt modelId="{7475472C-85CD-FC44-A30B-435D2BFDD2C6}" type="parTrans" cxnId="{4DA2E66F-5217-884E-9EB8-DAD213889C76}">
      <dgm:prSet/>
      <dgm:spPr/>
      <dgm:t>
        <a:bodyPr/>
        <a:lstStyle/>
        <a:p>
          <a:endParaRPr lang="en-US"/>
        </a:p>
      </dgm:t>
    </dgm:pt>
    <dgm:pt modelId="{45BAF140-65CB-554D-B76F-D423A65898B2}" type="sibTrans" cxnId="{4DA2E66F-5217-884E-9EB8-DAD213889C76}">
      <dgm:prSet/>
      <dgm:spPr/>
      <dgm:t>
        <a:bodyPr/>
        <a:lstStyle/>
        <a:p>
          <a:endParaRPr lang="en-US"/>
        </a:p>
      </dgm:t>
    </dgm:pt>
    <dgm:pt modelId="{3566B7EC-E705-4441-A730-DCEC6BFF2AA9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0" dirty="0" smtClean="0">
              <a:solidFill>
                <a:srgbClr val="000000"/>
              </a:solidFill>
              <a:latin typeface="Century Gothic"/>
              <a:cs typeface="Century Gothic"/>
            </a:rPr>
            <a:t>FastQ</a:t>
          </a:r>
          <a:endParaRPr lang="en-US" b="0" dirty="0">
            <a:solidFill>
              <a:srgbClr val="000000"/>
            </a:solidFill>
            <a:latin typeface="Century Gothic"/>
            <a:cs typeface="Century Gothic"/>
          </a:endParaRPr>
        </a:p>
      </dgm:t>
    </dgm:pt>
    <dgm:pt modelId="{0EDB4A44-2B3C-0F40-A684-33F5A400539B}" type="parTrans" cxnId="{0C4EECA9-0BC5-104C-9F26-E1002D35E2CA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93093832-C72E-A247-B218-35DB89C29ABC}" type="sibTrans" cxnId="{0C4EECA9-0BC5-104C-9F26-E1002D35E2CA}">
      <dgm:prSet/>
      <dgm:spPr/>
      <dgm:t>
        <a:bodyPr/>
        <a:lstStyle/>
        <a:p>
          <a:endParaRPr lang="en-US"/>
        </a:p>
      </dgm:t>
    </dgm:pt>
    <dgm:pt modelId="{1CAE7709-2F60-F64D-A724-45B3DC3AE7D2}">
      <dgm:prSet phldrT="[Text]"/>
      <dgm:spPr/>
      <dgm:t>
        <a:bodyPr/>
        <a:lstStyle/>
        <a:p>
          <a:r>
            <a:rPr lang="en-US" b="0" dirty="0" err="1" smtClean="0">
              <a:solidFill>
                <a:srgbClr val="000000"/>
              </a:solidFill>
              <a:latin typeface="Century Gothic"/>
              <a:cs typeface="Century Gothic"/>
            </a:rPr>
            <a:t>samples.txt</a:t>
          </a:r>
          <a:endParaRPr lang="en-US" b="0" dirty="0">
            <a:solidFill>
              <a:srgbClr val="000000"/>
            </a:solidFill>
            <a:latin typeface="Century Gothic"/>
            <a:cs typeface="Century Gothic"/>
          </a:endParaRPr>
        </a:p>
      </dgm:t>
    </dgm:pt>
    <dgm:pt modelId="{50F8006D-E9E7-9E46-85EC-539A31DE9904}" type="parTrans" cxnId="{C0E1FB29-6724-314F-A683-D7CD3BB97BC3}">
      <dgm:prSet/>
      <dgm:spPr/>
      <dgm:t>
        <a:bodyPr/>
        <a:lstStyle/>
        <a:p>
          <a:endParaRPr lang="en-US"/>
        </a:p>
      </dgm:t>
    </dgm:pt>
    <dgm:pt modelId="{CF93DEB0-B548-544A-A0CD-2EE2A2807733}" type="sibTrans" cxnId="{C0E1FB29-6724-314F-A683-D7CD3BB97BC3}">
      <dgm:prSet/>
      <dgm:spPr/>
      <dgm:t>
        <a:bodyPr/>
        <a:lstStyle/>
        <a:p>
          <a:endParaRPr lang="en-US"/>
        </a:p>
      </dgm:t>
    </dgm:pt>
    <dgm:pt modelId="{5C2C7847-DA16-6E43-A230-2EAD182EB0F9}">
      <dgm:prSet phldrT="[Text]"/>
      <dgm:spPr/>
      <dgm:t>
        <a:bodyPr/>
        <a:lstStyle/>
        <a:p>
          <a:r>
            <a:rPr lang="en-US" b="0" dirty="0" err="1" smtClean="0">
              <a:solidFill>
                <a:srgbClr val="000000"/>
              </a:solidFill>
              <a:latin typeface="Century Gothic"/>
              <a:cs typeface="Century Gothic"/>
            </a:rPr>
            <a:t>comparisons.txt</a:t>
          </a:r>
          <a:endParaRPr lang="en-US" b="0" dirty="0">
            <a:solidFill>
              <a:srgbClr val="000000"/>
            </a:solidFill>
            <a:latin typeface="Century Gothic"/>
            <a:cs typeface="Century Gothic"/>
          </a:endParaRPr>
        </a:p>
      </dgm:t>
    </dgm:pt>
    <dgm:pt modelId="{8AA604A8-8088-214A-95D9-D822E2F10073}" type="parTrans" cxnId="{F591287F-3F53-EF43-AF4A-E77670BAECE7}">
      <dgm:prSet/>
      <dgm:spPr/>
      <dgm:t>
        <a:bodyPr/>
        <a:lstStyle/>
        <a:p>
          <a:endParaRPr lang="en-US"/>
        </a:p>
      </dgm:t>
    </dgm:pt>
    <dgm:pt modelId="{193FEC64-56A2-F045-94A6-8164712F4DBE}" type="sibTrans" cxnId="{F591287F-3F53-EF43-AF4A-E77670BAECE7}">
      <dgm:prSet/>
      <dgm:spPr/>
      <dgm:t>
        <a:bodyPr/>
        <a:lstStyle/>
        <a:p>
          <a:endParaRPr lang="en-US"/>
        </a:p>
      </dgm:t>
    </dgm:pt>
    <dgm:pt modelId="{F552195A-DE54-934E-B110-D60E21836619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0" dirty="0" err="1" smtClean="0">
              <a:solidFill>
                <a:srgbClr val="000000"/>
              </a:solidFill>
              <a:latin typeface="Century Gothic"/>
              <a:cs typeface="Century Gothic"/>
            </a:rPr>
            <a:t>config.ini</a:t>
          </a:r>
          <a:endParaRPr lang="en-US" b="0" dirty="0">
            <a:solidFill>
              <a:srgbClr val="000000"/>
            </a:solidFill>
            <a:latin typeface="Century Gothic"/>
            <a:cs typeface="Century Gothic"/>
          </a:endParaRPr>
        </a:p>
      </dgm:t>
    </dgm:pt>
    <dgm:pt modelId="{AC07B4A5-D3F5-1742-B111-EBA04F2B2B5C}" type="parTrans" cxnId="{49E75987-CB37-FE4B-9B6B-C572E079E8AC}">
      <dgm:prSet/>
      <dgm:spPr>
        <a:solidFill>
          <a:schemeClr val="accent6">
            <a:lumMod val="60000"/>
            <a:lumOff val="4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65373E9B-64B4-CA47-87FF-5A8B54349BE3}" type="sibTrans" cxnId="{49E75987-CB37-FE4B-9B6B-C572E079E8AC}">
      <dgm:prSet/>
      <dgm:spPr/>
      <dgm:t>
        <a:bodyPr/>
        <a:lstStyle/>
        <a:p>
          <a:endParaRPr lang="en-US"/>
        </a:p>
      </dgm:t>
    </dgm:pt>
    <dgm:pt modelId="{C57A6B3B-88BF-474D-8298-CCE8545AED83}">
      <dgm:prSet phldrT="[Text]"/>
      <dgm:spPr/>
      <dgm:t>
        <a:bodyPr/>
        <a:lstStyle/>
        <a:p>
          <a:endParaRPr lang="en-US" dirty="0"/>
        </a:p>
      </dgm:t>
    </dgm:pt>
    <dgm:pt modelId="{993A428A-3203-F04C-94A7-358BA3F34205}" type="parTrans" cxnId="{EFB02523-F975-AD48-8388-BC0D7309488D}">
      <dgm:prSet/>
      <dgm:spPr/>
      <dgm:t>
        <a:bodyPr/>
        <a:lstStyle/>
        <a:p>
          <a:endParaRPr lang="en-US"/>
        </a:p>
      </dgm:t>
    </dgm:pt>
    <dgm:pt modelId="{FC1B4908-AAF7-2F41-80FB-EBFFC5B2B390}" type="sibTrans" cxnId="{EFB02523-F975-AD48-8388-BC0D7309488D}">
      <dgm:prSet/>
      <dgm:spPr/>
      <dgm:t>
        <a:bodyPr/>
        <a:lstStyle/>
        <a:p>
          <a:endParaRPr lang="en-US"/>
        </a:p>
      </dgm:t>
    </dgm:pt>
    <dgm:pt modelId="{21CF473A-15F9-CB4E-AF9A-4E62E69CDC15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tx1"/>
              </a:solidFill>
              <a:latin typeface="Century Gothic"/>
              <a:cs typeface="Century Gothic"/>
            </a:rPr>
            <a:t>Command-line options</a:t>
          </a:r>
          <a:endParaRPr lang="en-US" b="0" dirty="0">
            <a:solidFill>
              <a:schemeClr val="tx1"/>
            </a:solidFill>
            <a:latin typeface="Century Gothic"/>
            <a:cs typeface="Century Gothic"/>
          </a:endParaRPr>
        </a:p>
      </dgm:t>
    </dgm:pt>
    <dgm:pt modelId="{6D3FE2D8-C861-974E-9B09-4821C2E2288A}" type="parTrans" cxnId="{E8DF3F8C-FA81-B446-A6D2-D611C6D6BDA9}">
      <dgm:prSet/>
      <dgm:spPr>
        <a:solidFill>
          <a:srgbClr val="F2DCDB"/>
        </a:solidFill>
      </dgm:spPr>
      <dgm:t>
        <a:bodyPr/>
        <a:lstStyle/>
        <a:p>
          <a:endParaRPr lang="en-US"/>
        </a:p>
      </dgm:t>
    </dgm:pt>
    <dgm:pt modelId="{749105E9-AC0B-D649-A394-7CDC6EA882F0}" type="sibTrans" cxnId="{E8DF3F8C-FA81-B446-A6D2-D611C6D6BDA9}">
      <dgm:prSet/>
      <dgm:spPr/>
      <dgm:t>
        <a:bodyPr/>
        <a:lstStyle/>
        <a:p>
          <a:endParaRPr lang="en-US"/>
        </a:p>
      </dgm:t>
    </dgm:pt>
    <dgm:pt modelId="{186F6C95-77A1-2C49-ADD4-65E2D7F12E74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tx1"/>
              </a:solidFill>
              <a:latin typeface="Century Gothic"/>
              <a:cs typeface="Century Gothic"/>
            </a:rPr>
            <a:t>trimming</a:t>
          </a:r>
          <a:endParaRPr lang="en-US" b="0" dirty="0">
            <a:solidFill>
              <a:schemeClr val="tx1"/>
            </a:solidFill>
            <a:latin typeface="Century Gothic"/>
            <a:cs typeface="Century Gothic"/>
          </a:endParaRPr>
        </a:p>
      </dgm:t>
    </dgm:pt>
    <dgm:pt modelId="{E5BDEC48-9319-B24B-B738-85ED15567573}" type="parTrans" cxnId="{722ECFA0-DFED-C146-AB27-BA6508371600}">
      <dgm:prSet/>
      <dgm:spPr/>
      <dgm:t>
        <a:bodyPr/>
        <a:lstStyle/>
        <a:p>
          <a:endParaRPr lang="en-US"/>
        </a:p>
      </dgm:t>
    </dgm:pt>
    <dgm:pt modelId="{697171C0-31A5-014E-858E-0EDAC720C19A}" type="sibTrans" cxnId="{722ECFA0-DFED-C146-AB27-BA6508371600}">
      <dgm:prSet/>
      <dgm:spPr/>
      <dgm:t>
        <a:bodyPr/>
        <a:lstStyle/>
        <a:p>
          <a:endParaRPr lang="en-US"/>
        </a:p>
      </dgm:t>
    </dgm:pt>
    <dgm:pt modelId="{D90BA32F-C7C3-AB4F-8798-B5B717E64AD6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tx1"/>
              </a:solidFill>
              <a:latin typeface="Century Gothic"/>
              <a:cs typeface="Century Gothic"/>
            </a:rPr>
            <a:t> genomic/transcriptome alignment</a:t>
          </a:r>
          <a:endParaRPr lang="en-US" b="0" dirty="0">
            <a:solidFill>
              <a:schemeClr val="tx1"/>
            </a:solidFill>
            <a:latin typeface="Century Gothic"/>
            <a:cs typeface="Century Gothic"/>
          </a:endParaRPr>
        </a:p>
      </dgm:t>
    </dgm:pt>
    <dgm:pt modelId="{DD32FD03-0E48-BA42-991F-0A54C8614EA0}" type="parTrans" cxnId="{FC27D512-8FAA-5D44-867E-5B3F0A938FBE}">
      <dgm:prSet/>
      <dgm:spPr/>
      <dgm:t>
        <a:bodyPr/>
        <a:lstStyle/>
        <a:p>
          <a:endParaRPr lang="en-US"/>
        </a:p>
      </dgm:t>
    </dgm:pt>
    <dgm:pt modelId="{82A5C022-E358-E047-93EE-3DA412200E69}" type="sibTrans" cxnId="{FC27D512-8FAA-5D44-867E-5B3F0A938FBE}">
      <dgm:prSet/>
      <dgm:spPr/>
      <dgm:t>
        <a:bodyPr/>
        <a:lstStyle/>
        <a:p>
          <a:endParaRPr lang="en-US"/>
        </a:p>
      </dgm:t>
    </dgm:pt>
    <dgm:pt modelId="{12C1A7CD-2FC3-024A-9720-CB0E3468F554}" type="pres">
      <dgm:prSet presAssocID="{759A5617-5D50-674E-AA72-012C1C1C8AA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55C044-9CA9-464E-A4D1-24D513331306}" type="pres">
      <dgm:prSet presAssocID="{890B4A18-3DCC-CB4F-92B9-0F6ED2C6D21B}" presName="centerShape" presStyleLbl="node0" presStyleIdx="0" presStyleCnt="1" custScaleX="164512" custScaleY="161426" custLinFactNeighborX="2370" custLinFactNeighborY="23216"/>
      <dgm:spPr/>
      <dgm:t>
        <a:bodyPr/>
        <a:lstStyle/>
        <a:p>
          <a:endParaRPr lang="en-US"/>
        </a:p>
      </dgm:t>
    </dgm:pt>
    <dgm:pt modelId="{ED9F7AE1-C02F-EB49-8EF6-180EA3975B66}" type="pres">
      <dgm:prSet presAssocID="{0EDB4A44-2B3C-0F40-A684-33F5A400539B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E74A6136-1C64-9E49-B378-98297B38D413}" type="pres">
      <dgm:prSet presAssocID="{3566B7EC-E705-4441-A730-DCEC6BFF2AA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2558D-01F1-4D4E-9DBA-E3E6C7DA0DED}" type="pres">
      <dgm:prSet presAssocID="{50F8006D-E9E7-9E46-85EC-539A31DE9904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44AE8B7C-960F-B045-9607-285C8D504FAC}" type="pres">
      <dgm:prSet presAssocID="{1CAE7709-2F60-F64D-A724-45B3DC3AE7D2}" presName="node" presStyleLbl="node1" presStyleIdx="1" presStyleCnt="5" custRadScaleRad="104742" custRadScaleInc="-184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FE691-C66E-1A40-8937-B6660C46933C}" type="pres">
      <dgm:prSet presAssocID="{8AA604A8-8088-214A-95D9-D822E2F10073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7F31265B-4B98-6C48-A57B-34114AEB82FA}" type="pres">
      <dgm:prSet presAssocID="{5C2C7847-DA16-6E43-A230-2EAD182EB0F9}" presName="node" presStyleLbl="node1" presStyleIdx="2" presStyleCnt="5" custRadScaleRad="105902" custRadScaleInc="-12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ABA141-E017-4B4C-BD93-39ED8F32741B}" type="pres">
      <dgm:prSet presAssocID="{AC07B4A5-D3F5-1742-B111-EBA04F2B2B5C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B7E31341-4645-8341-A3AE-7EADD1FE0C4D}" type="pres">
      <dgm:prSet presAssocID="{F552195A-DE54-934E-B110-D60E21836619}" presName="node" presStyleLbl="node1" presStyleIdx="3" presStyleCnt="5" custRadScaleRad="119107" custRadScaleInc="-26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D8DB6-48BF-CD44-AF3F-A44469CBF47D}" type="pres">
      <dgm:prSet presAssocID="{6D3FE2D8-C861-974E-9B09-4821C2E2288A}" presName="parTrans" presStyleLbl="bgSibTrans2D1" presStyleIdx="4" presStyleCnt="5" custAng="173102" custScaleX="88389" custLinFactNeighborX="-17960" custLinFactNeighborY="-26738"/>
      <dgm:spPr/>
      <dgm:t>
        <a:bodyPr/>
        <a:lstStyle/>
        <a:p>
          <a:endParaRPr lang="en-US"/>
        </a:p>
      </dgm:t>
    </dgm:pt>
    <dgm:pt modelId="{FB106A0C-3907-254F-BA57-4D15E7C6FFE0}" type="pres">
      <dgm:prSet presAssocID="{21CF473A-15F9-CB4E-AF9A-4E62E69CDC15}" presName="node" presStyleLbl="node1" presStyleIdx="4" presStyleCnt="5" custRadScaleRad="98853" custRadScaleInc="-425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B02523-F975-AD48-8388-BC0D7309488D}" srcId="{759A5617-5D50-674E-AA72-012C1C1C8AA1}" destId="{C57A6B3B-88BF-474D-8298-CCE8545AED83}" srcOrd="1" destOrd="0" parTransId="{993A428A-3203-F04C-94A7-358BA3F34205}" sibTransId="{FC1B4908-AAF7-2F41-80FB-EBFFC5B2B390}"/>
    <dgm:cxn modelId="{BB14AED8-35E8-F641-8E33-2BAC54B36B0C}" type="presOf" srcId="{D90BA32F-C7C3-AB4F-8798-B5B717E64AD6}" destId="{FB106A0C-3907-254F-BA57-4D15E7C6FFE0}" srcOrd="0" destOrd="2" presId="urn:microsoft.com/office/officeart/2005/8/layout/radial4"/>
    <dgm:cxn modelId="{F591287F-3F53-EF43-AF4A-E77670BAECE7}" srcId="{890B4A18-3DCC-CB4F-92B9-0F6ED2C6D21B}" destId="{5C2C7847-DA16-6E43-A230-2EAD182EB0F9}" srcOrd="2" destOrd="0" parTransId="{8AA604A8-8088-214A-95D9-D822E2F10073}" sibTransId="{193FEC64-56A2-F045-94A6-8164712F4DBE}"/>
    <dgm:cxn modelId="{2B949EC8-73DC-1B4F-8479-10EDD9C8E741}" type="presOf" srcId="{AC07B4A5-D3F5-1742-B111-EBA04F2B2B5C}" destId="{D5ABA141-E017-4B4C-BD93-39ED8F32741B}" srcOrd="0" destOrd="0" presId="urn:microsoft.com/office/officeart/2005/8/layout/radial4"/>
    <dgm:cxn modelId="{722ECFA0-DFED-C146-AB27-BA6508371600}" srcId="{21CF473A-15F9-CB4E-AF9A-4E62E69CDC15}" destId="{186F6C95-77A1-2C49-ADD4-65E2D7F12E74}" srcOrd="0" destOrd="0" parTransId="{E5BDEC48-9319-B24B-B738-85ED15567573}" sibTransId="{697171C0-31A5-014E-858E-0EDAC720C19A}"/>
    <dgm:cxn modelId="{4D41DD78-9A76-F04D-974A-3B5C3A2F98BC}" type="presOf" srcId="{890B4A18-3DCC-CB4F-92B9-0F6ED2C6D21B}" destId="{B355C044-9CA9-464E-A4D1-24D513331306}" srcOrd="0" destOrd="0" presId="urn:microsoft.com/office/officeart/2005/8/layout/radial4"/>
    <dgm:cxn modelId="{121206B4-E7CA-DA4F-BB76-C5D853F35110}" type="presOf" srcId="{21CF473A-15F9-CB4E-AF9A-4E62E69CDC15}" destId="{FB106A0C-3907-254F-BA57-4D15E7C6FFE0}" srcOrd="0" destOrd="0" presId="urn:microsoft.com/office/officeart/2005/8/layout/radial4"/>
    <dgm:cxn modelId="{D077098D-854E-E54B-AE6E-6ED0C9CBD8D2}" type="presOf" srcId="{0EDB4A44-2B3C-0F40-A684-33F5A400539B}" destId="{ED9F7AE1-C02F-EB49-8EF6-180EA3975B66}" srcOrd="0" destOrd="0" presId="urn:microsoft.com/office/officeart/2005/8/layout/radial4"/>
    <dgm:cxn modelId="{FC27D512-8FAA-5D44-867E-5B3F0A938FBE}" srcId="{21CF473A-15F9-CB4E-AF9A-4E62E69CDC15}" destId="{D90BA32F-C7C3-AB4F-8798-B5B717E64AD6}" srcOrd="1" destOrd="0" parTransId="{DD32FD03-0E48-BA42-991F-0A54C8614EA0}" sibTransId="{82A5C022-E358-E047-93EE-3DA412200E69}"/>
    <dgm:cxn modelId="{543B9D9F-1093-4241-8F5B-95913BC852BA}" type="presOf" srcId="{6D3FE2D8-C861-974E-9B09-4821C2E2288A}" destId="{F23D8DB6-48BF-CD44-AF3F-A44469CBF47D}" srcOrd="0" destOrd="0" presId="urn:microsoft.com/office/officeart/2005/8/layout/radial4"/>
    <dgm:cxn modelId="{23FC3D09-C1EE-5240-AB36-CBB00DB01533}" type="presOf" srcId="{759A5617-5D50-674E-AA72-012C1C1C8AA1}" destId="{12C1A7CD-2FC3-024A-9720-CB0E3468F554}" srcOrd="0" destOrd="0" presId="urn:microsoft.com/office/officeart/2005/8/layout/radial4"/>
    <dgm:cxn modelId="{2EDF44E6-F3A0-CD46-B133-84887D4F6733}" type="presOf" srcId="{3566B7EC-E705-4441-A730-DCEC6BFF2AA9}" destId="{E74A6136-1C64-9E49-B378-98297B38D413}" srcOrd="0" destOrd="0" presId="urn:microsoft.com/office/officeart/2005/8/layout/radial4"/>
    <dgm:cxn modelId="{450DE9D0-8C18-BF42-83C3-440BA2ADB718}" type="presOf" srcId="{186F6C95-77A1-2C49-ADD4-65E2D7F12E74}" destId="{FB106A0C-3907-254F-BA57-4D15E7C6FFE0}" srcOrd="0" destOrd="1" presId="urn:microsoft.com/office/officeart/2005/8/layout/radial4"/>
    <dgm:cxn modelId="{D64BF5F3-1ECD-074C-A483-14E0DDA922A1}" type="presOf" srcId="{1CAE7709-2F60-F64D-A724-45B3DC3AE7D2}" destId="{44AE8B7C-960F-B045-9607-285C8D504FAC}" srcOrd="0" destOrd="0" presId="urn:microsoft.com/office/officeart/2005/8/layout/radial4"/>
    <dgm:cxn modelId="{C0E1FB29-6724-314F-A683-D7CD3BB97BC3}" srcId="{890B4A18-3DCC-CB4F-92B9-0F6ED2C6D21B}" destId="{1CAE7709-2F60-F64D-A724-45B3DC3AE7D2}" srcOrd="1" destOrd="0" parTransId="{50F8006D-E9E7-9E46-85EC-539A31DE9904}" sibTransId="{CF93DEB0-B548-544A-A0CD-2EE2A2807733}"/>
    <dgm:cxn modelId="{4DA2E66F-5217-884E-9EB8-DAD213889C76}" srcId="{759A5617-5D50-674E-AA72-012C1C1C8AA1}" destId="{890B4A18-3DCC-CB4F-92B9-0F6ED2C6D21B}" srcOrd="0" destOrd="0" parTransId="{7475472C-85CD-FC44-A30B-435D2BFDD2C6}" sibTransId="{45BAF140-65CB-554D-B76F-D423A65898B2}"/>
    <dgm:cxn modelId="{D3A72760-890E-E546-8BD2-3DD75CBC548A}" type="presOf" srcId="{8AA604A8-8088-214A-95D9-D822E2F10073}" destId="{9E5FE691-C66E-1A40-8937-B6660C46933C}" srcOrd="0" destOrd="0" presId="urn:microsoft.com/office/officeart/2005/8/layout/radial4"/>
    <dgm:cxn modelId="{004128C3-3DBD-A143-8523-7200A16B5BFB}" type="presOf" srcId="{50F8006D-E9E7-9E46-85EC-539A31DE9904}" destId="{8052558D-01F1-4D4E-9DBA-E3E6C7DA0DED}" srcOrd="0" destOrd="0" presId="urn:microsoft.com/office/officeart/2005/8/layout/radial4"/>
    <dgm:cxn modelId="{F2D314DE-604F-9A47-A4F6-0685FA7A5A4E}" type="presOf" srcId="{5C2C7847-DA16-6E43-A230-2EAD182EB0F9}" destId="{7F31265B-4B98-6C48-A57B-34114AEB82FA}" srcOrd="0" destOrd="0" presId="urn:microsoft.com/office/officeart/2005/8/layout/radial4"/>
    <dgm:cxn modelId="{E8DF3F8C-FA81-B446-A6D2-D611C6D6BDA9}" srcId="{890B4A18-3DCC-CB4F-92B9-0F6ED2C6D21B}" destId="{21CF473A-15F9-CB4E-AF9A-4E62E69CDC15}" srcOrd="4" destOrd="0" parTransId="{6D3FE2D8-C861-974E-9B09-4821C2E2288A}" sibTransId="{749105E9-AC0B-D649-A394-7CDC6EA882F0}"/>
    <dgm:cxn modelId="{49E75987-CB37-FE4B-9B6B-C572E079E8AC}" srcId="{890B4A18-3DCC-CB4F-92B9-0F6ED2C6D21B}" destId="{F552195A-DE54-934E-B110-D60E21836619}" srcOrd="3" destOrd="0" parTransId="{AC07B4A5-D3F5-1742-B111-EBA04F2B2B5C}" sibTransId="{65373E9B-64B4-CA47-87FF-5A8B54349BE3}"/>
    <dgm:cxn modelId="{0C4EECA9-0BC5-104C-9F26-E1002D35E2CA}" srcId="{890B4A18-3DCC-CB4F-92B9-0F6ED2C6D21B}" destId="{3566B7EC-E705-4441-A730-DCEC6BFF2AA9}" srcOrd="0" destOrd="0" parTransId="{0EDB4A44-2B3C-0F40-A684-33F5A400539B}" sibTransId="{93093832-C72E-A247-B218-35DB89C29ABC}"/>
    <dgm:cxn modelId="{FCBC02C0-3367-5647-BF91-8CE92D453EA6}" type="presOf" srcId="{F552195A-DE54-934E-B110-D60E21836619}" destId="{B7E31341-4645-8341-A3AE-7EADD1FE0C4D}" srcOrd="0" destOrd="0" presId="urn:microsoft.com/office/officeart/2005/8/layout/radial4"/>
    <dgm:cxn modelId="{9D10E441-973F-594A-A3CB-3D25077E3463}" type="presParOf" srcId="{12C1A7CD-2FC3-024A-9720-CB0E3468F554}" destId="{B355C044-9CA9-464E-A4D1-24D513331306}" srcOrd="0" destOrd="0" presId="urn:microsoft.com/office/officeart/2005/8/layout/radial4"/>
    <dgm:cxn modelId="{CC93233D-7CFA-F744-9D17-D3968CB0109D}" type="presParOf" srcId="{12C1A7CD-2FC3-024A-9720-CB0E3468F554}" destId="{ED9F7AE1-C02F-EB49-8EF6-180EA3975B66}" srcOrd="1" destOrd="0" presId="urn:microsoft.com/office/officeart/2005/8/layout/radial4"/>
    <dgm:cxn modelId="{D7174163-FD5F-3345-86AD-25F9386034B7}" type="presParOf" srcId="{12C1A7CD-2FC3-024A-9720-CB0E3468F554}" destId="{E74A6136-1C64-9E49-B378-98297B38D413}" srcOrd="2" destOrd="0" presId="urn:microsoft.com/office/officeart/2005/8/layout/radial4"/>
    <dgm:cxn modelId="{80861FF1-8638-B442-918D-CC27A576D8A5}" type="presParOf" srcId="{12C1A7CD-2FC3-024A-9720-CB0E3468F554}" destId="{8052558D-01F1-4D4E-9DBA-E3E6C7DA0DED}" srcOrd="3" destOrd="0" presId="urn:microsoft.com/office/officeart/2005/8/layout/radial4"/>
    <dgm:cxn modelId="{5C7AF84F-C283-5645-AF94-A2FD81A1CDA4}" type="presParOf" srcId="{12C1A7CD-2FC3-024A-9720-CB0E3468F554}" destId="{44AE8B7C-960F-B045-9607-285C8D504FAC}" srcOrd="4" destOrd="0" presId="urn:microsoft.com/office/officeart/2005/8/layout/radial4"/>
    <dgm:cxn modelId="{47D42443-C689-C143-8409-E91C51B82992}" type="presParOf" srcId="{12C1A7CD-2FC3-024A-9720-CB0E3468F554}" destId="{9E5FE691-C66E-1A40-8937-B6660C46933C}" srcOrd="5" destOrd="0" presId="urn:microsoft.com/office/officeart/2005/8/layout/radial4"/>
    <dgm:cxn modelId="{1CBCFD38-4CE5-2B41-AE9E-C24CAF78880C}" type="presParOf" srcId="{12C1A7CD-2FC3-024A-9720-CB0E3468F554}" destId="{7F31265B-4B98-6C48-A57B-34114AEB82FA}" srcOrd="6" destOrd="0" presId="urn:microsoft.com/office/officeart/2005/8/layout/radial4"/>
    <dgm:cxn modelId="{41615DEA-0CF5-6340-B47D-43B7BE6AE7C6}" type="presParOf" srcId="{12C1A7CD-2FC3-024A-9720-CB0E3468F554}" destId="{D5ABA141-E017-4B4C-BD93-39ED8F32741B}" srcOrd="7" destOrd="0" presId="urn:microsoft.com/office/officeart/2005/8/layout/radial4"/>
    <dgm:cxn modelId="{737967EA-7717-3747-ACB0-5A3FCFF6A0F9}" type="presParOf" srcId="{12C1A7CD-2FC3-024A-9720-CB0E3468F554}" destId="{B7E31341-4645-8341-A3AE-7EADD1FE0C4D}" srcOrd="8" destOrd="0" presId="urn:microsoft.com/office/officeart/2005/8/layout/radial4"/>
    <dgm:cxn modelId="{9EE57904-E670-7343-A662-21D7AE88958A}" type="presParOf" srcId="{12C1A7CD-2FC3-024A-9720-CB0E3468F554}" destId="{F23D8DB6-48BF-CD44-AF3F-A44469CBF47D}" srcOrd="9" destOrd="0" presId="urn:microsoft.com/office/officeart/2005/8/layout/radial4"/>
    <dgm:cxn modelId="{7AF7A4B0-B1F8-7141-8515-20B49592F822}" type="presParOf" srcId="{12C1A7CD-2FC3-024A-9720-CB0E3468F554}" destId="{FB106A0C-3907-254F-BA57-4D15E7C6FFE0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5C044-9CA9-464E-A4D1-24D513331306}">
      <dsp:nvSpPr>
        <dsp:cNvPr id="0" name=""/>
        <dsp:cNvSpPr/>
      </dsp:nvSpPr>
      <dsp:spPr>
        <a:xfrm>
          <a:off x="1296102" y="2200880"/>
          <a:ext cx="1791903" cy="1758290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0000"/>
              </a:solidFill>
            </a:rPr>
            <a:t>legacy</a:t>
          </a:r>
          <a:endParaRPr lang="en-US" sz="1800" b="1" kern="1200" dirty="0">
            <a:solidFill>
              <a:srgbClr val="000000"/>
            </a:solidFill>
          </a:endParaRPr>
        </a:p>
      </dsp:txBody>
      <dsp:txXfrm>
        <a:off x="1558520" y="2458376"/>
        <a:ext cx="1267067" cy="1243298"/>
      </dsp:txXfrm>
    </dsp:sp>
    <dsp:sp modelId="{ED9F7AE1-C02F-EB49-8EF6-180EA3975B66}">
      <dsp:nvSpPr>
        <dsp:cNvPr id="0" name=""/>
        <dsp:cNvSpPr/>
      </dsp:nvSpPr>
      <dsp:spPr>
        <a:xfrm rot="11860918">
          <a:off x="498440" y="2514893"/>
          <a:ext cx="815545" cy="31042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4A6136-1C64-9E49-B378-98297B38D413}">
      <dsp:nvSpPr>
        <dsp:cNvPr id="0" name=""/>
        <dsp:cNvSpPr/>
      </dsp:nvSpPr>
      <dsp:spPr>
        <a:xfrm>
          <a:off x="324" y="2132348"/>
          <a:ext cx="1034762" cy="82780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rgbClr val="000000"/>
              </a:solidFill>
              <a:latin typeface="Century Gothic"/>
              <a:cs typeface="Century Gothic"/>
            </a:rPr>
            <a:t>FastQ</a:t>
          </a:r>
          <a:endParaRPr lang="en-US" sz="900" b="0" kern="1200" dirty="0">
            <a:solidFill>
              <a:srgbClr val="000000"/>
            </a:solidFill>
            <a:latin typeface="Century Gothic"/>
            <a:cs typeface="Century Gothic"/>
          </a:endParaRPr>
        </a:p>
      </dsp:txBody>
      <dsp:txXfrm>
        <a:off x="24570" y="2156594"/>
        <a:ext cx="986270" cy="779317"/>
      </dsp:txXfrm>
    </dsp:sp>
    <dsp:sp modelId="{8052558D-01F1-4D4E-9DBA-E3E6C7DA0DED}">
      <dsp:nvSpPr>
        <dsp:cNvPr id="0" name=""/>
        <dsp:cNvSpPr/>
      </dsp:nvSpPr>
      <dsp:spPr>
        <a:xfrm rot="13713405">
          <a:off x="609704" y="1781190"/>
          <a:ext cx="1145155" cy="31042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116193"/>
                <a:satOff val="6725"/>
                <a:lumOff val="53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116193"/>
                <a:satOff val="6725"/>
                <a:lumOff val="53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AE8B7C-960F-B045-9607-285C8D504FAC}">
      <dsp:nvSpPr>
        <dsp:cNvPr id="0" name=""/>
        <dsp:cNvSpPr/>
      </dsp:nvSpPr>
      <dsp:spPr>
        <a:xfrm>
          <a:off x="285923" y="1093289"/>
          <a:ext cx="1034762" cy="827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116193"/>
                <a:satOff val="6725"/>
                <a:lumOff val="53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116193"/>
                <a:satOff val="6725"/>
                <a:lumOff val="53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solidFill>
                <a:srgbClr val="000000"/>
              </a:solidFill>
              <a:latin typeface="Century Gothic"/>
              <a:cs typeface="Century Gothic"/>
            </a:rPr>
            <a:t>samples.txt</a:t>
          </a:r>
          <a:endParaRPr lang="en-US" sz="900" b="0" kern="1200" dirty="0">
            <a:solidFill>
              <a:srgbClr val="000000"/>
            </a:solidFill>
            <a:latin typeface="Century Gothic"/>
            <a:cs typeface="Century Gothic"/>
          </a:endParaRPr>
        </a:p>
      </dsp:txBody>
      <dsp:txXfrm>
        <a:off x="310169" y="1117535"/>
        <a:ext cx="986270" cy="779317"/>
      </dsp:txXfrm>
    </dsp:sp>
    <dsp:sp modelId="{9E5FE691-C66E-1A40-8937-B6660C46933C}">
      <dsp:nvSpPr>
        <dsp:cNvPr id="0" name=""/>
        <dsp:cNvSpPr/>
      </dsp:nvSpPr>
      <dsp:spPr>
        <a:xfrm rot="15878171">
          <a:off x="1404390" y="1339336"/>
          <a:ext cx="1277603" cy="31042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31265B-4B98-6C48-A57B-34114AEB82FA}">
      <dsp:nvSpPr>
        <dsp:cNvPr id="0" name=""/>
        <dsp:cNvSpPr/>
      </dsp:nvSpPr>
      <dsp:spPr>
        <a:xfrm>
          <a:off x="1466096" y="444641"/>
          <a:ext cx="1034762" cy="827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solidFill>
                <a:srgbClr val="000000"/>
              </a:solidFill>
              <a:latin typeface="Century Gothic"/>
              <a:cs typeface="Century Gothic"/>
            </a:rPr>
            <a:t>comparisons.txt</a:t>
          </a:r>
          <a:endParaRPr lang="en-US" sz="900" b="0" kern="1200" dirty="0">
            <a:solidFill>
              <a:srgbClr val="000000"/>
            </a:solidFill>
            <a:latin typeface="Century Gothic"/>
            <a:cs typeface="Century Gothic"/>
          </a:endParaRPr>
        </a:p>
      </dsp:txBody>
      <dsp:txXfrm>
        <a:off x="1490342" y="468887"/>
        <a:ext cx="986270" cy="779317"/>
      </dsp:txXfrm>
    </dsp:sp>
    <dsp:sp modelId="{D5ABA141-E017-4B4C-BD93-39ED8F32741B}">
      <dsp:nvSpPr>
        <dsp:cNvPr id="0" name=""/>
        <dsp:cNvSpPr/>
      </dsp:nvSpPr>
      <dsp:spPr>
        <a:xfrm rot="17777596">
          <a:off x="2238477" y="1451709"/>
          <a:ext cx="1362826" cy="31042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E31341-4645-8341-A3AE-7EADD1FE0C4D}">
      <dsp:nvSpPr>
        <dsp:cNvPr id="0" name=""/>
        <dsp:cNvSpPr/>
      </dsp:nvSpPr>
      <dsp:spPr>
        <a:xfrm>
          <a:off x="2704352" y="582105"/>
          <a:ext cx="1034762" cy="82780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solidFill>
                <a:srgbClr val="000000"/>
              </a:solidFill>
              <a:latin typeface="Century Gothic"/>
              <a:cs typeface="Century Gothic"/>
            </a:rPr>
            <a:t>config.ini</a:t>
          </a:r>
          <a:endParaRPr lang="en-US" sz="900" b="0" kern="1200" dirty="0">
            <a:solidFill>
              <a:srgbClr val="000000"/>
            </a:solidFill>
            <a:latin typeface="Century Gothic"/>
            <a:cs typeface="Century Gothic"/>
          </a:endParaRPr>
        </a:p>
      </dsp:txBody>
      <dsp:txXfrm>
        <a:off x="2728598" y="606351"/>
        <a:ext cx="986270" cy="779317"/>
      </dsp:txXfrm>
    </dsp:sp>
    <dsp:sp modelId="{F23D8DB6-48BF-CD44-AF3F-A44469CBF47D}">
      <dsp:nvSpPr>
        <dsp:cNvPr id="0" name=""/>
        <dsp:cNvSpPr/>
      </dsp:nvSpPr>
      <dsp:spPr>
        <a:xfrm rot="19776047">
          <a:off x="2813473" y="2109239"/>
          <a:ext cx="703192" cy="310428"/>
        </a:xfrm>
        <a:prstGeom prst="leftArrow">
          <a:avLst>
            <a:gd name="adj1" fmla="val 60000"/>
            <a:gd name="adj2" fmla="val 50000"/>
          </a:avLst>
        </a:prstGeom>
        <a:solidFill>
          <a:srgbClr val="F2DCD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106A0C-3907-254F-BA57-4D15E7C6FFE0}">
      <dsp:nvSpPr>
        <dsp:cNvPr id="0" name=""/>
        <dsp:cNvSpPr/>
      </dsp:nvSpPr>
      <dsp:spPr>
        <a:xfrm>
          <a:off x="3123101" y="1715250"/>
          <a:ext cx="1034762" cy="82780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1"/>
              </a:solidFill>
              <a:latin typeface="Century Gothic"/>
              <a:cs typeface="Century Gothic"/>
            </a:rPr>
            <a:t>Command-line options</a:t>
          </a:r>
          <a:endParaRPr lang="en-US" sz="900" b="0" kern="1200" dirty="0">
            <a:solidFill>
              <a:schemeClr val="tx1"/>
            </a:solidFill>
            <a:latin typeface="Century Gothic"/>
            <a:cs typeface="Century Gothic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0" kern="1200" dirty="0" smtClean="0">
              <a:solidFill>
                <a:schemeClr val="tx1"/>
              </a:solidFill>
              <a:latin typeface="Century Gothic"/>
              <a:cs typeface="Century Gothic"/>
            </a:rPr>
            <a:t>trimming</a:t>
          </a:r>
          <a:endParaRPr lang="en-US" sz="700" b="0" kern="1200" dirty="0">
            <a:solidFill>
              <a:schemeClr val="tx1"/>
            </a:solidFill>
            <a:latin typeface="Century Gothic"/>
            <a:cs typeface="Century Gothic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0" kern="1200" dirty="0" smtClean="0">
              <a:solidFill>
                <a:schemeClr val="tx1"/>
              </a:solidFill>
              <a:latin typeface="Century Gothic"/>
              <a:cs typeface="Century Gothic"/>
            </a:rPr>
            <a:t> genomic/transcriptome alignment</a:t>
          </a:r>
          <a:endParaRPr lang="en-US" sz="700" b="0" kern="1200" dirty="0">
            <a:solidFill>
              <a:schemeClr val="tx1"/>
            </a:solidFill>
            <a:latin typeface="Century Gothic"/>
            <a:cs typeface="Century Gothic"/>
          </a:endParaRPr>
        </a:p>
      </dsp:txBody>
      <dsp:txXfrm>
        <a:off x="3147347" y="1739496"/>
        <a:ext cx="986270" cy="779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5C044-9CA9-464E-A4D1-24D513331306}">
      <dsp:nvSpPr>
        <dsp:cNvPr id="0" name=""/>
        <dsp:cNvSpPr/>
      </dsp:nvSpPr>
      <dsp:spPr>
        <a:xfrm>
          <a:off x="1296102" y="2200880"/>
          <a:ext cx="1791903" cy="1758290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0000"/>
              </a:solidFill>
            </a:rPr>
            <a:t>legacy</a:t>
          </a:r>
          <a:endParaRPr lang="en-US" sz="1800" b="1" kern="1200" dirty="0">
            <a:solidFill>
              <a:srgbClr val="000000"/>
            </a:solidFill>
          </a:endParaRPr>
        </a:p>
      </dsp:txBody>
      <dsp:txXfrm>
        <a:off x="1558520" y="2458376"/>
        <a:ext cx="1267067" cy="1243298"/>
      </dsp:txXfrm>
    </dsp:sp>
    <dsp:sp modelId="{ED9F7AE1-C02F-EB49-8EF6-180EA3975B66}">
      <dsp:nvSpPr>
        <dsp:cNvPr id="0" name=""/>
        <dsp:cNvSpPr/>
      </dsp:nvSpPr>
      <dsp:spPr>
        <a:xfrm rot="11860918">
          <a:off x="498440" y="2514893"/>
          <a:ext cx="815545" cy="31042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4A6136-1C64-9E49-B378-98297B38D413}">
      <dsp:nvSpPr>
        <dsp:cNvPr id="0" name=""/>
        <dsp:cNvSpPr/>
      </dsp:nvSpPr>
      <dsp:spPr>
        <a:xfrm>
          <a:off x="324" y="2132348"/>
          <a:ext cx="1034762" cy="82780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rgbClr val="000000"/>
              </a:solidFill>
              <a:latin typeface="Century Gothic"/>
              <a:cs typeface="Century Gothic"/>
            </a:rPr>
            <a:t>FastQ</a:t>
          </a:r>
          <a:endParaRPr lang="en-US" sz="900" b="0" kern="1200" dirty="0">
            <a:solidFill>
              <a:srgbClr val="000000"/>
            </a:solidFill>
            <a:latin typeface="Century Gothic"/>
            <a:cs typeface="Century Gothic"/>
          </a:endParaRPr>
        </a:p>
      </dsp:txBody>
      <dsp:txXfrm>
        <a:off x="24570" y="2156594"/>
        <a:ext cx="986270" cy="779317"/>
      </dsp:txXfrm>
    </dsp:sp>
    <dsp:sp modelId="{8052558D-01F1-4D4E-9DBA-E3E6C7DA0DED}">
      <dsp:nvSpPr>
        <dsp:cNvPr id="0" name=""/>
        <dsp:cNvSpPr/>
      </dsp:nvSpPr>
      <dsp:spPr>
        <a:xfrm rot="13713405">
          <a:off x="609704" y="1781190"/>
          <a:ext cx="1145155" cy="31042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116193"/>
                <a:satOff val="6725"/>
                <a:lumOff val="53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116193"/>
                <a:satOff val="6725"/>
                <a:lumOff val="53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AE8B7C-960F-B045-9607-285C8D504FAC}">
      <dsp:nvSpPr>
        <dsp:cNvPr id="0" name=""/>
        <dsp:cNvSpPr/>
      </dsp:nvSpPr>
      <dsp:spPr>
        <a:xfrm>
          <a:off x="285923" y="1093289"/>
          <a:ext cx="1034762" cy="827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116193"/>
                <a:satOff val="6725"/>
                <a:lumOff val="53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116193"/>
                <a:satOff val="6725"/>
                <a:lumOff val="53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solidFill>
                <a:srgbClr val="000000"/>
              </a:solidFill>
              <a:latin typeface="Century Gothic"/>
              <a:cs typeface="Century Gothic"/>
            </a:rPr>
            <a:t>samples.txt</a:t>
          </a:r>
          <a:endParaRPr lang="en-US" sz="900" b="0" kern="1200" dirty="0">
            <a:solidFill>
              <a:srgbClr val="000000"/>
            </a:solidFill>
            <a:latin typeface="Century Gothic"/>
            <a:cs typeface="Century Gothic"/>
          </a:endParaRPr>
        </a:p>
      </dsp:txBody>
      <dsp:txXfrm>
        <a:off x="310169" y="1117535"/>
        <a:ext cx="986270" cy="779317"/>
      </dsp:txXfrm>
    </dsp:sp>
    <dsp:sp modelId="{9E5FE691-C66E-1A40-8937-B6660C46933C}">
      <dsp:nvSpPr>
        <dsp:cNvPr id="0" name=""/>
        <dsp:cNvSpPr/>
      </dsp:nvSpPr>
      <dsp:spPr>
        <a:xfrm rot="15878171">
          <a:off x="1404390" y="1339336"/>
          <a:ext cx="1277603" cy="31042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31265B-4B98-6C48-A57B-34114AEB82FA}">
      <dsp:nvSpPr>
        <dsp:cNvPr id="0" name=""/>
        <dsp:cNvSpPr/>
      </dsp:nvSpPr>
      <dsp:spPr>
        <a:xfrm>
          <a:off x="1466096" y="444641"/>
          <a:ext cx="1034762" cy="8278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solidFill>
                <a:srgbClr val="000000"/>
              </a:solidFill>
              <a:latin typeface="Century Gothic"/>
              <a:cs typeface="Century Gothic"/>
            </a:rPr>
            <a:t>comparisons.txt</a:t>
          </a:r>
          <a:endParaRPr lang="en-US" sz="900" b="0" kern="1200" dirty="0">
            <a:solidFill>
              <a:srgbClr val="000000"/>
            </a:solidFill>
            <a:latin typeface="Century Gothic"/>
            <a:cs typeface="Century Gothic"/>
          </a:endParaRPr>
        </a:p>
      </dsp:txBody>
      <dsp:txXfrm>
        <a:off x="1490342" y="468887"/>
        <a:ext cx="986270" cy="779317"/>
      </dsp:txXfrm>
    </dsp:sp>
    <dsp:sp modelId="{D5ABA141-E017-4B4C-BD93-39ED8F32741B}">
      <dsp:nvSpPr>
        <dsp:cNvPr id="0" name=""/>
        <dsp:cNvSpPr/>
      </dsp:nvSpPr>
      <dsp:spPr>
        <a:xfrm rot="17777596">
          <a:off x="2238477" y="1451709"/>
          <a:ext cx="1362826" cy="31042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E31341-4645-8341-A3AE-7EADD1FE0C4D}">
      <dsp:nvSpPr>
        <dsp:cNvPr id="0" name=""/>
        <dsp:cNvSpPr/>
      </dsp:nvSpPr>
      <dsp:spPr>
        <a:xfrm>
          <a:off x="2704352" y="582105"/>
          <a:ext cx="1034762" cy="82780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err="1" smtClean="0">
              <a:solidFill>
                <a:srgbClr val="000000"/>
              </a:solidFill>
              <a:latin typeface="Century Gothic"/>
              <a:cs typeface="Century Gothic"/>
            </a:rPr>
            <a:t>config.ini</a:t>
          </a:r>
          <a:endParaRPr lang="en-US" sz="900" b="0" kern="1200" dirty="0">
            <a:solidFill>
              <a:srgbClr val="000000"/>
            </a:solidFill>
            <a:latin typeface="Century Gothic"/>
            <a:cs typeface="Century Gothic"/>
          </a:endParaRPr>
        </a:p>
      </dsp:txBody>
      <dsp:txXfrm>
        <a:off x="2728598" y="606351"/>
        <a:ext cx="986270" cy="779317"/>
      </dsp:txXfrm>
    </dsp:sp>
    <dsp:sp modelId="{F23D8DB6-48BF-CD44-AF3F-A44469CBF47D}">
      <dsp:nvSpPr>
        <dsp:cNvPr id="0" name=""/>
        <dsp:cNvSpPr/>
      </dsp:nvSpPr>
      <dsp:spPr>
        <a:xfrm rot="19776047">
          <a:off x="2813473" y="2109239"/>
          <a:ext cx="703192" cy="310428"/>
        </a:xfrm>
        <a:prstGeom prst="leftArrow">
          <a:avLst>
            <a:gd name="adj1" fmla="val 60000"/>
            <a:gd name="adj2" fmla="val 50000"/>
          </a:avLst>
        </a:prstGeom>
        <a:solidFill>
          <a:srgbClr val="F2DCD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106A0C-3907-254F-BA57-4D15E7C6FFE0}">
      <dsp:nvSpPr>
        <dsp:cNvPr id="0" name=""/>
        <dsp:cNvSpPr/>
      </dsp:nvSpPr>
      <dsp:spPr>
        <a:xfrm>
          <a:off x="3123101" y="1715250"/>
          <a:ext cx="1034762" cy="82780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1"/>
              </a:solidFill>
              <a:latin typeface="Century Gothic"/>
              <a:cs typeface="Century Gothic"/>
            </a:rPr>
            <a:t>Command-line options</a:t>
          </a:r>
          <a:endParaRPr lang="en-US" sz="900" b="0" kern="1200" dirty="0">
            <a:solidFill>
              <a:schemeClr val="tx1"/>
            </a:solidFill>
            <a:latin typeface="Century Gothic"/>
            <a:cs typeface="Century Gothic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0" kern="1200" dirty="0" smtClean="0">
              <a:solidFill>
                <a:schemeClr val="tx1"/>
              </a:solidFill>
              <a:latin typeface="Century Gothic"/>
              <a:cs typeface="Century Gothic"/>
            </a:rPr>
            <a:t>trimming</a:t>
          </a:r>
          <a:endParaRPr lang="en-US" sz="700" b="0" kern="1200" dirty="0">
            <a:solidFill>
              <a:schemeClr val="tx1"/>
            </a:solidFill>
            <a:latin typeface="Century Gothic"/>
            <a:cs typeface="Century Gothic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0" kern="1200" dirty="0" smtClean="0">
              <a:solidFill>
                <a:schemeClr val="tx1"/>
              </a:solidFill>
              <a:latin typeface="Century Gothic"/>
              <a:cs typeface="Century Gothic"/>
            </a:rPr>
            <a:t> genomic/transcriptome alignment</a:t>
          </a:r>
          <a:endParaRPr lang="en-US" sz="700" b="0" kern="1200" dirty="0">
            <a:solidFill>
              <a:schemeClr val="tx1"/>
            </a:solidFill>
            <a:latin typeface="Century Gothic"/>
            <a:cs typeface="Century Gothic"/>
          </a:endParaRPr>
        </a:p>
      </dsp:txBody>
      <dsp:txXfrm>
        <a:off x="3147347" y="1739496"/>
        <a:ext cx="986270" cy="779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985BC-9EFB-2648-BBF4-E2DE9BDA75FD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2C90C-56A4-DB44-A3F7-DE253A59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24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CFC15-B6D2-9F41-9A15-1FADDEBDF43F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7682A-30A6-904B-B6A2-AB86E2D9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5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7682A-30A6-904B-B6A2-AB86E2D98E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8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cutadapt</a:t>
            </a:r>
            <a:r>
              <a:rPr lang="en-US" dirty="0" smtClean="0"/>
              <a:t> (-</a:t>
            </a:r>
            <a:r>
              <a:rPr lang="en-US" dirty="0" err="1" smtClean="0"/>
              <a:t>np</a:t>
            </a:r>
            <a:r>
              <a:rPr lang="en-US" dirty="0" smtClean="0"/>
              <a:t>) </a:t>
            </a:r>
            <a:r>
              <a:rPr lang="en-US" baseline="0" dirty="0" smtClean="0"/>
              <a:t> show the components</a:t>
            </a:r>
            <a:endParaRPr lang="en-US" dirty="0" smtClean="0"/>
          </a:p>
          <a:p>
            <a:r>
              <a:rPr lang="en-US" dirty="0" smtClean="0"/>
              <a:t>Run again –show nothing to be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7682A-30A6-904B-B6A2-AB86E2D98E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F2ED-8958-4142-AB53-13D699BBD7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E61-540F-FC49-9B35-15955785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F2ED-8958-4142-AB53-13D699BBD7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E61-540F-FC49-9B35-15955785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F2ED-8958-4142-AB53-13D699BBD7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E61-540F-FC49-9B35-15955785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5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F2ED-8958-4142-AB53-13D699BBD7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E61-540F-FC49-9B35-15955785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6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F2ED-8958-4142-AB53-13D699BBD7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E61-540F-FC49-9B35-15955785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F2ED-8958-4142-AB53-13D699BBD7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E61-540F-FC49-9B35-15955785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F2ED-8958-4142-AB53-13D699BBD7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E61-540F-FC49-9B35-15955785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F2ED-8958-4142-AB53-13D699BBD7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E61-540F-FC49-9B35-15955785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7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F2ED-8958-4142-AB53-13D699BBD7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E61-540F-FC49-9B35-15955785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F2ED-8958-4142-AB53-13D699BBD7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E61-540F-FC49-9B35-15955785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F2ED-8958-4142-AB53-13D699BBD7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7E61-540F-FC49-9B35-15955785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4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F2ED-8958-4142-AB53-13D699BBD7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A7E61-540F-FC49-9B35-15955785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5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Watermelon</a:t>
            </a:r>
            <a:br>
              <a:rPr lang="en-US" dirty="0"/>
            </a:br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600" dirty="0" smtClean="0"/>
              <a:t>Watermelon </a:t>
            </a:r>
            <a:r>
              <a:rPr lang="en-US" sz="2600" dirty="0"/>
              <a:t>interprets </a:t>
            </a:r>
            <a:r>
              <a:rPr lang="en-US" sz="2600" dirty="0" err="1"/>
              <a:t>fastqs</a:t>
            </a:r>
            <a:r>
              <a:rPr lang="en-US" sz="2600" dirty="0"/>
              <a:t> and configuration to produce alignments and </a:t>
            </a:r>
            <a:r>
              <a:rPr lang="en-US" sz="2600" dirty="0" err="1"/>
              <a:t>diffex</a:t>
            </a:r>
            <a:r>
              <a:rPr lang="en-US" sz="2600" dirty="0"/>
              <a:t> results. 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Watermelon </a:t>
            </a:r>
            <a:r>
              <a:rPr lang="en-US" sz="2600" dirty="0"/>
              <a:t>wraps </a:t>
            </a:r>
            <a:r>
              <a:rPr lang="en-US" sz="2600" dirty="0" err="1"/>
              <a:t>Snakemake</a:t>
            </a:r>
            <a:r>
              <a:rPr lang="en-US" sz="2600" dirty="0"/>
              <a:t>, which in turn wraps calls to the various </a:t>
            </a:r>
            <a:r>
              <a:rPr lang="en-US" sz="2600" dirty="0" err="1"/>
              <a:t>bioinformatic</a:t>
            </a:r>
            <a:r>
              <a:rPr lang="en-US" sz="2600" dirty="0"/>
              <a:t> tools in the pipeline (e.g. </a:t>
            </a:r>
            <a:r>
              <a:rPr lang="en-US" sz="2600" dirty="0" err="1"/>
              <a:t>cutadapt</a:t>
            </a:r>
            <a:r>
              <a:rPr lang="en-US" sz="2600" dirty="0"/>
              <a:t>, </a:t>
            </a:r>
            <a:r>
              <a:rPr lang="en-US" sz="2600" dirty="0" err="1"/>
              <a:t>tophat</a:t>
            </a:r>
            <a:r>
              <a:rPr lang="en-US" sz="2600" dirty="0"/>
              <a:t>, etc.).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8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smtClean="0"/>
              <a:t>config.yaml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yaml</a:t>
            </a:r>
            <a:r>
              <a:rPr lang="en-US" dirty="0"/>
              <a:t> file is not complete. </a:t>
            </a:r>
          </a:p>
          <a:p>
            <a:pPr lvl="2"/>
            <a:r>
              <a:rPr lang="en-US" dirty="0"/>
              <a:t>See </a:t>
            </a:r>
            <a:r>
              <a:rPr lang="en-US" dirty="0" err="1"/>
              <a:t>watermelon.README</a:t>
            </a:r>
            <a:r>
              <a:rPr lang="en-US" dirty="0"/>
              <a:t> (generated by watermelon-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 smtClean="0"/>
              <a:t>Check </a:t>
            </a:r>
            <a:r>
              <a:rPr lang="en-US" dirty="0" smtClean="0"/>
              <a:t>if everything is set up right with --</a:t>
            </a:r>
            <a:r>
              <a:rPr lang="en-US" dirty="0" err="1" smtClean="0"/>
              <a:t>dryrun</a:t>
            </a:r>
            <a:endParaRPr lang="en-US" dirty="0" smtClean="0"/>
          </a:p>
          <a:p>
            <a:r>
              <a:rPr lang="en-US" dirty="0" smtClean="0"/>
              <a:t>Run watermelon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7100" y="274638"/>
            <a:ext cx="7480300" cy="830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smtClean="0"/>
              <a:t>Run the entire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6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0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Edit config.yaml</a:t>
            </a:r>
            <a:endParaRPr lang="en-US" dirty="0"/>
          </a:p>
        </p:txBody>
      </p:sp>
      <p:pic>
        <p:nvPicPr>
          <p:cNvPr id="5" name="Picture 4" descr="Screen Shot 2017-02-01 at 11.05.2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82"/>
          <a:stretch/>
        </p:blipFill>
        <p:spPr>
          <a:xfrm>
            <a:off x="457200" y="1702958"/>
            <a:ext cx="8153399" cy="481035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4834468" y="2306637"/>
            <a:ext cx="4140200" cy="312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endParaRPr lang="en-US" sz="1400" dirty="0"/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sz="1400" dirty="0"/>
              <a:t>Review/adjust phenotype names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sz="1400" dirty="0"/>
              <a:t>Review and adjust samples names (Note: if you change names in </a:t>
            </a:r>
            <a:r>
              <a:rPr lang="en-US" sz="1400" dirty="0" err="1"/>
              <a:t>config</a:t>
            </a:r>
            <a:r>
              <a:rPr lang="en-US" sz="1400" dirty="0"/>
              <a:t>, also change the sample </a:t>
            </a:r>
            <a:r>
              <a:rPr lang="en-US" sz="1400" dirty="0" err="1"/>
              <a:t>dir</a:t>
            </a:r>
            <a:r>
              <a:rPr lang="en-US" sz="1400" dirty="0"/>
              <a:t> names in the input </a:t>
            </a:r>
            <a:r>
              <a:rPr lang="en-US" sz="1400" dirty="0" err="1"/>
              <a:t>dir</a:t>
            </a:r>
            <a:r>
              <a:rPr lang="en-US" sz="1400" dirty="0"/>
              <a:t>)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sz="1400" dirty="0"/>
              <a:t>Add a phenotype group(s) for each sample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sz="1400" dirty="0"/>
              <a:t>Add comparisons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sz="1400" dirty="0"/>
              <a:t>Review genome and references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sz="1400" dirty="0"/>
              <a:t>Review alignment options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sz="1400" dirty="0"/>
              <a:t>Review trimming options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endParaRPr lang="en-US" sz="1200" dirty="0"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922867"/>
            <a:ext cx="811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this workshop, use this edited  </a:t>
            </a:r>
            <a:r>
              <a:rPr lang="en-US" dirty="0" err="1" smtClean="0"/>
              <a:t>config</a:t>
            </a:r>
            <a:r>
              <a:rPr lang="en-US" dirty="0"/>
              <a:t>: /</a:t>
            </a:r>
            <a:r>
              <a:rPr lang="en-US" dirty="0" err="1"/>
              <a:t>ccmb</a:t>
            </a:r>
            <a:r>
              <a:rPr lang="en-US" dirty="0"/>
              <a:t>/</a:t>
            </a:r>
            <a:r>
              <a:rPr lang="en-US" dirty="0" err="1"/>
              <a:t>BioinfCore</a:t>
            </a:r>
            <a:r>
              <a:rPr lang="en-US" dirty="0"/>
              <a:t>/</a:t>
            </a:r>
            <a:r>
              <a:rPr lang="en-US" dirty="0" err="1"/>
              <a:t>SoftwareDev</a:t>
            </a:r>
            <a:r>
              <a:rPr lang="en-US" dirty="0"/>
              <a:t>/projects/</a:t>
            </a:r>
            <a:r>
              <a:rPr lang="en-US" dirty="0" err="1" smtClean="0"/>
              <a:t>Watermelon_Demo</a:t>
            </a:r>
            <a:r>
              <a:rPr lang="en-US" dirty="0" smtClean="0"/>
              <a:t>/</a:t>
            </a:r>
            <a:r>
              <a:rPr lang="en-US" dirty="0" err="1" smtClean="0"/>
              <a:t>example_config.yaml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7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Edit config.yaml</a:t>
            </a:r>
          </a:p>
          <a:p>
            <a:r>
              <a:rPr lang="en-US" dirty="0" smtClean="0"/>
              <a:t>Check </a:t>
            </a:r>
            <a:r>
              <a:rPr lang="en-US" dirty="0" smtClean="0"/>
              <a:t>if everything is set up right with --</a:t>
            </a:r>
            <a:r>
              <a:rPr lang="en-US" dirty="0" err="1" smtClean="0"/>
              <a:t>dryrun</a:t>
            </a:r>
            <a:endParaRPr lang="en-US" dirty="0" smtClean="0"/>
          </a:p>
          <a:p>
            <a:r>
              <a:rPr lang="en-US" dirty="0" smtClean="0"/>
              <a:t>Run watermelon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7100" y="274638"/>
            <a:ext cx="7480300" cy="830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smtClean="0"/>
              <a:t>Run the entire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the full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/>
              <a:t>From the analysis directory, start a screen session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	$ </a:t>
            </a:r>
            <a:r>
              <a:rPr lang="en-US" sz="1600" dirty="0">
                <a:solidFill>
                  <a:srgbClr val="0000FF"/>
                </a:solidFill>
              </a:rPr>
              <a:t>screen -S ctuttle_rs1_02_01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r>
              <a:rPr lang="en-US" sz="1600" b="1" dirty="0"/>
              <a:t>Run watermelon with the --</a:t>
            </a:r>
            <a:r>
              <a:rPr lang="en-US" sz="1600" b="1" dirty="0" err="1"/>
              <a:t>dryrun</a:t>
            </a:r>
            <a:r>
              <a:rPr lang="en-US" sz="1600" b="1" dirty="0"/>
              <a:t> option to validate the </a:t>
            </a:r>
            <a:r>
              <a:rPr lang="en-US" sz="1600" b="1" dirty="0" err="1"/>
              <a:t>config</a:t>
            </a:r>
            <a:r>
              <a:rPr lang="en-US" sz="1600" b="1" dirty="0"/>
              <a:t> and check the execution plan.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00FF"/>
                </a:solidFill>
              </a:rPr>
              <a:t>$ </a:t>
            </a:r>
            <a:r>
              <a:rPr lang="en-US" sz="1600" dirty="0">
                <a:solidFill>
                  <a:srgbClr val="0000FF"/>
                </a:solidFill>
              </a:rPr>
              <a:t>watermelon --</a:t>
            </a:r>
            <a:r>
              <a:rPr lang="en-US" sz="1600" dirty="0" err="1">
                <a:solidFill>
                  <a:srgbClr val="0000FF"/>
                </a:solidFill>
              </a:rPr>
              <a:t>dryrun</a:t>
            </a:r>
            <a:r>
              <a:rPr lang="en-US" sz="1600" dirty="0">
                <a:solidFill>
                  <a:srgbClr val="0000FF"/>
                </a:solidFill>
              </a:rPr>
              <a:t> -c config_02_01.</a:t>
            </a:r>
            <a:r>
              <a:rPr lang="en-US" sz="1600" dirty="0" smtClean="0">
                <a:solidFill>
                  <a:srgbClr val="0000FF"/>
                </a:solidFill>
              </a:rPr>
              <a:t>yaml</a:t>
            </a:r>
          </a:p>
          <a:p>
            <a:pPr marL="0" indent="0">
              <a:buNone/>
            </a:pPr>
            <a:endParaRPr lang="en-US" sz="1600" b="1" dirty="0" smtClean="0"/>
          </a:p>
          <a:p>
            <a:r>
              <a:rPr lang="en-US" sz="1600" b="1" dirty="0" smtClean="0"/>
              <a:t>Run </a:t>
            </a:r>
            <a:r>
              <a:rPr lang="en-US" sz="1600" b="1" dirty="0"/>
              <a:t>watermelon</a:t>
            </a:r>
            <a:endParaRPr lang="en-US" sz="1600" dirty="0"/>
          </a:p>
          <a:p>
            <a:pPr marL="0" indent="0">
              <a:buNone/>
            </a:pPr>
            <a:r>
              <a:rPr lang="en-US" sz="2800" dirty="0"/>
              <a:t> </a:t>
            </a:r>
            <a:r>
              <a:rPr lang="en-US" sz="2800" dirty="0"/>
              <a:t>	</a:t>
            </a:r>
            <a:r>
              <a:rPr lang="en-US" sz="1600" dirty="0" smtClean="0">
                <a:solidFill>
                  <a:srgbClr val="0000FF"/>
                </a:solidFill>
              </a:rPr>
              <a:t>$ </a:t>
            </a:r>
            <a:r>
              <a:rPr lang="en-US" sz="1600" dirty="0">
                <a:solidFill>
                  <a:srgbClr val="0000FF"/>
                </a:solidFill>
              </a:rPr>
              <a:t>watermelon -c config_02_01.yaml --cores </a:t>
            </a:r>
            <a:r>
              <a:rPr lang="en-US" sz="1600" dirty="0" smtClean="0">
                <a:solidFill>
                  <a:srgbClr val="0000FF"/>
                </a:solidFill>
              </a:rPr>
              <a:t>30</a:t>
            </a:r>
          </a:p>
          <a:p>
            <a:pPr marL="0" indent="0">
              <a:buNone/>
            </a:pPr>
            <a:endParaRPr lang="en-US" sz="1600" dirty="0"/>
          </a:p>
          <a:p>
            <a:pPr indent="-285750"/>
            <a:r>
              <a:rPr lang="en-US" sz="1500" b="1" dirty="0" smtClean="0"/>
              <a:t>Detach </a:t>
            </a:r>
            <a:r>
              <a:rPr lang="en-US" sz="1500" b="1" dirty="0"/>
              <a:t>from the screen (ctrl-A D) to ensure connectivity issues do not affect your analysis job. </a:t>
            </a:r>
            <a:endParaRPr lang="en-US" sz="1500" b="1" dirty="0" smtClean="0"/>
          </a:p>
          <a:p>
            <a:pPr marL="57150" indent="0">
              <a:buNone/>
            </a:pPr>
            <a:r>
              <a:rPr lang="en-US" sz="1500" dirty="0" smtClean="0"/>
              <a:t> </a:t>
            </a:r>
          </a:p>
          <a:p>
            <a:pPr indent="-285750"/>
            <a:r>
              <a:rPr lang="en-US" sz="1500" b="1" dirty="0" smtClean="0"/>
              <a:t>You </a:t>
            </a:r>
            <a:r>
              <a:rPr lang="en-US" sz="1500" b="1" dirty="0"/>
              <a:t>should receive an email when watermelon completes.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16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068"/>
            <a:ext cx="8229600" cy="48730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Once </a:t>
            </a:r>
            <a:r>
              <a:rPr lang="en-US" dirty="0"/>
              <a:t>the analysis is complete, </a:t>
            </a:r>
            <a:r>
              <a:rPr lang="en-US" b="1" dirty="0"/>
              <a:t>you will get an email </a:t>
            </a:r>
            <a:r>
              <a:rPr lang="en-US" dirty="0"/>
              <a:t>to your </a:t>
            </a:r>
            <a:r>
              <a:rPr lang="en-US" dirty="0" err="1"/>
              <a:t>umich.edu</a:t>
            </a:r>
            <a:r>
              <a:rPr lang="en-US" dirty="0"/>
              <a:t> account with the analysis status.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For a successful analysis: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-</a:t>
            </a:r>
            <a:r>
              <a:rPr lang="en-US" dirty="0"/>
              <a:t>-------------------------------</a:t>
            </a:r>
          </a:p>
          <a:p>
            <a:pPr marL="0" indent="0">
              <a:buNone/>
            </a:pPr>
            <a:r>
              <a:rPr lang="en-US" i="1" dirty="0"/>
              <a:t>Watermelon complete: </a:t>
            </a:r>
            <a:r>
              <a:rPr lang="en-US" i="1" dirty="0" err="1"/>
              <a:t>test_run_watermelon</a:t>
            </a:r>
            <a:r>
              <a:rPr lang="en-US" i="1" dirty="0"/>
              <a:t>/analysis_02_01/config_02_01.yaml </a:t>
            </a:r>
            <a:r>
              <a:rPr lang="en-US" b="1" i="1" dirty="0">
                <a:solidFill>
                  <a:srgbClr val="008000"/>
                </a:solidFill>
              </a:rPr>
              <a:t>(No errors)</a:t>
            </a:r>
          </a:p>
          <a:p>
            <a:pPr marL="0" indent="0">
              <a:buNone/>
            </a:pPr>
            <a:r>
              <a:rPr lang="en-US" i="1" dirty="0"/>
              <a:t> </a:t>
            </a:r>
          </a:p>
          <a:p>
            <a:pPr marL="0" indent="0">
              <a:buNone/>
            </a:pPr>
            <a:r>
              <a:rPr lang="en-US" b="1" dirty="0"/>
              <a:t>For a failed analysis:</a:t>
            </a:r>
          </a:p>
          <a:p>
            <a:pPr marL="0" indent="0">
              <a:buNone/>
            </a:pPr>
            <a:r>
              <a:rPr lang="en-US" dirty="0"/>
              <a:t>--------------------------------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ERROR:</a:t>
            </a:r>
            <a:r>
              <a:rPr lang="en-US" i="1" dirty="0"/>
              <a:t> Watermelon failed: </a:t>
            </a:r>
            <a:r>
              <a:rPr lang="en-US" i="1" dirty="0" err="1"/>
              <a:t>test_run_watermelon</a:t>
            </a:r>
            <a:r>
              <a:rPr lang="en-US" i="1" dirty="0"/>
              <a:t>/analysis_02_01/config_02_01.yaml</a:t>
            </a:r>
          </a:p>
          <a:p>
            <a:pPr marL="0" indent="0">
              <a:buNone/>
            </a:pPr>
            <a:r>
              <a:rPr lang="en-US" sz="3300" b="1" i="1" dirty="0">
                <a:solidFill>
                  <a:srgbClr val="FF0000"/>
                </a:solidFill>
              </a:rPr>
              <a:t>See logs for details: </a:t>
            </a:r>
            <a:r>
              <a:rPr lang="en-US" i="1" dirty="0" err="1"/>
              <a:t>test_run_watermelon</a:t>
            </a:r>
            <a:r>
              <a:rPr lang="en-US" i="1" dirty="0"/>
              <a:t>/analysis_02_01/logs/</a:t>
            </a:r>
            <a:r>
              <a:rPr lang="en-US" i="1" dirty="0" err="1"/>
              <a:t>watermelon.log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33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906"/>
            <a:ext cx="8229600" cy="1143000"/>
          </a:xfrm>
        </p:spPr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668"/>
            <a:ext cx="8229600" cy="48984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Results </a:t>
            </a:r>
            <a:r>
              <a:rPr lang="en-US" dirty="0" smtClean="0"/>
              <a:t>are </a:t>
            </a:r>
            <a:r>
              <a:rPr lang="en-US" dirty="0"/>
              <a:t>in specific sub-directories.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b="1" dirty="0"/>
              <a:t>‘</a:t>
            </a:r>
            <a:r>
              <a:rPr lang="en-US" b="1" dirty="0" err="1" smtClean="0"/>
              <a:t>alignment_results</a:t>
            </a:r>
            <a:r>
              <a:rPr lang="en-US" b="1" dirty="0"/>
              <a:t>’ </a:t>
            </a:r>
            <a:r>
              <a:rPr lang="en-US" dirty="0"/>
              <a:t>contains results for the following analysis steps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 err="1"/>
              <a:t>Concat</a:t>
            </a:r>
            <a:r>
              <a:rPr lang="en-US" dirty="0"/>
              <a:t> raw reads</a:t>
            </a:r>
          </a:p>
          <a:p>
            <a:pPr lvl="2"/>
            <a:r>
              <a:rPr lang="en-US" dirty="0"/>
              <a:t>Trimming</a:t>
            </a:r>
          </a:p>
          <a:p>
            <a:pPr lvl="2"/>
            <a:r>
              <a:rPr lang="en-US" dirty="0" err="1"/>
              <a:t>FastQC</a:t>
            </a:r>
            <a:r>
              <a:rPr lang="en-US" dirty="0"/>
              <a:t> (before and after alignment)</a:t>
            </a:r>
          </a:p>
          <a:p>
            <a:pPr lvl="2"/>
            <a:r>
              <a:rPr lang="en-US" dirty="0" err="1" smtClean="0"/>
              <a:t>Tophat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b="1" dirty="0"/>
              <a:t>‘</a:t>
            </a:r>
            <a:r>
              <a:rPr lang="en-US" b="1" dirty="0" err="1"/>
              <a:t>diffex_results</a:t>
            </a:r>
            <a:r>
              <a:rPr lang="en-US" b="1" dirty="0"/>
              <a:t>’ </a:t>
            </a:r>
            <a:r>
              <a:rPr lang="en-US" dirty="0"/>
              <a:t>contains results for the following analysis steps:</a:t>
            </a:r>
          </a:p>
          <a:p>
            <a:pPr marL="1257300" lvl="2" indent="-457200"/>
            <a:r>
              <a:rPr lang="en-US" dirty="0" err="1" smtClean="0"/>
              <a:t>HTSeq</a:t>
            </a:r>
            <a:endParaRPr lang="en-US" dirty="0"/>
          </a:p>
          <a:p>
            <a:pPr marL="1257300" lvl="2" indent="-457200"/>
            <a:r>
              <a:rPr lang="en-US" dirty="0" err="1"/>
              <a:t>Cuffdiff</a:t>
            </a:r>
            <a:endParaRPr lang="en-US" dirty="0"/>
          </a:p>
          <a:p>
            <a:pPr marL="1257300" lvl="2" indent="-457200"/>
            <a:r>
              <a:rPr lang="en-US" dirty="0"/>
              <a:t>Excel files of differentially expressed genes and isoforms</a:t>
            </a:r>
          </a:p>
          <a:p>
            <a:pPr marL="1257300" lvl="2" indent="-457200"/>
            <a:r>
              <a:rPr lang="en-US" dirty="0" err="1"/>
              <a:t>CummeRbund</a:t>
            </a:r>
            <a:endParaRPr lang="en-US" dirty="0"/>
          </a:p>
          <a:p>
            <a:pPr marL="1257300" lvl="2" indent="-457200"/>
            <a:r>
              <a:rPr lang="en-US" dirty="0" smtClean="0"/>
              <a:t>Deliverables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2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29"/>
            <a:ext cx="8229600" cy="1143000"/>
          </a:xfrm>
        </p:spPr>
        <p:txBody>
          <a:bodyPr/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9772"/>
            <a:ext cx="8229600" cy="499639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Timestamped</a:t>
            </a:r>
            <a:r>
              <a:rPr lang="en-US" b="1" dirty="0" smtClean="0"/>
              <a:t> </a:t>
            </a:r>
            <a:r>
              <a:rPr lang="en-US" b="1" dirty="0"/>
              <a:t>logs are in the logs dir. 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Watermelon.log</a:t>
            </a:r>
            <a:r>
              <a:rPr lang="en-US" dirty="0"/>
              <a:t> contains the </a:t>
            </a:r>
            <a:r>
              <a:rPr lang="en-US" dirty="0" err="1"/>
              <a:t>stdout</a:t>
            </a:r>
            <a:r>
              <a:rPr lang="en-US" dirty="0"/>
              <a:t> and </a:t>
            </a:r>
            <a:r>
              <a:rPr lang="en-US" dirty="0" err="1"/>
              <a:t>stderr</a:t>
            </a:r>
            <a:r>
              <a:rPr lang="en-US" dirty="0"/>
              <a:t> of each step of the pipeline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tail </a:t>
            </a:r>
            <a:r>
              <a:rPr lang="en-US" dirty="0" err="1"/>
              <a:t>watermelon.log</a:t>
            </a:r>
            <a:r>
              <a:rPr lang="en-US" dirty="0"/>
              <a:t> to view progress of the job. N.B. </a:t>
            </a:r>
            <a:r>
              <a:rPr lang="en-US" dirty="0" err="1"/>
              <a:t>Snakemake</a:t>
            </a:r>
            <a:r>
              <a:rPr lang="en-US" dirty="0"/>
              <a:t> parallelizes samples tasks where it can, so results from samples may be interleaved in this log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 </a:t>
            </a:r>
            <a:r>
              <a:rPr lang="en-US" dirty="0" smtClean="0"/>
              <a:t>Additional </a:t>
            </a:r>
            <a:r>
              <a:rPr lang="en-US" dirty="0"/>
              <a:t>logs are available in each analysis sub-directory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4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Phased </a:t>
            </a:r>
            <a:r>
              <a:rPr lang="en-US" dirty="0" smtClean="0"/>
              <a:t>run with --until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5541433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sz="2800" b="1" dirty="0" smtClean="0"/>
              <a:t>To </a:t>
            </a:r>
            <a:r>
              <a:rPr lang="en-US" sz="2800" b="1" dirty="0" smtClean="0"/>
              <a:t>run </a:t>
            </a:r>
            <a:r>
              <a:rPr lang="en-US" sz="2800" b="1" dirty="0" smtClean="0"/>
              <a:t>watermelon</a:t>
            </a:r>
            <a:r>
              <a:rPr lang="en-US" b="1" dirty="0"/>
              <a:t> </a:t>
            </a:r>
            <a:r>
              <a:rPr lang="en-US" b="1" dirty="0" smtClean="0"/>
              <a:t>only </a:t>
            </a:r>
            <a:r>
              <a:rPr lang="en-US" sz="2800" b="1" dirty="0" smtClean="0"/>
              <a:t>till alignment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Option </a:t>
            </a:r>
            <a:r>
              <a:rPr lang="en-US" sz="2400" dirty="0"/>
              <a:t>1 in </a:t>
            </a:r>
            <a:r>
              <a:rPr lang="en-US" sz="2400" dirty="0" smtClean="0"/>
              <a:t>Legacy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Menlo Regular"/>
                <a:cs typeface="Menlo Regular"/>
              </a:rPr>
              <a:t>$ Watermelon --until </a:t>
            </a:r>
            <a:r>
              <a:rPr lang="en-US" sz="2000" b="1" dirty="0" err="1" smtClean="0">
                <a:solidFill>
                  <a:srgbClr val="0000FF"/>
                </a:solidFill>
                <a:latin typeface="Menlo Regular"/>
                <a:cs typeface="Menlo Regular"/>
              </a:rPr>
              <a:t>alignment_deliverables</a:t>
            </a:r>
            <a:endParaRPr lang="en-US" sz="2000" b="1" dirty="0" smtClean="0">
              <a:solidFill>
                <a:srgbClr val="0000FF"/>
              </a:solidFill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r>
              <a:rPr lang="en-US" sz="2800" b="1" dirty="0" smtClean="0"/>
              <a:t>To run:</a:t>
            </a:r>
            <a:endParaRPr lang="en-US" sz="2800" b="1" dirty="0" smtClean="0"/>
          </a:p>
          <a:p>
            <a:pPr lvl="1"/>
            <a:r>
              <a:rPr lang="en-US" sz="2400" dirty="0" smtClean="0"/>
              <a:t>Option 2 (</a:t>
            </a:r>
            <a:r>
              <a:rPr lang="en-US" sz="2400" dirty="0"/>
              <a:t>only </a:t>
            </a:r>
            <a:r>
              <a:rPr lang="en-US" sz="2400" dirty="0" err="1"/>
              <a:t>diffex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Option </a:t>
            </a:r>
            <a:r>
              <a:rPr lang="en-US" sz="2400" dirty="0"/>
              <a:t>3 (alignment + </a:t>
            </a:r>
            <a:r>
              <a:rPr lang="en-US" sz="2400" dirty="0" err="1"/>
              <a:t>diffex</a:t>
            </a:r>
            <a:r>
              <a:rPr lang="en-US" sz="2400" dirty="0" smtClean="0"/>
              <a:t>)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b="1" dirty="0" smtClean="0"/>
              <a:t>  Simply run watermelon</a:t>
            </a:r>
          </a:p>
          <a:p>
            <a:pPr lvl="1" indent="-342900"/>
            <a:r>
              <a:rPr lang="en-US" sz="2400" dirty="0" smtClean="0"/>
              <a:t>No specific arguments needed</a:t>
            </a:r>
          </a:p>
          <a:p>
            <a:pPr lvl="1" indent="-342900"/>
            <a:r>
              <a:rPr lang="en-US" sz="2400" dirty="0" smtClean="0"/>
              <a:t>Watermelon </a:t>
            </a:r>
            <a:r>
              <a:rPr lang="en-US" sz="2400" dirty="0"/>
              <a:t>is intelligent </a:t>
            </a:r>
            <a:r>
              <a:rPr lang="en-US" sz="2200" dirty="0"/>
              <a:t>enough</a:t>
            </a:r>
            <a:r>
              <a:rPr lang="en-US" sz="2400" dirty="0"/>
              <a:t> to figure </a:t>
            </a:r>
            <a:r>
              <a:rPr lang="en-US" sz="2400" dirty="0" smtClean="0"/>
              <a:t>out the incomplete jobs and run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96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 error </a:t>
            </a:r>
          </a:p>
          <a:p>
            <a:pPr marL="457200" lvl="1" indent="0">
              <a:buNone/>
            </a:pPr>
            <a:r>
              <a:rPr lang="en-US" dirty="0" smtClean="0"/>
              <a:t>  use </a:t>
            </a:r>
            <a:r>
              <a:rPr lang="en-US" dirty="0" smtClean="0"/>
              <a:t>‘--unlock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incomplete run error</a:t>
            </a:r>
          </a:p>
          <a:p>
            <a:pPr lvl="1"/>
            <a:r>
              <a:rPr lang="en-US" dirty="0" smtClean="0"/>
              <a:t>Delete the parent directory (e.g. </a:t>
            </a:r>
            <a:r>
              <a:rPr lang="en-US" dirty="0" err="1" smtClean="0"/>
              <a:t>diffex_results</a:t>
            </a:r>
            <a:r>
              <a:rPr lang="en-US" dirty="0" smtClean="0"/>
              <a:t>) that is showing incomplete files and re-run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0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7" y="2340968"/>
            <a:ext cx="8229600" cy="381846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[abhasi@bfx-comp3 </a:t>
            </a:r>
            <a:r>
              <a:rPr lang="en-US" dirty="0" err="1"/>
              <a:t>analysis_fewer_replicates</a:t>
            </a:r>
            <a:r>
              <a:rPr lang="en-US" dirty="0"/>
              <a:t>]$ watermelon -c </a:t>
            </a:r>
            <a:r>
              <a:rPr lang="en-US" dirty="0" err="1"/>
              <a:t>config_fewer_replicates.yaml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======================================================================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config</a:t>
            </a:r>
            <a:r>
              <a:rPr lang="en-US" dirty="0"/>
              <a:t> validation: OK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======================================================================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Logging to logs/20170210_101308/</a:t>
            </a:r>
            <a:r>
              <a:rPr lang="en-US" dirty="0" err="1"/>
              <a:t>watermelon.log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watermelon (v0.1) begins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snakemake</a:t>
            </a:r>
            <a:r>
              <a:rPr lang="en-US" dirty="0"/>
              <a:t> --</a:t>
            </a:r>
            <a:r>
              <a:rPr lang="en-US" dirty="0" err="1"/>
              <a:t>configfile</a:t>
            </a:r>
            <a:r>
              <a:rPr lang="en-US" dirty="0"/>
              <a:t> </a:t>
            </a:r>
            <a:r>
              <a:rPr lang="en-US" dirty="0" err="1"/>
              <a:t>config_fewer_replicates.yaml</a:t>
            </a:r>
            <a:r>
              <a:rPr lang="en-US" dirty="0"/>
              <a:t> --</a:t>
            </a:r>
            <a:r>
              <a:rPr lang="en-US" dirty="0" err="1"/>
              <a:t>snakefile</a:t>
            </a:r>
            <a:r>
              <a:rPr lang="en-US" dirty="0"/>
              <a:t> /</a:t>
            </a:r>
            <a:r>
              <a:rPr lang="en-US" dirty="0" err="1"/>
              <a:t>nfs</a:t>
            </a:r>
            <a:r>
              <a:rPr lang="en-US" dirty="0"/>
              <a:t>/med-</a:t>
            </a:r>
            <a:r>
              <a:rPr lang="en-US" dirty="0" err="1"/>
              <a:t>bfx</a:t>
            </a:r>
            <a:r>
              <a:rPr lang="en-US" dirty="0"/>
              <a:t>-common/pipelines/Watermelon/Watermelon/</a:t>
            </a:r>
            <a:r>
              <a:rPr lang="en-US" dirty="0" err="1"/>
              <a:t>rnaseq.snakefile</a:t>
            </a:r>
            <a:r>
              <a:rPr lang="en-US" dirty="0"/>
              <a:t> --cores 40 -T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[Fri Feb 10 10:13:10 2017] Error: Directory cannot be locked. Please make sure that no other </a:t>
            </a:r>
            <a:r>
              <a:rPr lang="en-US" b="1" dirty="0" err="1">
                <a:solidFill>
                  <a:srgbClr val="0000FF"/>
                </a:solidFill>
              </a:rPr>
              <a:t>Snakemake</a:t>
            </a:r>
            <a:r>
              <a:rPr lang="en-US" b="1" dirty="0">
                <a:solidFill>
                  <a:srgbClr val="0000FF"/>
                </a:solidFill>
              </a:rPr>
              <a:t> process is trying to create the same files in the following directory: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/</a:t>
            </a:r>
            <a:r>
              <a:rPr lang="en-US" dirty="0" err="1"/>
              <a:t>ccmb</a:t>
            </a:r>
            <a:r>
              <a:rPr lang="en-US" dirty="0"/>
              <a:t>/</a:t>
            </a:r>
            <a:r>
              <a:rPr lang="en-US" dirty="0" err="1"/>
              <a:t>BioinfCore</a:t>
            </a:r>
            <a:r>
              <a:rPr lang="en-US" dirty="0"/>
              <a:t>/</a:t>
            </a:r>
            <a:r>
              <a:rPr lang="en-US" dirty="0" err="1"/>
              <a:t>SoftwareDev</a:t>
            </a:r>
            <a:r>
              <a:rPr lang="en-US" dirty="0"/>
              <a:t>/projects/</a:t>
            </a:r>
            <a:r>
              <a:rPr lang="en-US" dirty="0" err="1"/>
              <a:t>Watermelon_spike</a:t>
            </a:r>
            <a:r>
              <a:rPr lang="en-US" dirty="0"/>
              <a:t>/Tronson_RS1_tests/</a:t>
            </a:r>
            <a:r>
              <a:rPr lang="en-US" dirty="0" err="1"/>
              <a:t>test_data</a:t>
            </a:r>
            <a:r>
              <a:rPr lang="en-US" dirty="0"/>
              <a:t>/outputs/012017/</a:t>
            </a:r>
            <a:r>
              <a:rPr lang="en-US" dirty="0" err="1"/>
              <a:t>test_run_watermelon</a:t>
            </a:r>
            <a:r>
              <a:rPr lang="en-US" dirty="0"/>
              <a:t>/Demo_test1/test/</a:t>
            </a:r>
            <a:r>
              <a:rPr lang="en-US" dirty="0" err="1"/>
              <a:t>analysis_fewer_replicates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If you are sure that no other instances of </a:t>
            </a:r>
            <a:r>
              <a:rPr lang="en-US" dirty="0" err="1"/>
              <a:t>snakemake</a:t>
            </a:r>
            <a:r>
              <a:rPr lang="en-US" dirty="0"/>
              <a:t> are running on this directory, the remaining lock was likely caused by a kill signal or a power loss. It can be removed with the --unlock argument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rgbClr val="660066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Error: Directory cannot be locked. Please make sure that no other </a:t>
            </a:r>
            <a:r>
              <a:rPr lang="en-US" b="1" dirty="0" err="1">
                <a:solidFill>
                  <a:srgbClr val="FF0000"/>
                </a:solidFill>
              </a:rPr>
              <a:t>Snakemake</a:t>
            </a:r>
            <a:r>
              <a:rPr lang="en-US" b="1" dirty="0">
                <a:solidFill>
                  <a:srgbClr val="FF0000"/>
                </a:solidFill>
              </a:rPr>
              <a:t> process is trying to create the same files in the following directory: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ccmb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BioinfCore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SoftwareDev</a:t>
            </a:r>
            <a:r>
              <a:rPr lang="en-US" b="1" dirty="0">
                <a:solidFill>
                  <a:srgbClr val="FF0000"/>
                </a:solidFill>
              </a:rPr>
              <a:t>/projects/</a:t>
            </a:r>
            <a:r>
              <a:rPr lang="en-US" b="1" dirty="0" err="1">
                <a:solidFill>
                  <a:srgbClr val="FF0000"/>
                </a:solidFill>
              </a:rPr>
              <a:t>Watermelon_spike</a:t>
            </a:r>
            <a:r>
              <a:rPr lang="en-US" b="1" dirty="0">
                <a:solidFill>
                  <a:srgbClr val="FF0000"/>
                </a:solidFill>
              </a:rPr>
              <a:t>/Tronson_RS1_tests/</a:t>
            </a:r>
            <a:r>
              <a:rPr lang="en-US" b="1" dirty="0" err="1">
                <a:solidFill>
                  <a:srgbClr val="FF0000"/>
                </a:solidFill>
              </a:rPr>
              <a:t>test_data</a:t>
            </a:r>
            <a:r>
              <a:rPr lang="en-US" b="1" dirty="0">
                <a:solidFill>
                  <a:srgbClr val="FF0000"/>
                </a:solidFill>
              </a:rPr>
              <a:t>/outputs/012017/</a:t>
            </a:r>
            <a:r>
              <a:rPr lang="en-US" b="1" dirty="0" err="1">
                <a:solidFill>
                  <a:srgbClr val="FF0000"/>
                </a:solidFill>
              </a:rPr>
              <a:t>test_run_watermelon</a:t>
            </a:r>
            <a:r>
              <a:rPr lang="en-US" b="1" dirty="0">
                <a:solidFill>
                  <a:srgbClr val="FF0000"/>
                </a:solidFill>
              </a:rPr>
              <a:t>/Demo_test1/test/</a:t>
            </a:r>
            <a:r>
              <a:rPr lang="en-US" b="1" dirty="0" err="1" smtClean="0">
                <a:solidFill>
                  <a:srgbClr val="FF0000"/>
                </a:solidFill>
              </a:rPr>
              <a:t>analysis_fewer_replicates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If you are sure that no other instances of </a:t>
            </a:r>
            <a:r>
              <a:rPr lang="en-US" b="1" dirty="0" err="1">
                <a:solidFill>
                  <a:srgbClr val="0000FF"/>
                </a:solidFill>
              </a:rPr>
              <a:t>snakemake</a:t>
            </a:r>
            <a:r>
              <a:rPr lang="en-US" b="1" dirty="0">
                <a:solidFill>
                  <a:srgbClr val="0000FF"/>
                </a:solidFill>
              </a:rPr>
              <a:t> are running on this directory, the remaining lock was likely caused by a kill signal or a power loss. It can be removed with the --unlock argument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elapsed seconds: 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elapsed time: 0h:0m:3s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ERROR: Watermelon failed: /</a:t>
            </a:r>
            <a:r>
              <a:rPr lang="en-US" dirty="0" err="1"/>
              <a:t>ccmb</a:t>
            </a:r>
            <a:r>
              <a:rPr lang="en-US" dirty="0"/>
              <a:t>/</a:t>
            </a:r>
            <a:r>
              <a:rPr lang="en-US" dirty="0" err="1"/>
              <a:t>BioinfCore</a:t>
            </a:r>
            <a:r>
              <a:rPr lang="en-US" dirty="0"/>
              <a:t>/</a:t>
            </a:r>
            <a:r>
              <a:rPr lang="en-US" dirty="0" err="1"/>
              <a:t>SoftwareDev</a:t>
            </a:r>
            <a:r>
              <a:rPr lang="en-US" dirty="0"/>
              <a:t>/projects/</a:t>
            </a:r>
            <a:r>
              <a:rPr lang="en-US" dirty="0" err="1"/>
              <a:t>Watermelon_spike</a:t>
            </a:r>
            <a:r>
              <a:rPr lang="en-US" dirty="0"/>
              <a:t>/Tronson_RS1_tests/</a:t>
            </a:r>
            <a:r>
              <a:rPr lang="en-US" dirty="0" err="1"/>
              <a:t>test_data</a:t>
            </a:r>
            <a:r>
              <a:rPr lang="en-US" dirty="0"/>
              <a:t>/outputs/012017/</a:t>
            </a:r>
            <a:r>
              <a:rPr lang="en-US" dirty="0" err="1"/>
              <a:t>test_run_watermelon</a:t>
            </a:r>
            <a:r>
              <a:rPr lang="en-US" dirty="0"/>
              <a:t>/Demo_test1/test/</a:t>
            </a:r>
            <a:r>
              <a:rPr lang="en-US" dirty="0" err="1"/>
              <a:t>analysis_fewer_replicates</a:t>
            </a:r>
            <a:r>
              <a:rPr lang="en-US" dirty="0"/>
              <a:t>/</a:t>
            </a:r>
            <a:r>
              <a:rPr lang="en-US" dirty="0" err="1"/>
              <a:t>config_fewer_replicates.yaml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See logs for details: /</a:t>
            </a:r>
            <a:r>
              <a:rPr lang="en-US" dirty="0" err="1"/>
              <a:t>ccmb</a:t>
            </a:r>
            <a:r>
              <a:rPr lang="en-US" dirty="0"/>
              <a:t>/</a:t>
            </a:r>
            <a:r>
              <a:rPr lang="en-US" dirty="0" err="1"/>
              <a:t>BioinfCore</a:t>
            </a:r>
            <a:r>
              <a:rPr lang="en-US" dirty="0"/>
              <a:t>/</a:t>
            </a:r>
            <a:r>
              <a:rPr lang="en-US" dirty="0" err="1"/>
              <a:t>SoftwareDev</a:t>
            </a:r>
            <a:r>
              <a:rPr lang="en-US" dirty="0"/>
              <a:t>/projects/</a:t>
            </a:r>
            <a:r>
              <a:rPr lang="en-US" dirty="0" err="1"/>
              <a:t>Watermelon_spike</a:t>
            </a:r>
            <a:r>
              <a:rPr lang="en-US" dirty="0"/>
              <a:t>/Tronson_RS1_tests/</a:t>
            </a:r>
            <a:r>
              <a:rPr lang="en-US" dirty="0" err="1"/>
              <a:t>test_data</a:t>
            </a:r>
            <a:r>
              <a:rPr lang="en-US" dirty="0"/>
              <a:t>/outputs/012017/</a:t>
            </a:r>
            <a:r>
              <a:rPr lang="en-US" dirty="0" err="1"/>
              <a:t>test_run_watermelon</a:t>
            </a:r>
            <a:r>
              <a:rPr lang="en-US" dirty="0"/>
              <a:t>/Demo_test1/test/</a:t>
            </a:r>
            <a:r>
              <a:rPr lang="en-US" dirty="0" err="1"/>
              <a:t>analysis_fewer_replicates</a:t>
            </a:r>
            <a:r>
              <a:rPr lang="en-US" dirty="0"/>
              <a:t>/logs/20170210_101308/</a:t>
            </a:r>
            <a:r>
              <a:rPr lang="en-US" dirty="0" err="1" smtClean="0"/>
              <a:t>watermelon.log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55171"/>
            <a:ext cx="798406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 Gothic"/>
                <a:cs typeface="Century Gothic"/>
              </a:rPr>
              <a:t>Locking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entury Gothic"/>
                <a:cs typeface="Century Gothic"/>
              </a:rPr>
              <a:t>Happens (sometimes) when you quit (Ctrl-C) in the middle of a job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entury Gothic"/>
                <a:cs typeface="Century Gothic"/>
              </a:rPr>
              <a:t>Use --unlock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0"/>
            <a:ext cx="8229600" cy="93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1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Watermelon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66057" y="1531938"/>
            <a:ext cx="4025725" cy="50481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71208" y="2629801"/>
            <a:ext cx="1755912" cy="654316"/>
            <a:chOff x="1145054" y="1506672"/>
            <a:chExt cx="1282083" cy="11440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" name="Oval 5"/>
            <p:cNvSpPr/>
            <p:nvPr/>
          </p:nvSpPr>
          <p:spPr>
            <a:xfrm>
              <a:off x="1145054" y="1506672"/>
              <a:ext cx="1282083" cy="1144013"/>
            </a:xfrm>
            <a:prstGeom prst="ellipse">
              <a:avLst/>
            </a:prstGeom>
            <a:solidFill>
              <a:srgbClr val="0000FF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4"/>
            <p:cNvSpPr/>
            <p:nvPr/>
          </p:nvSpPr>
          <p:spPr>
            <a:xfrm>
              <a:off x="1332811" y="1674209"/>
              <a:ext cx="906569" cy="808939"/>
            </a:xfrm>
            <a:prstGeom prst="rect">
              <a:avLst/>
            </a:prstGeom>
            <a:solidFill>
              <a:srgbClr val="0000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smtClean="0">
                  <a:solidFill>
                    <a:schemeClr val="bg1"/>
                  </a:solidFill>
                </a:rPr>
                <a:t>watermelon-</a:t>
              </a:r>
              <a:r>
                <a:rPr lang="en-US" sz="1100" b="1" kern="1200" dirty="0" err="1" smtClean="0">
                  <a:solidFill>
                    <a:schemeClr val="bg1"/>
                  </a:solidFill>
                </a:rPr>
                <a:t>init</a:t>
              </a:r>
              <a:endParaRPr lang="en-US" sz="11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Down Arrow 7"/>
          <p:cNvSpPr/>
          <p:nvPr/>
        </p:nvSpPr>
        <p:spPr>
          <a:xfrm>
            <a:off x="4465889" y="3404963"/>
            <a:ext cx="390122" cy="48497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06989" y="1788623"/>
            <a:ext cx="1358900" cy="26161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chemeClr val="tx1"/>
                </a:solidFill>
                <a:latin typeface="Century Gothic"/>
                <a:cs typeface="Century Gothic"/>
              </a:rPr>
              <a:t>Path to raw </a:t>
            </a:r>
            <a:r>
              <a:rPr lang="en-US" sz="1100" b="1" dirty="0" err="1">
                <a:solidFill>
                  <a:schemeClr val="tx1"/>
                </a:solidFill>
                <a:latin typeface="Century Gothic"/>
                <a:cs typeface="Century Gothic"/>
              </a:rPr>
              <a:t>fastq</a:t>
            </a:r>
            <a:endParaRPr lang="en-US" sz="11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3912" y="1788623"/>
            <a:ext cx="1905001" cy="26161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entury Gothic"/>
                <a:cs typeface="Century Gothic"/>
              </a:rPr>
              <a:t>genome build name</a:t>
            </a:r>
            <a:endParaRPr lang="en-US" sz="1100" b="1" dirty="0">
              <a:latin typeface="Century Gothic"/>
              <a:cs typeface="Century Gothic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71208" y="3979015"/>
            <a:ext cx="1885205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config.yaml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465889" y="4356273"/>
            <a:ext cx="390122" cy="59672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78687" y="5030718"/>
            <a:ext cx="2082799" cy="1460500"/>
          </a:xfrm>
          <a:prstGeom prst="ellipse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Watermelon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4465889" y="2116667"/>
            <a:ext cx="390122" cy="48773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4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1602"/>
            <a:ext cx="8229600" cy="1024467"/>
          </a:xfrm>
        </p:spPr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58068"/>
            <a:ext cx="8229600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[abhasi@bfx-comp3 </a:t>
            </a:r>
            <a:r>
              <a:rPr lang="en-US" dirty="0" err="1"/>
              <a:t>analysis_fewer_replicates</a:t>
            </a:r>
            <a:r>
              <a:rPr lang="en-US" dirty="0"/>
              <a:t>]$ watermelon -c </a:t>
            </a:r>
            <a:r>
              <a:rPr lang="en-US" dirty="0" err="1"/>
              <a:t>config_fewer_replicates.yaml</a:t>
            </a:r>
            <a:r>
              <a:rPr lang="en-US" dirty="0"/>
              <a:t> --unlock</a:t>
            </a:r>
          </a:p>
          <a:p>
            <a:pPr marL="0" indent="0">
              <a:buNone/>
            </a:pPr>
            <a:r>
              <a:rPr lang="en-US" dirty="0"/>
              <a:t>======================================================================</a:t>
            </a:r>
          </a:p>
          <a:p>
            <a:pPr marL="0" indent="0">
              <a:buNone/>
            </a:pPr>
            <a:r>
              <a:rPr lang="en-US" dirty="0" err="1"/>
              <a:t>config</a:t>
            </a:r>
            <a:r>
              <a:rPr lang="en-US" dirty="0"/>
              <a:t> validation: OK</a:t>
            </a:r>
          </a:p>
          <a:p>
            <a:pPr marL="0" indent="0">
              <a:buNone/>
            </a:pPr>
            <a:r>
              <a:rPr lang="en-US" dirty="0"/>
              <a:t>======================================================================</a:t>
            </a:r>
          </a:p>
          <a:p>
            <a:pPr marL="0" indent="0">
              <a:buNone/>
            </a:pPr>
            <a:r>
              <a:rPr lang="en-US" dirty="0"/>
              <a:t>Logging to logs/20170210_101553/</a:t>
            </a:r>
            <a:r>
              <a:rPr lang="en-US" dirty="0" err="1"/>
              <a:t>watermelon.log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watermelon (v0.1) begins</a:t>
            </a:r>
          </a:p>
          <a:p>
            <a:pPr marL="0" indent="0">
              <a:buNone/>
            </a:pPr>
            <a:r>
              <a:rPr lang="en-US" dirty="0" err="1"/>
              <a:t>snakemake</a:t>
            </a:r>
            <a:r>
              <a:rPr lang="en-US" dirty="0"/>
              <a:t> --</a:t>
            </a:r>
            <a:r>
              <a:rPr lang="en-US" dirty="0" err="1"/>
              <a:t>configfile</a:t>
            </a:r>
            <a:r>
              <a:rPr lang="en-US" dirty="0"/>
              <a:t> </a:t>
            </a:r>
            <a:r>
              <a:rPr lang="en-US" dirty="0" err="1"/>
              <a:t>config_fewer_replicates.yaml</a:t>
            </a:r>
            <a:r>
              <a:rPr lang="en-US" dirty="0"/>
              <a:t> --</a:t>
            </a:r>
            <a:r>
              <a:rPr lang="en-US" dirty="0" err="1"/>
              <a:t>snakefile</a:t>
            </a:r>
            <a:r>
              <a:rPr lang="en-US" dirty="0"/>
              <a:t> /</a:t>
            </a:r>
            <a:r>
              <a:rPr lang="en-US" dirty="0" err="1"/>
              <a:t>nfs</a:t>
            </a:r>
            <a:r>
              <a:rPr lang="en-US" dirty="0"/>
              <a:t>/med-</a:t>
            </a:r>
            <a:r>
              <a:rPr lang="en-US" dirty="0" err="1"/>
              <a:t>bfx</a:t>
            </a:r>
            <a:r>
              <a:rPr lang="en-US" dirty="0"/>
              <a:t>-common/pipelines/Watermelon/Watermelon/</a:t>
            </a:r>
            <a:r>
              <a:rPr lang="en-US" dirty="0" err="1"/>
              <a:t>rnaseq.snakefile</a:t>
            </a:r>
            <a:r>
              <a:rPr lang="en-US" dirty="0"/>
              <a:t> --cores 40 -T --unlock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[Fri Feb 10 10:15:54 2017] Unlocking working directory.</a:t>
            </a:r>
          </a:p>
          <a:p>
            <a:pPr marL="0" indent="0">
              <a:buNone/>
            </a:pPr>
            <a:r>
              <a:rPr lang="en-US" dirty="0" err="1"/>
              <a:t>IncompleteFilesException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60066"/>
                </a:solidFill>
              </a:rPr>
              <a:t>The files below seem to be incomplete. If you are sure that certain files are not incomplete, mark them as complete with</a:t>
            </a:r>
          </a:p>
          <a:p>
            <a:pPr marL="0" indent="0">
              <a:buNone/>
            </a:pPr>
            <a:endParaRPr lang="en-US" b="1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60066"/>
                </a:solidFill>
              </a:rPr>
              <a:t>    </a:t>
            </a:r>
            <a:r>
              <a:rPr lang="en-US" b="1" dirty="0" err="1">
                <a:solidFill>
                  <a:srgbClr val="660066"/>
                </a:solidFill>
              </a:rPr>
              <a:t>snakemake</a:t>
            </a:r>
            <a:r>
              <a:rPr lang="en-US" b="1" dirty="0">
                <a:solidFill>
                  <a:srgbClr val="660066"/>
                </a:solidFill>
              </a:rPr>
              <a:t> --cleanup-metadata &lt;filenames</a:t>
            </a:r>
            <a:r>
              <a:rPr lang="en-US" b="1" dirty="0" smtClean="0">
                <a:solidFill>
                  <a:srgbClr val="660066"/>
                </a:solidFill>
              </a:rPr>
              <a:t>&gt;`</a:t>
            </a:r>
            <a:endParaRPr lang="en-US" b="1" dirty="0">
              <a:solidFill>
                <a:srgbClr val="660066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To re-generate the files rerun your command with the --rerun-incomplete flag.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Incomplete files: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alignment_results/03-fastqc_reads/</a:t>
            </a:r>
            <a:r>
              <a:rPr lang="en-US" b="1" dirty="0" err="1" smtClean="0">
                <a:solidFill>
                  <a:srgbClr val="FF0000"/>
                </a:solidFill>
              </a:rPr>
              <a:t>reads_fastq.done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alignment_results/03-fastqc_reads/Sample_61492_trimmed_R1_fastqc.html</a:t>
            </a:r>
          </a:p>
          <a:p>
            <a:pPr marL="0" indent="0">
              <a:buNone/>
            </a:pPr>
            <a:r>
              <a:rPr lang="en-US" dirty="0"/>
              <a:t>elapsed seconds: 3</a:t>
            </a:r>
          </a:p>
          <a:p>
            <a:pPr marL="0" indent="0">
              <a:buNone/>
            </a:pPr>
            <a:r>
              <a:rPr lang="en-US" dirty="0"/>
              <a:t>elapsed time: 0h:0m:3s</a:t>
            </a:r>
          </a:p>
          <a:p>
            <a:pPr marL="0" indent="0">
              <a:buNone/>
            </a:pPr>
            <a:r>
              <a:rPr lang="en-US" dirty="0"/>
              <a:t>Watermelon complete: /</a:t>
            </a:r>
            <a:r>
              <a:rPr lang="en-US" dirty="0" err="1"/>
              <a:t>ccmb</a:t>
            </a:r>
            <a:r>
              <a:rPr lang="en-US" dirty="0"/>
              <a:t>/</a:t>
            </a:r>
            <a:r>
              <a:rPr lang="en-US" dirty="0" err="1"/>
              <a:t>BioinfCore</a:t>
            </a:r>
            <a:r>
              <a:rPr lang="en-US" dirty="0"/>
              <a:t>/</a:t>
            </a:r>
            <a:r>
              <a:rPr lang="en-US" dirty="0" err="1"/>
              <a:t>SoftwareDev</a:t>
            </a:r>
            <a:r>
              <a:rPr lang="en-US" dirty="0"/>
              <a:t>/projects/</a:t>
            </a:r>
            <a:r>
              <a:rPr lang="en-US" dirty="0" err="1"/>
              <a:t>Watermelon_spike</a:t>
            </a:r>
            <a:r>
              <a:rPr lang="en-US" dirty="0"/>
              <a:t>/Tronson_RS1_tests/</a:t>
            </a:r>
            <a:r>
              <a:rPr lang="en-US" dirty="0" err="1"/>
              <a:t>test_data</a:t>
            </a:r>
            <a:r>
              <a:rPr lang="en-US" dirty="0"/>
              <a:t>/outputs/012017/</a:t>
            </a:r>
            <a:r>
              <a:rPr lang="en-US" dirty="0" err="1"/>
              <a:t>test_run_watermelon</a:t>
            </a:r>
            <a:r>
              <a:rPr lang="en-US" dirty="0"/>
              <a:t>/Demo_test1/test/</a:t>
            </a:r>
            <a:r>
              <a:rPr lang="en-US" dirty="0" err="1"/>
              <a:t>analysis_fewer_replicates</a:t>
            </a:r>
            <a:r>
              <a:rPr lang="en-US" dirty="0"/>
              <a:t>/</a:t>
            </a:r>
            <a:r>
              <a:rPr lang="en-US" dirty="0" err="1"/>
              <a:t>config_fewer_replicates.yaml</a:t>
            </a:r>
            <a:r>
              <a:rPr lang="en-US" dirty="0"/>
              <a:t> (No errors)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48942"/>
            <a:ext cx="7984067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/>
                <a:cs typeface="Century Gothic"/>
              </a:rPr>
              <a:t>--rerun-</a:t>
            </a:r>
            <a:r>
              <a:rPr lang="en-US" sz="2400" b="1" dirty="0" smtClean="0">
                <a:latin typeface="Century Gothic"/>
                <a:cs typeface="Century Gothic"/>
              </a:rPr>
              <a:t>incomplete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smtClean="0">
                <a:latin typeface="Century Gothic"/>
                <a:cs typeface="Century Gothic"/>
              </a:rPr>
              <a:t>Happens (rarely) when you quit (Ctrl-C) in the middle of a job and after you have unlocked your </a:t>
            </a:r>
            <a:r>
              <a:rPr lang="en-US" dirty="0" err="1" smtClean="0">
                <a:latin typeface="Century Gothic"/>
                <a:cs typeface="Century Gothic"/>
              </a:rPr>
              <a:t>dir</a:t>
            </a:r>
            <a:endParaRPr lang="en-US" dirty="0" smtClean="0">
              <a:latin typeface="Century Gothic"/>
              <a:cs typeface="Century Gothic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latin typeface="Century Gothic"/>
                <a:cs typeface="Century Gothic"/>
              </a:rPr>
              <a:t>Best practice (for now) </a:t>
            </a:r>
            <a:r>
              <a:rPr lang="en-US" b="1" dirty="0" smtClean="0">
                <a:latin typeface="Century Gothic"/>
                <a:cs typeface="Century Gothic"/>
              </a:rPr>
              <a:t>: Delete the parent </a:t>
            </a:r>
            <a:r>
              <a:rPr lang="en-US" b="1" dirty="0" err="1" smtClean="0">
                <a:latin typeface="Century Gothic"/>
                <a:cs typeface="Century Gothic"/>
              </a:rPr>
              <a:t>dir</a:t>
            </a:r>
            <a:r>
              <a:rPr lang="en-US" b="1" dirty="0" smtClean="0">
                <a:latin typeface="Century Gothic"/>
                <a:cs typeface="Century Gothic"/>
              </a:rPr>
              <a:t> and restart watermelon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376332" y="5224809"/>
            <a:ext cx="321734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1999" y="5385676"/>
            <a:ext cx="2768601" cy="6417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b="1" dirty="0" smtClean="0">
                <a:latin typeface="Century Gothic"/>
                <a:cs typeface="Century Gothic"/>
              </a:rPr>
              <a:t>Delete ‘alignment_results’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b="1" dirty="0" smtClean="0">
                <a:latin typeface="Century Gothic"/>
                <a:cs typeface="Century Gothic"/>
              </a:rPr>
              <a:t>Restart watermelon</a:t>
            </a:r>
            <a:endParaRPr lang="en-US" sz="1400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6647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33172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Watermelon </a:t>
            </a:r>
            <a:r>
              <a:rPr lang="en-US" sz="4800" b="1" dirty="0" err="1" smtClean="0"/>
              <a:t>vs</a:t>
            </a:r>
            <a:r>
              <a:rPr lang="en-US" sz="4800" b="1" dirty="0" smtClean="0"/>
              <a:t> Legacy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2944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905570" y="1417638"/>
            <a:ext cx="4025725" cy="50481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4309" y="1417638"/>
            <a:ext cx="4357743" cy="50481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Dependencies</a:t>
            </a:r>
            <a:endParaRPr lang="en-US" dirty="0">
              <a:latin typeface="Century Gothic"/>
              <a:cs typeface="Century Gothic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497965"/>
              </p:ext>
            </p:extLst>
          </p:nvPr>
        </p:nvGraphicFramePr>
        <p:xfrm>
          <a:off x="299489" y="2066738"/>
          <a:ext cx="4232563" cy="3959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010721" y="2515501"/>
            <a:ext cx="1755912" cy="654316"/>
            <a:chOff x="1145054" y="1506672"/>
            <a:chExt cx="1282083" cy="11440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" name="Oval 8"/>
            <p:cNvSpPr/>
            <p:nvPr/>
          </p:nvSpPr>
          <p:spPr>
            <a:xfrm>
              <a:off x="1145054" y="1506672"/>
              <a:ext cx="1282083" cy="1144013"/>
            </a:xfrm>
            <a:prstGeom prst="ellipse">
              <a:avLst/>
            </a:prstGeom>
            <a:solidFill>
              <a:srgbClr val="0000FF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1332811" y="1674209"/>
              <a:ext cx="906569" cy="808939"/>
            </a:xfrm>
            <a:prstGeom prst="rect">
              <a:avLst/>
            </a:prstGeom>
            <a:solidFill>
              <a:srgbClr val="0000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smtClean="0">
                  <a:solidFill>
                    <a:schemeClr val="bg1"/>
                  </a:solidFill>
                </a:rPr>
                <a:t>watermelon-</a:t>
              </a:r>
              <a:r>
                <a:rPr lang="en-US" sz="1100" b="1" kern="1200" dirty="0" err="1" smtClean="0">
                  <a:solidFill>
                    <a:schemeClr val="bg1"/>
                  </a:solidFill>
                </a:rPr>
                <a:t>init</a:t>
              </a:r>
              <a:endParaRPr lang="en-US" sz="11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Down Arrow 10"/>
          <p:cNvSpPr/>
          <p:nvPr/>
        </p:nvSpPr>
        <p:spPr>
          <a:xfrm>
            <a:off x="6705402" y="3290663"/>
            <a:ext cx="390122" cy="48497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2882" y="1674323"/>
            <a:ext cx="1358900" cy="26161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Century Gothic"/>
                <a:cs typeface="Century Gothic"/>
              </a:rPr>
              <a:t>Path to raw </a:t>
            </a:r>
            <a:r>
              <a:rPr lang="en-US" sz="1100" b="1" dirty="0" err="1">
                <a:solidFill>
                  <a:schemeClr val="tx1"/>
                </a:solidFill>
                <a:latin typeface="Century Gothic"/>
                <a:cs typeface="Century Gothic"/>
              </a:rPr>
              <a:t>fastq</a:t>
            </a:r>
            <a:endParaRPr lang="en-US" sz="11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3425" y="1674323"/>
            <a:ext cx="1905001" cy="26161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entury Gothic"/>
                <a:cs typeface="Century Gothic"/>
              </a:rPr>
              <a:t>genome build name</a:t>
            </a:r>
            <a:endParaRPr lang="en-US" sz="1100" b="1" dirty="0">
              <a:latin typeface="Century Gothic"/>
              <a:cs typeface="Century Gothic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10721" y="3864715"/>
            <a:ext cx="1885205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config.yaml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6705402" y="4241973"/>
            <a:ext cx="390122" cy="59672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18200" y="4916418"/>
            <a:ext cx="2082799" cy="1460500"/>
          </a:xfrm>
          <a:prstGeom prst="ellipse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Watermelon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6705402" y="2120323"/>
            <a:ext cx="390122" cy="369778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9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2-01 at 11.05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007" y="225455"/>
            <a:ext cx="6617325" cy="648014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07758" y="1784754"/>
            <a:ext cx="870604" cy="1347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comparisons.txt</a:t>
            </a:r>
            <a:endParaRPr lang="en-US" sz="7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9598" y="604659"/>
            <a:ext cx="837503" cy="13168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rgbClr val="000000"/>
                </a:solidFill>
                <a:latin typeface="Century Gothic"/>
                <a:cs typeface="Century Gothic"/>
              </a:rPr>
              <a:t>samples.txt</a:t>
            </a:r>
            <a:endParaRPr lang="en-US" sz="7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21" name="Picture 20" descr="legacy_cmd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98" y="2381995"/>
            <a:ext cx="4362051" cy="1027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3" name="Rounded Rectangle 22"/>
          <p:cNvSpPr/>
          <p:nvPr/>
        </p:nvSpPr>
        <p:spPr>
          <a:xfrm>
            <a:off x="7854032" y="2251189"/>
            <a:ext cx="749236" cy="130805"/>
          </a:xfrm>
          <a:prstGeom prst="roundRect">
            <a:avLst/>
          </a:prstGeom>
          <a:solidFill>
            <a:srgbClr val="0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  <a:latin typeface="Century Gothic"/>
                <a:cs typeface="Century Gothic"/>
              </a:rPr>
              <a:t>Legacy STDIN</a:t>
            </a:r>
            <a:endParaRPr lang="en-US" sz="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7659" y="3443885"/>
            <a:ext cx="1194593" cy="2067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entury Gothic"/>
                <a:cs typeface="Century Gothic"/>
              </a:rPr>
              <a:t>c</a:t>
            </a:r>
            <a:r>
              <a:rPr lang="en-US" sz="9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onfig.ini</a:t>
            </a:r>
            <a:endParaRPr lang="en-US" sz="9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700" y="3650656"/>
            <a:ext cx="1905512" cy="2431435"/>
          </a:xfrm>
          <a:prstGeom prst="rect">
            <a:avLst/>
          </a:prstGeom>
          <a:solidFill>
            <a:srgbClr val="F2F8EA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Menlo Regular"/>
                <a:cs typeface="Menlo Regular"/>
              </a:rPr>
              <a:t>baseDir</a:t>
            </a:r>
            <a:r>
              <a:rPr lang="en-US" sz="800" dirty="0" smtClean="0">
                <a:latin typeface="Menlo Regular"/>
                <a:cs typeface="Menlo Regular"/>
              </a:rPr>
              <a:t> = </a:t>
            </a:r>
          </a:p>
          <a:p>
            <a:r>
              <a:rPr lang="en-US" sz="800" dirty="0" err="1" smtClean="0">
                <a:latin typeface="Menlo Regular"/>
                <a:cs typeface="Menlo Regular"/>
              </a:rPr>
              <a:t>projectName</a:t>
            </a:r>
            <a:r>
              <a:rPr lang="en-US" sz="800" dirty="0" smtClean="0">
                <a:latin typeface="Menlo Regular"/>
                <a:cs typeface="Menlo Regular"/>
              </a:rPr>
              <a:t> = </a:t>
            </a:r>
          </a:p>
          <a:p>
            <a:r>
              <a:rPr lang="en-US" sz="800" dirty="0" err="1" smtClean="0">
                <a:latin typeface="Menlo Regular"/>
                <a:cs typeface="Menlo Regular"/>
              </a:rPr>
              <a:t>seqDir</a:t>
            </a:r>
            <a:r>
              <a:rPr lang="en-US" sz="800" dirty="0" smtClean="0">
                <a:latin typeface="Menlo Regular"/>
                <a:cs typeface="Menlo Regular"/>
              </a:rPr>
              <a:t> = </a:t>
            </a:r>
          </a:p>
          <a:p>
            <a:r>
              <a:rPr lang="en-US" sz="800" dirty="0" err="1" smtClean="0">
                <a:latin typeface="Menlo Regular"/>
                <a:cs typeface="Menlo Regular"/>
              </a:rPr>
              <a:t>alnDir</a:t>
            </a:r>
            <a:r>
              <a:rPr lang="en-US" sz="800" dirty="0" smtClean="0">
                <a:latin typeface="Menlo Regular"/>
                <a:cs typeface="Menlo Regular"/>
              </a:rPr>
              <a:t> = </a:t>
            </a:r>
          </a:p>
          <a:p>
            <a:endParaRPr lang="en-US" sz="800" dirty="0" smtClean="0">
              <a:latin typeface="Menlo Regular"/>
              <a:cs typeface="Menlo Regular"/>
            </a:endParaRPr>
          </a:p>
          <a:p>
            <a:r>
              <a:rPr lang="en-US" sz="800" dirty="0" err="1" smtClean="0">
                <a:latin typeface="Menlo Regular"/>
                <a:cs typeface="Menlo Regular"/>
              </a:rPr>
              <a:t>nProc</a:t>
            </a:r>
            <a:r>
              <a:rPr lang="en-US" sz="800" dirty="0" smtClean="0">
                <a:latin typeface="Menlo Regular"/>
                <a:cs typeface="Menlo Regular"/>
              </a:rPr>
              <a:t> = 30</a:t>
            </a:r>
          </a:p>
          <a:p>
            <a:endParaRPr lang="en-US" sz="800" dirty="0" smtClean="0">
              <a:latin typeface="Menlo Regular"/>
              <a:cs typeface="Menlo Regular"/>
            </a:endParaRPr>
          </a:p>
          <a:p>
            <a:pPr algn="just"/>
            <a:r>
              <a:rPr lang="en-US" sz="800" dirty="0" smtClean="0">
                <a:latin typeface="Menlo Regular"/>
                <a:cs typeface="Menlo Regular"/>
              </a:rPr>
              <a:t>genome = </a:t>
            </a:r>
          </a:p>
          <a:p>
            <a:pPr algn="just"/>
            <a:r>
              <a:rPr lang="en-US" sz="800" dirty="0" err="1" smtClean="0">
                <a:latin typeface="Menlo Regular"/>
                <a:cs typeface="Menlo Regular"/>
              </a:rPr>
              <a:t>refGenomeBTindex</a:t>
            </a:r>
            <a:r>
              <a:rPr lang="en-US" sz="800" dirty="0" smtClean="0">
                <a:latin typeface="Menlo Regular"/>
                <a:cs typeface="Menlo Regular"/>
              </a:rPr>
              <a:t> = </a:t>
            </a:r>
          </a:p>
          <a:p>
            <a:pPr algn="just"/>
            <a:r>
              <a:rPr lang="en-US" sz="800" dirty="0" err="1" smtClean="0">
                <a:latin typeface="Menlo Regular"/>
                <a:cs typeface="Menlo Regular"/>
              </a:rPr>
              <a:t>refGenomeSeq</a:t>
            </a:r>
            <a:r>
              <a:rPr lang="en-US" sz="800" dirty="0" smtClean="0">
                <a:latin typeface="Menlo Regular"/>
                <a:cs typeface="Menlo Regular"/>
              </a:rPr>
              <a:t> = </a:t>
            </a:r>
          </a:p>
          <a:p>
            <a:pPr algn="just"/>
            <a:r>
              <a:rPr lang="en-US" sz="800" dirty="0" err="1" smtClean="0">
                <a:latin typeface="Menlo Regular"/>
                <a:cs typeface="Menlo Regular"/>
              </a:rPr>
              <a:t>gtfFile</a:t>
            </a:r>
            <a:r>
              <a:rPr lang="en-US" sz="800" dirty="0" smtClean="0">
                <a:latin typeface="Menlo Regular"/>
                <a:cs typeface="Menlo Regular"/>
              </a:rPr>
              <a:t> =</a:t>
            </a:r>
          </a:p>
          <a:p>
            <a:endParaRPr lang="en-US" sz="800" dirty="0" smtClean="0">
              <a:solidFill>
                <a:srgbClr val="008000"/>
              </a:solidFill>
              <a:latin typeface="Menlo Regular"/>
              <a:cs typeface="Menlo Regular"/>
            </a:endParaRPr>
          </a:p>
          <a:p>
            <a:r>
              <a:rPr lang="en-US" sz="800" dirty="0" err="1" smtClean="0">
                <a:solidFill>
                  <a:srgbClr val="008000"/>
                </a:solidFill>
                <a:latin typeface="Menlo Regular"/>
                <a:cs typeface="Menlo Regular"/>
              </a:rPr>
              <a:t>novelTranscripts</a:t>
            </a:r>
            <a:r>
              <a:rPr lang="en-US" sz="800" dirty="0" smtClean="0">
                <a:solidFill>
                  <a:srgbClr val="008000"/>
                </a:solidFill>
                <a:latin typeface="Menlo Regular"/>
                <a:cs typeface="Menlo Regular"/>
              </a:rPr>
              <a:t> = 0</a:t>
            </a:r>
          </a:p>
          <a:p>
            <a:endParaRPr lang="en-US" sz="800" dirty="0" smtClean="0">
              <a:solidFill>
                <a:srgbClr val="008000"/>
              </a:solidFill>
              <a:latin typeface="Menlo Regular"/>
              <a:cs typeface="Menlo Regular"/>
            </a:endParaRPr>
          </a:p>
          <a:p>
            <a:r>
              <a:rPr lang="en-US" sz="800" dirty="0" err="1" smtClean="0">
                <a:latin typeface="Menlo Regular"/>
                <a:cs typeface="Menlo Regular"/>
              </a:rPr>
              <a:t>libraryType</a:t>
            </a:r>
            <a:r>
              <a:rPr lang="en-US" sz="800" dirty="0" smtClean="0">
                <a:latin typeface="Menlo Regular"/>
                <a:cs typeface="Menlo Regular"/>
              </a:rPr>
              <a:t> = 2</a:t>
            </a:r>
          </a:p>
          <a:p>
            <a:endParaRPr lang="en-US" sz="800" dirty="0" smtClean="0">
              <a:latin typeface="Menlo Regular"/>
              <a:cs typeface="Menlo Regular"/>
            </a:endParaRPr>
          </a:p>
          <a:p>
            <a:r>
              <a:rPr lang="en-US" sz="800" dirty="0" err="1" smtClean="0">
                <a:latin typeface="Menlo Regular"/>
                <a:cs typeface="Menlo Regular"/>
              </a:rPr>
              <a:t>sampleInfoFile</a:t>
            </a:r>
            <a:r>
              <a:rPr lang="en-US" sz="800" dirty="0" smtClean="0">
                <a:latin typeface="Menlo Regular"/>
                <a:cs typeface="Menlo Regular"/>
              </a:rPr>
              <a:t> =</a:t>
            </a:r>
          </a:p>
          <a:p>
            <a:r>
              <a:rPr lang="en-US" sz="800" dirty="0" err="1" smtClean="0">
                <a:latin typeface="Menlo Regular"/>
                <a:cs typeface="Menlo Regular"/>
              </a:rPr>
              <a:t>sampleCompFile</a:t>
            </a:r>
            <a:r>
              <a:rPr lang="en-US" sz="800" dirty="0" smtClean="0">
                <a:latin typeface="Menlo Regular"/>
                <a:cs typeface="Menlo Regular"/>
              </a:rPr>
              <a:t> = </a:t>
            </a:r>
          </a:p>
          <a:p>
            <a:r>
              <a:rPr lang="en-US" sz="800" dirty="0" smtClean="0">
                <a:solidFill>
                  <a:srgbClr val="008000"/>
                </a:solidFill>
                <a:latin typeface="Menlo Regular"/>
                <a:cs typeface="Menlo Regular"/>
              </a:rPr>
              <a:t>collaborator =</a:t>
            </a:r>
            <a:endParaRPr lang="en-US" sz="800" dirty="0">
              <a:solidFill>
                <a:srgbClr val="008000"/>
              </a:solidFill>
              <a:latin typeface="Menlo Regular"/>
              <a:cs typeface="Menlo Regular"/>
            </a:endParaRPr>
          </a:p>
        </p:txBody>
      </p:sp>
      <p:pic>
        <p:nvPicPr>
          <p:cNvPr id="22" name="Picture 21" descr="legacy_cmd_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16" y="3740150"/>
            <a:ext cx="5005216" cy="685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4" name="Rounded Rectangle 23"/>
          <p:cNvSpPr/>
          <p:nvPr/>
        </p:nvSpPr>
        <p:spPr>
          <a:xfrm>
            <a:off x="8207479" y="3607767"/>
            <a:ext cx="791578" cy="144508"/>
          </a:xfrm>
          <a:prstGeom prst="roundRect">
            <a:avLst/>
          </a:prstGeom>
          <a:solidFill>
            <a:srgbClr val="0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FFFFFF"/>
                </a:solidFill>
                <a:latin typeface="Century Gothic"/>
                <a:cs typeface="Century Gothic"/>
              </a:rPr>
              <a:t>Legacy STDIN</a:t>
            </a:r>
            <a:endParaRPr lang="en-US" sz="6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928533" y="4450775"/>
            <a:ext cx="1014587" cy="616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412067" y="2750328"/>
            <a:ext cx="1024867" cy="1553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ight Brace 70"/>
          <p:cNvSpPr/>
          <p:nvPr/>
        </p:nvSpPr>
        <p:spPr>
          <a:xfrm>
            <a:off x="1244600" y="3740150"/>
            <a:ext cx="114300" cy="42545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379659" y="3841750"/>
            <a:ext cx="7512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directory paths</a:t>
            </a:r>
            <a:endParaRPr lang="en-US" sz="700" b="1" dirty="0"/>
          </a:p>
        </p:txBody>
      </p:sp>
      <p:sp>
        <p:nvSpPr>
          <p:cNvPr id="73" name="Right Brace 72"/>
          <p:cNvSpPr/>
          <p:nvPr/>
        </p:nvSpPr>
        <p:spPr>
          <a:xfrm>
            <a:off x="8245548" y="225455"/>
            <a:ext cx="114300" cy="42545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314889" y="334977"/>
            <a:ext cx="7512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directory paths</a:t>
            </a:r>
            <a:endParaRPr lang="en-US" sz="700" b="1" dirty="0"/>
          </a:p>
        </p:txBody>
      </p:sp>
      <p:sp>
        <p:nvSpPr>
          <p:cNvPr id="78" name="Right Brace 77"/>
          <p:cNvSpPr/>
          <p:nvPr/>
        </p:nvSpPr>
        <p:spPr>
          <a:xfrm>
            <a:off x="1550424" y="4641850"/>
            <a:ext cx="114300" cy="42545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624751" y="47159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reference</a:t>
            </a:r>
          </a:p>
          <a:p>
            <a:r>
              <a:rPr lang="en-US" sz="700" b="1" dirty="0" smtClean="0"/>
              <a:t>file paths</a:t>
            </a:r>
            <a:endParaRPr lang="en-US" sz="700" b="1" dirty="0"/>
          </a:p>
        </p:txBody>
      </p:sp>
      <p:sp>
        <p:nvSpPr>
          <p:cNvPr id="80" name="Right Brace 79"/>
          <p:cNvSpPr/>
          <p:nvPr/>
        </p:nvSpPr>
        <p:spPr>
          <a:xfrm flipH="1">
            <a:off x="2171363" y="6083300"/>
            <a:ext cx="152400" cy="5461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540382" y="62208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reference</a:t>
            </a:r>
          </a:p>
          <a:p>
            <a:r>
              <a:rPr lang="en-US" sz="700" b="1" dirty="0" smtClean="0"/>
              <a:t>file paths</a:t>
            </a:r>
            <a:endParaRPr lang="en-US" sz="700" b="1" dirty="0"/>
          </a:p>
        </p:txBody>
      </p:sp>
      <p:cxnSp>
        <p:nvCxnSpPr>
          <p:cNvPr id="83" name="Elbow Connector 82"/>
          <p:cNvCxnSpPr/>
          <p:nvPr/>
        </p:nvCxnSpPr>
        <p:spPr>
          <a:xfrm flipV="1">
            <a:off x="1358900" y="5215467"/>
            <a:ext cx="1305349" cy="24553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>
            <a:off x="927101" y="4559301"/>
            <a:ext cx="1514976" cy="1049866"/>
          </a:xfrm>
          <a:prstGeom prst="bentConnector3">
            <a:avLst>
              <a:gd name="adj1" fmla="val 88003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50455" y="3151518"/>
            <a:ext cx="2088644" cy="1846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dk1"/>
                </a:solidFill>
                <a:latin typeface="Menlo Regular"/>
                <a:cs typeface="Menlo Regular"/>
              </a:rPr>
              <a:t>[abhasi@bfx-comp5]</a:t>
            </a:r>
            <a:r>
              <a:rPr lang="en-US" sz="600" b="1" dirty="0" smtClean="0">
                <a:solidFill>
                  <a:schemeClr val="dk1"/>
                </a:solidFill>
                <a:latin typeface="Menlo Regular"/>
                <a:cs typeface="Menlo Regular"/>
              </a:rPr>
              <a:t>$ watermelon –-cores </a:t>
            </a:r>
            <a:r>
              <a:rPr lang="en-US" sz="600" b="1" dirty="0">
                <a:solidFill>
                  <a:schemeClr val="dk1"/>
                </a:solidFill>
                <a:latin typeface="Menlo Regular"/>
                <a:cs typeface="Menlo Regular"/>
              </a:rPr>
              <a:t>40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150454" y="2998241"/>
            <a:ext cx="906706" cy="140824"/>
          </a:xfrm>
          <a:prstGeom prst="roundRect">
            <a:avLst/>
          </a:prstGeom>
          <a:solidFill>
            <a:srgbClr val="00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/>
                </a:solidFill>
                <a:latin typeface="Century Gothic"/>
                <a:cs typeface="Century Gothic"/>
              </a:rPr>
              <a:t>Watermelon STDIN</a:t>
            </a:r>
            <a:endParaRPr lang="en-US" sz="6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969372" y="2270288"/>
            <a:ext cx="602764" cy="625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130899" y="1440641"/>
            <a:ext cx="441237" cy="9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84130" y="1910279"/>
            <a:ext cx="1988082" cy="630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>
                <a:latin typeface="Menlo Regular"/>
                <a:cs typeface="Menlo Regular"/>
              </a:rPr>
              <a:t>#Label1	Label2</a:t>
            </a:r>
          </a:p>
          <a:p>
            <a:r>
              <a:rPr lang="en-US" sz="700" dirty="0" err="1">
                <a:latin typeface="Menlo Regular"/>
                <a:cs typeface="Menlo Regular"/>
              </a:rPr>
              <a:t>gender.male</a:t>
            </a:r>
            <a:r>
              <a:rPr lang="en-US" sz="700" dirty="0">
                <a:latin typeface="Menlo Regular"/>
                <a:cs typeface="Menlo Regular"/>
              </a:rPr>
              <a:t>	</a:t>
            </a:r>
            <a:r>
              <a:rPr lang="en-US" sz="700" dirty="0" err="1">
                <a:latin typeface="Menlo Regular"/>
                <a:cs typeface="Menlo Regular"/>
              </a:rPr>
              <a:t>gender.female</a:t>
            </a:r>
            <a:endParaRPr lang="en-US" sz="700" dirty="0">
              <a:latin typeface="Menlo Regular"/>
              <a:cs typeface="Menlo Regular"/>
            </a:endParaRPr>
          </a:p>
          <a:p>
            <a:r>
              <a:rPr lang="en-US" sz="700" dirty="0" err="1">
                <a:latin typeface="Menlo Regular"/>
                <a:cs typeface="Menlo Regular"/>
              </a:rPr>
              <a:t>diet.ND</a:t>
            </a:r>
            <a:r>
              <a:rPr lang="en-US" sz="700" dirty="0">
                <a:latin typeface="Menlo Regular"/>
                <a:cs typeface="Menlo Regular"/>
              </a:rPr>
              <a:t>	</a:t>
            </a:r>
            <a:r>
              <a:rPr lang="en-US" sz="700" dirty="0" err="1">
                <a:latin typeface="Menlo Regular"/>
                <a:cs typeface="Menlo Regular"/>
              </a:rPr>
              <a:t>diet.HF</a:t>
            </a:r>
            <a:endParaRPr lang="en-US" sz="700" dirty="0">
              <a:latin typeface="Menlo Regular"/>
              <a:cs typeface="Menlo Regular"/>
            </a:endParaRPr>
          </a:p>
          <a:p>
            <a:r>
              <a:rPr lang="en-US" sz="700" dirty="0" err="1">
                <a:latin typeface="Menlo Regular"/>
                <a:cs typeface="Menlo Regular"/>
              </a:rPr>
              <a:t>male.ND</a:t>
            </a:r>
            <a:r>
              <a:rPr lang="en-US" sz="700" dirty="0">
                <a:latin typeface="Menlo Regular"/>
                <a:cs typeface="Menlo Regular"/>
              </a:rPr>
              <a:t>	</a:t>
            </a:r>
            <a:r>
              <a:rPr lang="en-US" sz="700" dirty="0" err="1">
                <a:latin typeface="Menlo Regular"/>
                <a:cs typeface="Menlo Regular"/>
              </a:rPr>
              <a:t>male.HF</a:t>
            </a:r>
            <a:endParaRPr lang="en-US" sz="700" dirty="0">
              <a:latin typeface="Menlo Regular"/>
              <a:cs typeface="Menlo Regular"/>
            </a:endParaRPr>
          </a:p>
          <a:p>
            <a:r>
              <a:rPr lang="en-US" sz="700" dirty="0" err="1">
                <a:latin typeface="Menlo Regular"/>
                <a:cs typeface="Menlo Regular"/>
              </a:rPr>
              <a:t>female.ND</a:t>
            </a:r>
            <a:r>
              <a:rPr lang="en-US" sz="700" dirty="0">
                <a:latin typeface="Menlo Regular"/>
                <a:cs typeface="Menlo Regular"/>
              </a:rPr>
              <a:t>	</a:t>
            </a:r>
            <a:r>
              <a:rPr lang="en-US" sz="700" dirty="0" err="1">
                <a:latin typeface="Menlo Regular"/>
                <a:cs typeface="Menlo Regular"/>
              </a:rPr>
              <a:t>female.HF</a:t>
            </a:r>
            <a:endParaRPr lang="en-US" sz="700" dirty="0">
              <a:latin typeface="Menlo Regular"/>
              <a:cs typeface="Menlo Regular"/>
            </a:endParaRPr>
          </a:p>
        </p:txBody>
      </p:sp>
      <p:pic>
        <p:nvPicPr>
          <p:cNvPr id="123" name="Picture 122" descr="leg_samples_excerp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1" y="753025"/>
            <a:ext cx="2241044" cy="823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28" name="Straight Arrow Connector 127"/>
          <p:cNvCxnSpPr/>
          <p:nvPr/>
        </p:nvCxnSpPr>
        <p:spPr>
          <a:xfrm flipH="1" flipV="1">
            <a:off x="150455" y="3285142"/>
            <a:ext cx="196679" cy="111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1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736"/>
            <a:ext cx="3344413" cy="9288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legacy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33749" y="166736"/>
            <a:ext cx="3648538" cy="9288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Gothic"/>
                <a:cs typeface="Century Gothic"/>
              </a:rPr>
              <a:t>watermelon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07117" y="996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332" y="3922721"/>
            <a:ext cx="1194593" cy="2067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entury Gothic"/>
                <a:cs typeface="Century Gothic"/>
              </a:rPr>
              <a:t>c</a:t>
            </a:r>
            <a:r>
              <a:rPr lang="en-US" sz="9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onfig.ini</a:t>
            </a:r>
            <a:endParaRPr lang="en-US" sz="9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12" name="Picture 11" descr="Screen Shot 2017-01-31 at 2.57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" y="4129492"/>
            <a:ext cx="4344585" cy="15687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Rounded Rectangle 4"/>
          <p:cNvSpPr/>
          <p:nvPr/>
        </p:nvSpPr>
        <p:spPr>
          <a:xfrm>
            <a:off x="7776459" y="6256867"/>
            <a:ext cx="1281263" cy="1777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Century Gothic"/>
                <a:cs typeface="Century Gothic"/>
              </a:rPr>
              <a:t>config.yaml</a:t>
            </a:r>
            <a:endParaRPr lang="en-US" sz="900" dirty="0">
              <a:latin typeface="Century Gothic"/>
              <a:cs typeface="Century Gothic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64503" y="1703486"/>
            <a:ext cx="1194593" cy="2067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comparisons.txt</a:t>
            </a:r>
            <a:endParaRPr lang="en-US" sz="9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5134" y="1280913"/>
            <a:ext cx="1194593" cy="2067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samples.txt</a:t>
            </a:r>
            <a:endParaRPr lang="en-US" sz="9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16" name="Picture 15" descr="Screen Shot 2017-02-01 at 10.08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03" y="1910257"/>
            <a:ext cx="1369798" cy="537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7" name="Picture 16" descr="Screen Shot 2017-01-31 at 3.16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4" y="1487684"/>
            <a:ext cx="2702515" cy="2356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" name="Picture 19" descr="Screen Shot 2017-02-01 at 11.05.2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67" y="1357112"/>
            <a:ext cx="4553455" cy="48828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3580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905570" y="1417638"/>
            <a:ext cx="4025725" cy="50481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4309" y="1417638"/>
            <a:ext cx="4357743" cy="50481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Dependencies</a:t>
            </a:r>
            <a:endParaRPr lang="en-US" dirty="0">
              <a:latin typeface="Century Gothic"/>
              <a:cs typeface="Century Gothic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808387"/>
              </p:ext>
            </p:extLst>
          </p:nvPr>
        </p:nvGraphicFramePr>
        <p:xfrm>
          <a:off x="299489" y="2066738"/>
          <a:ext cx="4232563" cy="3959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010721" y="2515501"/>
            <a:ext cx="1755912" cy="654316"/>
            <a:chOff x="1145054" y="1506672"/>
            <a:chExt cx="1282083" cy="11440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" name="Oval 8"/>
            <p:cNvSpPr/>
            <p:nvPr/>
          </p:nvSpPr>
          <p:spPr>
            <a:xfrm>
              <a:off x="1145054" y="1506672"/>
              <a:ext cx="1282083" cy="1144013"/>
            </a:xfrm>
            <a:prstGeom prst="ellipse">
              <a:avLst/>
            </a:prstGeom>
            <a:solidFill>
              <a:srgbClr val="0000FF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/>
            <p:cNvSpPr/>
            <p:nvPr/>
          </p:nvSpPr>
          <p:spPr>
            <a:xfrm>
              <a:off x="1332811" y="1674209"/>
              <a:ext cx="906569" cy="808939"/>
            </a:xfrm>
            <a:prstGeom prst="rect">
              <a:avLst/>
            </a:prstGeom>
            <a:solidFill>
              <a:srgbClr val="0000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smtClean="0">
                  <a:solidFill>
                    <a:schemeClr val="bg1"/>
                  </a:solidFill>
                </a:rPr>
                <a:t>watermelon-</a:t>
              </a:r>
              <a:r>
                <a:rPr lang="en-US" sz="1100" b="1" kern="1200" dirty="0" err="1" smtClean="0">
                  <a:solidFill>
                    <a:schemeClr val="bg1"/>
                  </a:solidFill>
                </a:rPr>
                <a:t>init</a:t>
              </a:r>
              <a:endParaRPr lang="en-US" sz="11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Down Arrow 10"/>
          <p:cNvSpPr/>
          <p:nvPr/>
        </p:nvSpPr>
        <p:spPr>
          <a:xfrm>
            <a:off x="6705402" y="3290663"/>
            <a:ext cx="390122" cy="48497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2882" y="1674323"/>
            <a:ext cx="1358900" cy="26161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Century Gothic"/>
                <a:cs typeface="Century Gothic"/>
              </a:rPr>
              <a:t>Path to raw </a:t>
            </a:r>
            <a:r>
              <a:rPr lang="en-US" sz="1100" b="1" dirty="0" err="1">
                <a:solidFill>
                  <a:schemeClr val="tx1"/>
                </a:solidFill>
                <a:latin typeface="Century Gothic"/>
                <a:cs typeface="Century Gothic"/>
              </a:rPr>
              <a:t>fastq</a:t>
            </a:r>
            <a:endParaRPr lang="en-US" sz="11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3425" y="1674323"/>
            <a:ext cx="1905001" cy="26161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entury Gothic"/>
                <a:cs typeface="Century Gothic"/>
              </a:rPr>
              <a:t>genome build name</a:t>
            </a:r>
            <a:endParaRPr lang="en-US" sz="1100" b="1" dirty="0">
              <a:latin typeface="Century Gothic"/>
              <a:cs typeface="Century Gothic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10721" y="3864715"/>
            <a:ext cx="1885205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config.yaml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6705402" y="4241973"/>
            <a:ext cx="390122" cy="59672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18200" y="4916418"/>
            <a:ext cx="2082799" cy="1460500"/>
          </a:xfrm>
          <a:prstGeom prst="ellipse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Watermelon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6705402" y="2120323"/>
            <a:ext cx="390122" cy="369778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6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202142"/>
            <a:ext cx="7247467" cy="69902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Watermelon tasks</a:t>
            </a:r>
            <a:endParaRPr lang="en-US" sz="3600" dirty="0"/>
          </a:p>
        </p:txBody>
      </p:sp>
      <p:pic>
        <p:nvPicPr>
          <p:cNvPr id="6" name="Picture 5" descr="rulegrap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875771"/>
            <a:ext cx="8123685" cy="566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43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Watermelon set-up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3400" b="1" dirty="0" smtClean="0"/>
          </a:p>
          <a:p>
            <a:pPr marL="0" indent="0">
              <a:buNone/>
            </a:pPr>
            <a:r>
              <a:rPr lang="en-US" sz="3400" b="1" dirty="0"/>
              <a:t>Load the watermelon module</a:t>
            </a:r>
            <a:endParaRPr lang="en-US" sz="3400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$ module load watermelon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500" dirty="0"/>
              <a:t>loaded watermelon/0.1</a:t>
            </a:r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$ cd /</a:t>
            </a:r>
            <a:r>
              <a:rPr lang="en-US" dirty="0" err="1" smtClean="0">
                <a:solidFill>
                  <a:srgbClr val="0000FF"/>
                </a:solidFill>
              </a:rPr>
              <a:t>ccmb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err="1" smtClean="0">
                <a:solidFill>
                  <a:srgbClr val="0000FF"/>
                </a:solidFill>
              </a:rPr>
              <a:t>BioinfCore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err="1" smtClean="0">
                <a:solidFill>
                  <a:srgbClr val="0000FF"/>
                </a:solidFill>
              </a:rPr>
              <a:t>SoftwareDev</a:t>
            </a:r>
            <a:r>
              <a:rPr lang="en-US" dirty="0" smtClean="0">
                <a:solidFill>
                  <a:srgbClr val="0000FF"/>
                </a:solidFill>
              </a:rPr>
              <a:t>/projects/</a:t>
            </a:r>
            <a:r>
              <a:rPr lang="en-US" dirty="0" err="1" smtClean="0">
                <a:solidFill>
                  <a:srgbClr val="0000FF"/>
                </a:solidFill>
              </a:rPr>
              <a:t>Watermelon_Demo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err="1" smtClean="0">
                <a:solidFill>
                  <a:srgbClr val="0000FF"/>
                </a:solidFill>
              </a:rPr>
              <a:t>ActiveProjects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$ </a:t>
            </a:r>
            <a:r>
              <a:rPr lang="en-US" dirty="0" err="1" smtClean="0">
                <a:solidFill>
                  <a:srgbClr val="0000FF"/>
                </a:solidFill>
              </a:rPr>
              <a:t>mkdir</a:t>
            </a:r>
            <a:r>
              <a:rPr lang="en-US" dirty="0" smtClean="0">
                <a:solidFill>
                  <a:srgbClr val="0000FF"/>
                </a:solidFill>
              </a:rPr>
              <a:t> Tuttle_ctuttle_RS1_cgates_HI_1592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$ cd Tuttle_ctuttle_RS1_cgates_HI_1592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9211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 watermelon-</a:t>
            </a:r>
            <a:r>
              <a:rPr lang="en-US" dirty="0" err="1"/>
              <a:t>init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146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 smtClean="0"/>
              <a:t>Setup your analysis using: watermelon-</a:t>
            </a:r>
            <a:r>
              <a:rPr lang="en-US" sz="6400" b="1" dirty="0" err="1" smtClean="0"/>
              <a:t>init</a:t>
            </a:r>
            <a:endParaRPr lang="en-US" sz="6400" dirty="0" smtClean="0"/>
          </a:p>
          <a:p>
            <a:pPr marL="0" indent="0">
              <a:buNone/>
            </a:pPr>
            <a:r>
              <a:rPr lang="en-US" sz="8000" dirty="0"/>
              <a:t> 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$ </a:t>
            </a:r>
            <a:r>
              <a:rPr lang="en-US" sz="4800" dirty="0">
                <a:solidFill>
                  <a:srgbClr val="0000FF"/>
                </a:solidFill>
              </a:rPr>
              <a:t>watermelon-</a:t>
            </a:r>
            <a:r>
              <a:rPr lang="en-US" sz="4800" dirty="0" err="1">
                <a:solidFill>
                  <a:srgbClr val="0000FF"/>
                </a:solidFill>
              </a:rPr>
              <a:t>init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–help</a:t>
            </a:r>
          </a:p>
          <a:p>
            <a:pPr marL="0" indent="0">
              <a:buNone/>
            </a:pPr>
            <a:r>
              <a:rPr lang="en-US" sz="4400" dirty="0"/>
              <a:t> </a:t>
            </a:r>
          </a:p>
          <a:p>
            <a:pPr marL="0" indent="0">
              <a:buNone/>
            </a:pPr>
            <a:r>
              <a:rPr lang="en-US" sz="3100" dirty="0"/>
              <a:t>usage: watermelon-</a:t>
            </a:r>
            <a:r>
              <a:rPr lang="en-US" sz="3100" dirty="0" err="1"/>
              <a:t>init</a:t>
            </a:r>
            <a:r>
              <a:rPr lang="en-US" sz="3100" dirty="0"/>
              <a:t> [-h] --</a:t>
            </a:r>
            <a:r>
              <a:rPr lang="en-US" sz="3100" dirty="0" err="1"/>
              <a:t>genome_build</a:t>
            </a:r>
            <a:r>
              <a:rPr lang="en-US" sz="3100" dirty="0"/>
              <a:t> {hg19,mm10,rn5}</a:t>
            </a:r>
          </a:p>
          <a:p>
            <a:pPr marL="0" indent="0">
              <a:buNone/>
            </a:pPr>
            <a:r>
              <a:rPr lang="en-US" sz="3100" dirty="0"/>
              <a:t>                       [--</a:t>
            </a:r>
            <a:r>
              <a:rPr lang="en-US" sz="3100" dirty="0" err="1"/>
              <a:t>job_suffix</a:t>
            </a:r>
            <a:r>
              <a:rPr lang="en-US" sz="3100" dirty="0"/>
              <a:t> JOB_SUFFIX]</a:t>
            </a:r>
          </a:p>
          <a:p>
            <a:pPr marL="0" indent="0">
              <a:buNone/>
            </a:pPr>
            <a:r>
              <a:rPr lang="en-US" sz="3100" dirty="0"/>
              <a:t>                       </a:t>
            </a:r>
            <a:r>
              <a:rPr lang="en-US" sz="3100" dirty="0" err="1" smtClean="0"/>
              <a:t>source_fastq_dir</a:t>
            </a:r>
            <a:endParaRPr lang="en-US" sz="3100" dirty="0" smtClean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</a:rPr>
              <a:t>$ watermelon-</a:t>
            </a:r>
            <a:r>
              <a:rPr lang="en-US" sz="4800" dirty="0" err="1">
                <a:solidFill>
                  <a:srgbClr val="0000FF"/>
                </a:solidFill>
              </a:rPr>
              <a:t>init</a:t>
            </a:r>
            <a:r>
              <a:rPr lang="en-US" sz="4800" dirty="0">
                <a:solidFill>
                  <a:srgbClr val="0000FF"/>
                </a:solidFill>
              </a:rPr>
              <a:t> --genome mm10 ../../Run_1592</a:t>
            </a:r>
            <a:r>
              <a:rPr lang="en-US" sz="4800" dirty="0" smtClean="0">
                <a:solidFill>
                  <a:srgbClr val="0000FF"/>
                </a:solidFill>
              </a:rPr>
              <a:t>/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$ tree</a:t>
            </a:r>
          </a:p>
          <a:p>
            <a:pPr marL="0" indent="0">
              <a:buNone/>
            </a:pPr>
            <a:r>
              <a:rPr lang="en-US" sz="3600" dirty="0"/>
              <a:t>--------------------------------</a:t>
            </a:r>
          </a:p>
          <a:p>
            <a:pPr marL="0" indent="0">
              <a:buNone/>
            </a:pPr>
            <a:r>
              <a:rPr lang="en-US" sz="3100" dirty="0"/>
              <a:t>. .</a:t>
            </a:r>
          </a:p>
          <a:p>
            <a:pPr marL="0" indent="0">
              <a:buNone/>
            </a:pPr>
            <a:r>
              <a:rPr lang="en-US" sz="3100" dirty="0"/>
              <a:t>├── analysis_02_10</a:t>
            </a:r>
          </a:p>
          <a:p>
            <a:pPr marL="0" indent="0">
              <a:buNone/>
            </a:pPr>
            <a:r>
              <a:rPr lang="en-US" sz="3100" dirty="0"/>
              <a:t>│   └── config_02_10.yaml</a:t>
            </a:r>
          </a:p>
          <a:p>
            <a:pPr marL="0" indent="0">
              <a:buNone/>
            </a:pPr>
            <a:r>
              <a:rPr lang="en-US" sz="3100" dirty="0"/>
              <a:t>├── inputs</a:t>
            </a:r>
          </a:p>
          <a:p>
            <a:pPr marL="0" indent="0">
              <a:buNone/>
            </a:pPr>
            <a:r>
              <a:rPr lang="en-US" sz="3100" dirty="0"/>
              <a:t>│   └── 00-multiplexed_reads</a:t>
            </a:r>
          </a:p>
          <a:p>
            <a:pPr marL="0" indent="0">
              <a:buNone/>
            </a:pPr>
            <a:r>
              <a:rPr lang="en-US" sz="3100" dirty="0"/>
              <a:t>│       ├── Sample_61483 -&gt; /</a:t>
            </a:r>
            <a:r>
              <a:rPr lang="en-US" sz="3100" dirty="0" err="1"/>
              <a:t>ccmb</a:t>
            </a:r>
            <a:r>
              <a:rPr lang="en-US" sz="3100" dirty="0"/>
              <a:t>/</a:t>
            </a:r>
            <a:r>
              <a:rPr lang="en-US" sz="3100" dirty="0" err="1"/>
              <a:t>BioinfCore</a:t>
            </a:r>
            <a:r>
              <a:rPr lang="en-US" sz="3100" dirty="0"/>
              <a:t>/</a:t>
            </a:r>
            <a:r>
              <a:rPr lang="en-US" sz="3100" dirty="0" err="1"/>
              <a:t>SoftwareDev</a:t>
            </a:r>
            <a:r>
              <a:rPr lang="en-US" sz="3100" dirty="0"/>
              <a:t>/projects/</a:t>
            </a:r>
            <a:r>
              <a:rPr lang="en-US" sz="3100" dirty="0" err="1"/>
              <a:t>Watermelon_Demo</a:t>
            </a:r>
            <a:r>
              <a:rPr lang="en-US" sz="3100" dirty="0"/>
              <a:t>/Run_1592/Sample_61483</a:t>
            </a:r>
          </a:p>
          <a:p>
            <a:pPr marL="0" indent="0">
              <a:buNone/>
            </a:pPr>
            <a:r>
              <a:rPr lang="en-US" sz="3100" dirty="0"/>
              <a:t>│       ├── Sample_61484 -&gt; /</a:t>
            </a:r>
            <a:r>
              <a:rPr lang="en-US" sz="3100" dirty="0" err="1"/>
              <a:t>ccmb</a:t>
            </a:r>
            <a:r>
              <a:rPr lang="en-US" sz="3100" dirty="0"/>
              <a:t>/</a:t>
            </a:r>
            <a:r>
              <a:rPr lang="en-US" sz="3100" dirty="0" err="1"/>
              <a:t>BioinfCore</a:t>
            </a:r>
            <a:r>
              <a:rPr lang="en-US" sz="3100" dirty="0"/>
              <a:t>/</a:t>
            </a:r>
            <a:r>
              <a:rPr lang="en-US" sz="3100" dirty="0" err="1"/>
              <a:t>SoftwareDev</a:t>
            </a:r>
            <a:r>
              <a:rPr lang="en-US" sz="3100" dirty="0"/>
              <a:t>/projects/</a:t>
            </a:r>
            <a:r>
              <a:rPr lang="en-US" sz="3100" dirty="0" err="1"/>
              <a:t>Watermelon_Demo</a:t>
            </a:r>
            <a:r>
              <a:rPr lang="en-US" sz="3100" dirty="0"/>
              <a:t>/Run_1592/Sample_61484</a:t>
            </a:r>
          </a:p>
          <a:p>
            <a:pPr marL="0" indent="0">
              <a:buNone/>
            </a:pPr>
            <a:r>
              <a:rPr lang="en-US" sz="3100" dirty="0"/>
              <a:t>│       ├── Sample_61485 -&gt; /</a:t>
            </a:r>
            <a:r>
              <a:rPr lang="en-US" sz="3100" dirty="0" err="1"/>
              <a:t>ccmb</a:t>
            </a:r>
            <a:r>
              <a:rPr lang="en-US" sz="3100" dirty="0"/>
              <a:t>/</a:t>
            </a:r>
            <a:r>
              <a:rPr lang="en-US" sz="3100" dirty="0" err="1"/>
              <a:t>BioinfCore</a:t>
            </a:r>
            <a:r>
              <a:rPr lang="en-US" sz="3100" dirty="0"/>
              <a:t>/</a:t>
            </a:r>
            <a:r>
              <a:rPr lang="en-US" sz="3100" dirty="0" err="1"/>
              <a:t>SoftwareDev</a:t>
            </a:r>
            <a:r>
              <a:rPr lang="en-US" sz="3100" dirty="0"/>
              <a:t>/projects/</a:t>
            </a:r>
            <a:r>
              <a:rPr lang="en-US" sz="3100" dirty="0" err="1"/>
              <a:t>Watermelon_Demo</a:t>
            </a:r>
            <a:r>
              <a:rPr lang="en-US" sz="3100" dirty="0"/>
              <a:t>/Run_1592/Sample_61485</a:t>
            </a:r>
          </a:p>
          <a:p>
            <a:pPr marL="0" indent="0">
              <a:buNone/>
            </a:pPr>
            <a:r>
              <a:rPr lang="en-US" sz="3100" dirty="0"/>
              <a:t>│       ├── Sample_61486 -&gt; /</a:t>
            </a:r>
            <a:r>
              <a:rPr lang="en-US" sz="3100" dirty="0" err="1"/>
              <a:t>ccmb</a:t>
            </a:r>
            <a:r>
              <a:rPr lang="en-US" sz="3100" dirty="0"/>
              <a:t>/</a:t>
            </a:r>
            <a:r>
              <a:rPr lang="en-US" sz="3100" dirty="0" err="1"/>
              <a:t>BioinfCore</a:t>
            </a:r>
            <a:r>
              <a:rPr lang="en-US" sz="3100" dirty="0"/>
              <a:t>/</a:t>
            </a:r>
            <a:r>
              <a:rPr lang="en-US" sz="3100" dirty="0" err="1"/>
              <a:t>SoftwareDev</a:t>
            </a:r>
            <a:r>
              <a:rPr lang="en-US" sz="3100" dirty="0"/>
              <a:t>/projects/</a:t>
            </a:r>
            <a:r>
              <a:rPr lang="en-US" sz="3100" dirty="0" err="1"/>
              <a:t>Watermelon_Demo</a:t>
            </a:r>
            <a:r>
              <a:rPr lang="en-US" sz="3100" dirty="0"/>
              <a:t>/Run_1592/Sample_61486</a:t>
            </a:r>
          </a:p>
          <a:p>
            <a:pPr marL="0" indent="0">
              <a:buNone/>
            </a:pPr>
            <a:r>
              <a:rPr lang="en-US" sz="3100" dirty="0"/>
              <a:t>│       ├── Sample_61487 -&gt; /</a:t>
            </a:r>
            <a:r>
              <a:rPr lang="en-US" sz="3100" dirty="0" err="1"/>
              <a:t>ccmb</a:t>
            </a:r>
            <a:r>
              <a:rPr lang="en-US" sz="3100" dirty="0"/>
              <a:t>/</a:t>
            </a:r>
            <a:r>
              <a:rPr lang="en-US" sz="3100" dirty="0" err="1"/>
              <a:t>BioinfCore</a:t>
            </a:r>
            <a:r>
              <a:rPr lang="en-US" sz="3100" dirty="0"/>
              <a:t>/</a:t>
            </a:r>
            <a:r>
              <a:rPr lang="en-US" sz="3100" dirty="0" err="1"/>
              <a:t>SoftwareDev</a:t>
            </a:r>
            <a:r>
              <a:rPr lang="en-US" sz="3100" dirty="0"/>
              <a:t>/projects/</a:t>
            </a:r>
            <a:r>
              <a:rPr lang="en-US" sz="3100" dirty="0" err="1"/>
              <a:t>Watermelon_Demo</a:t>
            </a:r>
            <a:r>
              <a:rPr lang="en-US" sz="3100" dirty="0"/>
              <a:t>/Run_1592/Sample_61487</a:t>
            </a:r>
          </a:p>
          <a:p>
            <a:pPr marL="0" indent="0">
              <a:buNone/>
            </a:pPr>
            <a:r>
              <a:rPr lang="en-US" sz="3100" dirty="0"/>
              <a:t>│       ├── Sample_61488 -&gt; /</a:t>
            </a:r>
            <a:r>
              <a:rPr lang="en-US" sz="3100" dirty="0" err="1"/>
              <a:t>ccmb</a:t>
            </a:r>
            <a:r>
              <a:rPr lang="en-US" sz="3100" dirty="0"/>
              <a:t>/</a:t>
            </a:r>
            <a:r>
              <a:rPr lang="en-US" sz="3100" dirty="0" err="1"/>
              <a:t>BioinfCore</a:t>
            </a:r>
            <a:r>
              <a:rPr lang="en-US" sz="3100" dirty="0"/>
              <a:t>/</a:t>
            </a:r>
            <a:r>
              <a:rPr lang="en-US" sz="3100" dirty="0" err="1"/>
              <a:t>SoftwareDev</a:t>
            </a:r>
            <a:r>
              <a:rPr lang="en-US" sz="3100" dirty="0"/>
              <a:t>/projects/</a:t>
            </a:r>
            <a:r>
              <a:rPr lang="en-US" sz="3100" dirty="0" err="1"/>
              <a:t>Watermelon_Demo</a:t>
            </a:r>
            <a:r>
              <a:rPr lang="en-US" sz="3100" dirty="0"/>
              <a:t>/Run_1592/Sample_61488</a:t>
            </a:r>
          </a:p>
          <a:p>
            <a:pPr marL="0" indent="0">
              <a:buNone/>
            </a:pPr>
            <a:r>
              <a:rPr lang="en-US" sz="3100" dirty="0"/>
              <a:t>│       ├── Sample_61489 -&gt; /</a:t>
            </a:r>
            <a:r>
              <a:rPr lang="en-US" sz="3100" dirty="0" err="1"/>
              <a:t>ccmb</a:t>
            </a:r>
            <a:r>
              <a:rPr lang="en-US" sz="3100" dirty="0"/>
              <a:t>/</a:t>
            </a:r>
            <a:r>
              <a:rPr lang="en-US" sz="3100" dirty="0" err="1"/>
              <a:t>BioinfCore</a:t>
            </a:r>
            <a:r>
              <a:rPr lang="en-US" sz="3100" dirty="0"/>
              <a:t>/</a:t>
            </a:r>
            <a:r>
              <a:rPr lang="en-US" sz="3100" dirty="0" err="1"/>
              <a:t>SoftwareDev</a:t>
            </a:r>
            <a:r>
              <a:rPr lang="en-US" sz="3100" dirty="0"/>
              <a:t>/projects/</a:t>
            </a:r>
            <a:r>
              <a:rPr lang="en-US" sz="3100" dirty="0" err="1"/>
              <a:t>Watermelon_Demo</a:t>
            </a:r>
            <a:r>
              <a:rPr lang="en-US" sz="3100" dirty="0"/>
              <a:t>/Run_1592/Sample_61489</a:t>
            </a:r>
          </a:p>
          <a:p>
            <a:pPr marL="0" indent="0">
              <a:buNone/>
            </a:pPr>
            <a:r>
              <a:rPr lang="en-US" sz="3100" dirty="0"/>
              <a:t>│       └── Sample_61490 -&gt; /</a:t>
            </a:r>
            <a:r>
              <a:rPr lang="en-US" sz="3100" dirty="0" err="1"/>
              <a:t>ccmb</a:t>
            </a:r>
            <a:r>
              <a:rPr lang="en-US" sz="3100" dirty="0"/>
              <a:t>/</a:t>
            </a:r>
            <a:r>
              <a:rPr lang="en-US" sz="3100" dirty="0" err="1"/>
              <a:t>BioinfCore</a:t>
            </a:r>
            <a:r>
              <a:rPr lang="en-US" sz="3100" dirty="0"/>
              <a:t>/</a:t>
            </a:r>
            <a:r>
              <a:rPr lang="en-US" sz="3100" dirty="0" err="1"/>
              <a:t>SoftwareDev</a:t>
            </a:r>
            <a:r>
              <a:rPr lang="en-US" sz="3100" dirty="0"/>
              <a:t>/projects/</a:t>
            </a:r>
            <a:r>
              <a:rPr lang="en-US" sz="3100" dirty="0" err="1"/>
              <a:t>Watermelon_Demo</a:t>
            </a:r>
            <a:r>
              <a:rPr lang="en-US" sz="3100" dirty="0"/>
              <a:t>/Run_1592/Sample_61490</a:t>
            </a:r>
          </a:p>
          <a:p>
            <a:pPr marL="0" indent="0">
              <a:buNone/>
            </a:pPr>
            <a:r>
              <a:rPr lang="en-US" sz="3100" dirty="0"/>
              <a:t>└── </a:t>
            </a:r>
            <a:r>
              <a:rPr lang="en-US" sz="3100" b="1" dirty="0" err="1"/>
              <a:t>watermelon.README</a:t>
            </a:r>
            <a:endParaRPr lang="en-US" sz="3100" b="1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/>
              <a:t>11 directories, 2 </a:t>
            </a:r>
            <a:r>
              <a:rPr lang="en-US" sz="3100" dirty="0" smtClean="0"/>
              <a:t>files</a:t>
            </a:r>
          </a:p>
          <a:p>
            <a:pPr marL="0" indent="0">
              <a:buNone/>
            </a:pPr>
            <a:endParaRPr lang="en-US" sz="3100" dirty="0" smtClean="0"/>
          </a:p>
          <a:p>
            <a:pPr marL="0" indent="0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7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202142"/>
            <a:ext cx="7247467" cy="69902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Run watermelon until </a:t>
            </a:r>
            <a:r>
              <a:rPr lang="en-US" sz="3600" dirty="0" err="1" smtClean="0"/>
              <a:t>cutadapt</a:t>
            </a:r>
            <a:endParaRPr lang="en-US" sz="3600" dirty="0"/>
          </a:p>
        </p:txBody>
      </p:sp>
      <p:pic>
        <p:nvPicPr>
          <p:cNvPr id="6" name="Picture 5" descr="rulegrap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57" y="875771"/>
            <a:ext cx="8123685" cy="566990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673600" y="875771"/>
            <a:ext cx="4241801" cy="4038071"/>
          </a:xfrm>
          <a:prstGeom prst="round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190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6400" y="2806700"/>
            <a:ext cx="4368800" cy="38608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8000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567" y="2939534"/>
            <a:ext cx="147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660066"/>
                </a:solidFill>
              </a:rPr>
              <a:t>diffex_results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2567" y="1077436"/>
            <a:ext cx="20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</a:rPr>
              <a:t>alignment_results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4467" y="1514502"/>
            <a:ext cx="314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entury Gothic"/>
                <a:cs typeface="Century Gothic"/>
              </a:rPr>
              <a:t>$ watermelon --until </a:t>
            </a:r>
            <a:r>
              <a:rPr lang="en-US" dirty="0" err="1" smtClean="0">
                <a:solidFill>
                  <a:srgbClr val="0000FF"/>
                </a:solidFill>
                <a:latin typeface="Century Gothic"/>
                <a:cs typeface="Century Gothic"/>
              </a:rPr>
              <a:t>cutadapt</a:t>
            </a:r>
            <a:endParaRPr lang="en-US" dirty="0">
              <a:solidFill>
                <a:srgbClr val="0000FF"/>
              </a:solidFill>
              <a:latin typeface="Century Gothic"/>
              <a:cs typeface="Century Gothic"/>
            </a:endParaRPr>
          </a:p>
        </p:txBody>
      </p:sp>
      <p:sp>
        <p:nvSpPr>
          <p:cNvPr id="4" name="Oval 3"/>
          <p:cNvSpPr/>
          <p:nvPr/>
        </p:nvSpPr>
        <p:spPr>
          <a:xfrm>
            <a:off x="7188200" y="1446768"/>
            <a:ext cx="1083734" cy="105089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5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 run watermelon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Gives you an overview of the job you will be running:</a:t>
            </a:r>
          </a:p>
          <a:p>
            <a:pPr lvl="2"/>
            <a:r>
              <a:rPr lang="en-US" sz="2000" dirty="0" smtClean="0"/>
              <a:t>Validation</a:t>
            </a:r>
            <a:endParaRPr lang="en-US" sz="2000" dirty="0"/>
          </a:p>
          <a:p>
            <a:pPr lvl="2"/>
            <a:r>
              <a:rPr lang="en-US" sz="2000" dirty="0" err="1"/>
              <a:t>snakemake</a:t>
            </a:r>
            <a:r>
              <a:rPr lang="en-US" sz="2000" dirty="0"/>
              <a:t> command</a:t>
            </a:r>
          </a:p>
          <a:p>
            <a:pPr lvl="2"/>
            <a:r>
              <a:rPr lang="en-US" sz="2000" dirty="0"/>
              <a:t>Tasks</a:t>
            </a:r>
          </a:p>
          <a:p>
            <a:pPr lvl="2"/>
            <a:r>
              <a:rPr lang="en-US" sz="2000" dirty="0"/>
              <a:t>Job counts</a:t>
            </a:r>
          </a:p>
          <a:p>
            <a:pPr lvl="2"/>
            <a:r>
              <a:rPr lang="en-US" sz="2000" dirty="0" smtClean="0"/>
              <a:t>Conclusion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$ cd analysis_02_10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$ watermelon –c  config_02_10.</a:t>
            </a:r>
            <a:r>
              <a:rPr lang="en-US" sz="2000" dirty="0" smtClean="0">
                <a:solidFill>
                  <a:srgbClr val="0000FF"/>
                </a:solidFill>
              </a:rPr>
              <a:t>yaml --</a:t>
            </a:r>
            <a:r>
              <a:rPr lang="en-US" sz="2000" dirty="0" err="1" smtClean="0">
                <a:solidFill>
                  <a:srgbClr val="0000FF"/>
                </a:solidFill>
              </a:rPr>
              <a:t>dryrun</a:t>
            </a:r>
            <a:r>
              <a:rPr lang="en-US" sz="2000" dirty="0" smtClean="0">
                <a:solidFill>
                  <a:srgbClr val="0000FF"/>
                </a:solidFill>
              </a:rPr>
              <a:t>  --until </a:t>
            </a:r>
            <a:r>
              <a:rPr lang="en-US" sz="2000" dirty="0" err="1" smtClean="0">
                <a:solidFill>
                  <a:srgbClr val="0000FF"/>
                </a:solidFill>
              </a:rPr>
              <a:t>cutadapt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953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--until </a:t>
            </a:r>
            <a:r>
              <a:rPr lang="en-US" dirty="0" err="1" smtClean="0"/>
              <a:t>cutadapt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$ watermelon </a:t>
            </a:r>
            <a:r>
              <a:rPr lang="en-US" sz="2800" dirty="0">
                <a:solidFill>
                  <a:srgbClr val="0000FF"/>
                </a:solidFill>
              </a:rPr>
              <a:t>-c config_02_10.yaml --until </a:t>
            </a:r>
            <a:r>
              <a:rPr lang="en-US" sz="2800" dirty="0" err="1" smtClean="0">
                <a:solidFill>
                  <a:srgbClr val="0000FF"/>
                </a:solidFill>
              </a:rPr>
              <a:t>cutadapt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7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6233</TotalTime>
  <Words>1509</Words>
  <Application>Microsoft Macintosh PowerPoint</Application>
  <PresentationFormat>On-screen Show (4:3)</PresentationFormat>
  <Paragraphs>290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Watermelon RNA-Seq Analysis </vt:lpstr>
      <vt:lpstr>Watermelon</vt:lpstr>
      <vt:lpstr>Dependencies</vt:lpstr>
      <vt:lpstr>Watermelon tasks</vt:lpstr>
      <vt:lpstr>Watermelon set-up</vt:lpstr>
      <vt:lpstr>Run watermelon-init  </vt:lpstr>
      <vt:lpstr>Run watermelon until cutadapt</vt:lpstr>
      <vt:lpstr>Dry run watermelon </vt:lpstr>
      <vt:lpstr>Run --until cutadapt</vt:lpstr>
      <vt:lpstr>PowerPoint Presentation</vt:lpstr>
      <vt:lpstr>Edit config.yaml</vt:lpstr>
      <vt:lpstr>PowerPoint Presentation</vt:lpstr>
      <vt:lpstr>Do the full analysis</vt:lpstr>
      <vt:lpstr>Review Results</vt:lpstr>
      <vt:lpstr>Analysis Results</vt:lpstr>
      <vt:lpstr>Logs</vt:lpstr>
      <vt:lpstr>Phased run with --until</vt:lpstr>
      <vt:lpstr>Troubleshooting</vt:lpstr>
      <vt:lpstr>PowerPoint Presentation</vt:lpstr>
      <vt:lpstr>Troubleshooting</vt:lpstr>
      <vt:lpstr>Watermelon vs Legacy</vt:lpstr>
      <vt:lpstr>Dependencies</vt:lpstr>
      <vt:lpstr>PowerPoint Presentation</vt:lpstr>
      <vt:lpstr>legacy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Legacy Watermelon</dc:title>
  <dc:creator>Ashwini Bhasi</dc:creator>
  <cp:lastModifiedBy>Ashwini Bhasi</cp:lastModifiedBy>
  <cp:revision>74</cp:revision>
  <cp:lastPrinted>2017-02-10T18:50:13Z</cp:lastPrinted>
  <dcterms:created xsi:type="dcterms:W3CDTF">2017-01-31T18:51:41Z</dcterms:created>
  <dcterms:modified xsi:type="dcterms:W3CDTF">2017-02-13T16:06:42Z</dcterms:modified>
</cp:coreProperties>
</file>