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3" r:id="rId2"/>
    <p:sldId id="269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72" r:id="rId17"/>
    <p:sldId id="287" r:id="rId18"/>
    <p:sldId id="288" r:id="rId19"/>
    <p:sldId id="28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7" autoAdjust="0"/>
  </p:normalViewPr>
  <p:slideViewPr>
    <p:cSldViewPr snapToGrid="0" snapToObjects="1">
      <p:cViewPr>
        <p:scale>
          <a:sx n="100" d="100"/>
          <a:sy n="100" d="100"/>
        </p:scale>
        <p:origin x="-178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E55FE-AB63-F84B-9F24-33F4A2383DF3}" type="datetimeFigureOut">
              <a:rPr lang="en-US" smtClean="0"/>
              <a:t>1/8/14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2E82E-F57F-BF4B-9178-A3796D66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40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EAE2D-ED67-1C44-BEAC-CEED1AEF3D73}" type="datetimeFigureOut">
              <a:rPr lang="en-US" smtClean="0"/>
              <a:t>1/8/14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DF546-CCBE-A14E-B349-C719A0EC2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413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DF546-CCBE-A14E-B349-C719A0EC20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4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volcano coverage.</a:t>
            </a:r>
          </a:p>
          <a:p>
            <a:r>
              <a:rPr lang="en-US" dirty="0" smtClean="0"/>
              <a:t>Note</a:t>
            </a:r>
            <a:r>
              <a:rPr lang="en-US" baseline="0" dirty="0" smtClean="0"/>
              <a:t> undulating gaps.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DF546-CCBE-A14E-B349-C719A0EC20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5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DF546-CCBE-A14E-B349-C719A0EC20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2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ENSMUST00000012259</a:t>
            </a:r>
          </a:p>
          <a:p>
            <a:r>
              <a:rPr lang="en-US" dirty="0" smtClean="0"/>
              <a:t>ENSMUST00000000305</a:t>
            </a:r>
          </a:p>
          <a:p>
            <a:r>
              <a:rPr lang="en-US" dirty="0" smtClean="0"/>
              <a:t>ENSMUST00000063084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DF546-CCBE-A14E-B349-C719A0EC20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8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24BF-F524-174C-86E8-5E9A99ECF1E2}" type="datetime1">
              <a:rPr lang="en-US" smtClean="0"/>
              <a:t>1/8/14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718E-AF21-8F48-B228-527D3A381F37}" type="datetime1">
              <a:rPr lang="en-US" smtClean="0"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401C-EF05-6541-8660-97CEF2566E65}" type="datetime1">
              <a:rPr lang="en-US" smtClean="0"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16A4-5766-3948-B9BD-E66803736C39}" type="datetime1">
              <a:rPr lang="en-US" smtClean="0"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6DD2-6751-A041-9AD7-FC5327ABB885}" type="datetime1">
              <a:rPr lang="en-US" smtClean="0"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8567-443F-0B48-9BC9-6A8AFD52BF5D}" type="datetime1">
              <a:rPr lang="en-US" smtClean="0"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62AB-EA06-FE47-AAF3-944081312C1F}" type="datetime1">
              <a:rPr lang="en-US" smtClean="0"/>
              <a:t>1/8/14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86ED-2A54-1A45-A3D5-3BD9CE0B0236}" type="datetime1">
              <a:rPr lang="en-US" smtClean="0"/>
              <a:t>1/8/14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6CC7-FF69-574E-B983-682B7B16E94D}" type="datetime1">
              <a:rPr lang="en-US" smtClean="0"/>
              <a:t>1/8/14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3BFA-6FB8-0C4F-8239-42B3E69C1F35}" type="datetime1">
              <a:rPr lang="en-US" smtClean="0"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9761-6D3C-7541-9857-9D1C3EE5942C}" type="datetime1">
              <a:rPr lang="en-US" smtClean="0"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E9AD378-9B0D-4344-BFA3-7675C94085C9}" type="datetime1">
              <a:rPr lang="en-US" smtClean="0"/>
              <a:t>1/8/14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428504"/>
          </a:xfrm>
        </p:spPr>
        <p:txBody>
          <a:bodyPr/>
          <a:lstStyle/>
          <a:p>
            <a:r>
              <a:rPr lang="en-US" dirty="0" smtClean="0"/>
              <a:t>Read/Split/Walk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7915"/>
            <a:ext cx="6400800" cy="1219200"/>
          </a:xfrm>
        </p:spPr>
        <p:txBody>
          <a:bodyPr/>
          <a:lstStyle/>
          <a:p>
            <a:r>
              <a:rPr lang="en-US" sz="3200" dirty="0" smtClean="0"/>
              <a:t>Second Incarnation</a:t>
            </a:r>
          </a:p>
          <a:p>
            <a:r>
              <a:rPr lang="en-US" dirty="0" smtClean="0"/>
              <a:t>Client:  Justin </a:t>
            </a:r>
            <a:r>
              <a:rPr lang="en-US" dirty="0" err="1" smtClean="0"/>
              <a:t>Hassler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8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gaps </a:t>
            </a:r>
            <a:br>
              <a:rPr lang="en-US" dirty="0" smtClean="0"/>
            </a:br>
            <a:r>
              <a:rPr lang="en-US" dirty="0" smtClean="0"/>
              <a:t>can you find?</a:t>
            </a:r>
            <a:endParaRPr lang="en-US" dirty="0"/>
          </a:p>
        </p:txBody>
      </p:sp>
      <p:pic>
        <p:nvPicPr>
          <p:cNvPr id="4" name="Content Placeholder 3" descr="aligned_splits-precluster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r="3027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0E4A-7973-AB40-9BB7-A2044111A159}" type="datetime1">
              <a:rPr lang="en-US" smtClean="0"/>
              <a:t>1/8/14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5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density cluster by gap start, gap length</a:t>
            </a:r>
            <a:endParaRPr lang="en-US" dirty="0"/>
          </a:p>
        </p:txBody>
      </p:sp>
      <p:pic>
        <p:nvPicPr>
          <p:cNvPr id="4" name="Content Placeholder 3" descr="63084-21791-clusterMatrix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" b="1479"/>
          <a:stretch/>
        </p:blipFill>
        <p:spPr>
          <a:xfrm>
            <a:off x="2997199" y="2514720"/>
            <a:ext cx="5895635" cy="434327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600200"/>
            <a:ext cx="3670555" cy="12954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Straight Connector 7"/>
          <p:cNvCxnSpPr/>
          <p:nvPr/>
        </p:nvCxnSpPr>
        <p:spPr>
          <a:xfrm>
            <a:off x="1943100" y="2794000"/>
            <a:ext cx="1739900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19400" y="2628900"/>
            <a:ext cx="129540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6CE5-A3E1-6740-AD2D-F227982A3490}" type="datetime1">
              <a:rPr lang="en-US" smtClean="0"/>
              <a:t>1/8/14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0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clusters </a:t>
            </a:r>
            <a:br>
              <a:rPr lang="en-US" dirty="0" smtClean="0"/>
            </a:br>
            <a:r>
              <a:rPr lang="en-US" dirty="0" smtClean="0"/>
              <a:t>define the gaps</a:t>
            </a:r>
            <a:endParaRPr lang="en-US" dirty="0"/>
          </a:p>
        </p:txBody>
      </p:sp>
      <p:pic>
        <p:nvPicPr>
          <p:cNvPr id="4" name="Content Placeholder 3" descr="aligned_splits_clustered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r="3027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2C81-944D-2846-9F12-0C0A0A51A729}" type="datetime1">
              <a:rPr lang="en-US" smtClean="0"/>
              <a:t>1/8/14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68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candidate</a:t>
            </a:r>
            <a:endParaRPr lang="en-US" dirty="0"/>
          </a:p>
        </p:txBody>
      </p:sp>
      <p:pic>
        <p:nvPicPr>
          <p:cNvPr id="4" name="Picture 3" descr="igv_snapshot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753"/>
            <a:ext cx="9144000" cy="453810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68BC-DA6F-4748-9741-D2A947AB7505}" type="datetime1">
              <a:rPr lang="en-US" smtClean="0"/>
              <a:t>1/8/14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99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Candidate, Color by Cluster</a:t>
            </a:r>
            <a:endParaRPr lang="en-US" dirty="0"/>
          </a:p>
        </p:txBody>
      </p:sp>
      <p:pic>
        <p:nvPicPr>
          <p:cNvPr id="5" name="Picture 4" descr="igv_snapshot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5928"/>
            <a:ext cx="9144000" cy="453810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4138-8DA2-0547-A801-0911EDEAB268}" type="datetime1">
              <a:rPr lang="en-US" smtClean="0"/>
              <a:t>1/8/14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2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C</a:t>
            </a:r>
            <a:r>
              <a:rPr lang="en-US" dirty="0" smtClean="0"/>
              <a:t>andidate, Color by Sample</a:t>
            </a:r>
            <a:endParaRPr lang="en-US" dirty="0"/>
          </a:p>
        </p:txBody>
      </p:sp>
      <p:pic>
        <p:nvPicPr>
          <p:cNvPr id="4" name="Picture 3" descr="igv_snapshot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0198"/>
            <a:ext cx="9144000" cy="453810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72EF-67BB-7F4B-B584-49853BC0B4D6}" type="datetime1">
              <a:rPr lang="en-US" smtClean="0"/>
              <a:t>1/8/14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84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955" b="12800"/>
          <a:stretch/>
        </p:blipFill>
        <p:spPr>
          <a:xfrm>
            <a:off x="457200" y="1562100"/>
            <a:ext cx="8229600" cy="488156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E006-F5D4-7844-B661-1E19D2C6C6FD}" type="datetime1">
              <a:rPr lang="en-US" smtClean="0"/>
              <a:t>1/8/14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4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sorting/filtering surfaces candidates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" r="-870"/>
          <a:stretch/>
        </p:blipFill>
        <p:spPr>
          <a:xfrm>
            <a:off x="103810" y="2073356"/>
            <a:ext cx="8893646" cy="3283514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AC1A-30D1-5747-96E3-11C8618A5C03}" type="datetime1">
              <a:rPr lang="en-US" smtClean="0"/>
              <a:t>1/8/14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0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Bash/Python</a:t>
            </a:r>
          </a:p>
          <a:p>
            <a:pPr lvl="1"/>
            <a:r>
              <a:rPr lang="en-US" dirty="0" smtClean="0"/>
              <a:t>bowtie1</a:t>
            </a:r>
          </a:p>
          <a:p>
            <a:pPr lvl="1"/>
            <a:r>
              <a:rPr lang="en-US" dirty="0" err="1" smtClean="0"/>
              <a:t>bedtools</a:t>
            </a:r>
            <a:endParaRPr lang="en-US" dirty="0"/>
          </a:p>
          <a:p>
            <a:pPr lvl="1"/>
            <a:r>
              <a:rPr lang="en-US" dirty="0" err="1" smtClean="0"/>
              <a:t>SAMTools</a:t>
            </a:r>
            <a:endParaRPr lang="en-US" dirty="0" smtClean="0"/>
          </a:p>
          <a:p>
            <a:pPr lvl="1"/>
            <a:r>
              <a:rPr lang="en-US" dirty="0" smtClean="0"/>
              <a:t>DBSCAN clustering</a:t>
            </a:r>
          </a:p>
          <a:p>
            <a:r>
              <a:rPr lang="en-US" dirty="0" smtClean="0"/>
              <a:t>TDD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TravisCI</a:t>
            </a:r>
            <a:endParaRPr lang="en-US" dirty="0"/>
          </a:p>
          <a:p>
            <a:r>
              <a:rPr lang="en-US" dirty="0" smtClean="0"/>
              <a:t>SAM/BAM files, IGV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AA52-EAC1-394F-A7F2-97AB1E626BBC}" type="datetime1">
              <a:rPr lang="en-US" smtClean="0"/>
              <a:t>1/8/14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17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 data</a:t>
            </a:r>
          </a:p>
          <a:p>
            <a:r>
              <a:rPr lang="en-US" dirty="0" smtClean="0"/>
              <a:t>Orientation on new data, methods, tools</a:t>
            </a:r>
          </a:p>
          <a:p>
            <a:r>
              <a:rPr lang="en-US" dirty="0" smtClean="0"/>
              <a:t>Application note? </a:t>
            </a:r>
          </a:p>
          <a:p>
            <a:endParaRPr lang="en-US" dirty="0"/>
          </a:p>
          <a:p>
            <a:r>
              <a:rPr lang="en-US" dirty="0" smtClean="0"/>
              <a:t>Considerations:</a:t>
            </a:r>
          </a:p>
          <a:p>
            <a:pPr lvl="1"/>
            <a:r>
              <a:rPr lang="en-US" dirty="0" err="1" smtClean="0"/>
              <a:t>Tophat</a:t>
            </a:r>
            <a:r>
              <a:rPr lang="en-US" dirty="0" smtClean="0"/>
              <a:t> does something similar</a:t>
            </a:r>
          </a:p>
          <a:p>
            <a:pPr lvl="1"/>
            <a:r>
              <a:rPr lang="en-US" dirty="0" smtClean="0"/>
              <a:t>There are pair-aware </a:t>
            </a:r>
            <a:r>
              <a:rPr lang="en-US" dirty="0" err="1" smtClean="0"/>
              <a:t>indel</a:t>
            </a:r>
            <a:r>
              <a:rPr lang="en-US" dirty="0" smtClean="0"/>
              <a:t> callers that would also do something similar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D820-C759-A145-841A-F91B5F2A29DF}" type="datetime1">
              <a:rPr lang="en-US" smtClean="0"/>
              <a:t>1/8/14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0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Conceptual approach</a:t>
            </a:r>
          </a:p>
          <a:p>
            <a:r>
              <a:rPr lang="en-US" dirty="0" smtClean="0"/>
              <a:t>Implementation approach</a:t>
            </a:r>
          </a:p>
          <a:p>
            <a:r>
              <a:rPr lang="en-US" dirty="0" smtClean="0"/>
              <a:t>Next Steps/Questions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7579-E275-2542-99CF-2A815BC8ECBC}" type="datetime1">
              <a:rPr lang="en-US" smtClean="0"/>
              <a:t>1/8/14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0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Questions/Reflections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25EA-A6EE-B242-953C-5E5CC9891ECD}" type="datetime1">
              <a:rPr lang="en-US" smtClean="0"/>
              <a:t>1/8/14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9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26892"/>
          </a:xfrm>
        </p:spPr>
        <p:txBody>
          <a:bodyPr/>
          <a:lstStyle/>
          <a:p>
            <a:r>
              <a:rPr lang="en-US" dirty="0" smtClean="0"/>
              <a:t>Project Structure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5637"/>
            <a:ext cx="8229600" cy="4525963"/>
          </a:xfrm>
        </p:spPr>
        <p:txBody>
          <a:bodyPr/>
          <a:lstStyle/>
          <a:p>
            <a:r>
              <a:rPr lang="en-US" dirty="0" smtClean="0"/>
              <a:t>Overall goal is to identify novel targets of the Ire1α </a:t>
            </a:r>
            <a:r>
              <a:rPr lang="en-US" dirty="0" err="1" smtClean="0"/>
              <a:t>ribonuclease</a:t>
            </a:r>
            <a:r>
              <a:rPr lang="en-US" dirty="0"/>
              <a:t> </a:t>
            </a:r>
            <a:r>
              <a:rPr lang="en-US" dirty="0" smtClean="0"/>
              <a:t>by detecting deletion events that would be missed by an (</a:t>
            </a:r>
            <a:r>
              <a:rPr lang="en-US" dirty="0" err="1" smtClean="0"/>
              <a:t>ungapped</a:t>
            </a:r>
            <a:r>
              <a:rPr lang="en-US" dirty="0" smtClean="0"/>
              <a:t>) aligner.</a:t>
            </a:r>
          </a:p>
          <a:p>
            <a:endParaRPr lang="en-US" dirty="0"/>
          </a:p>
          <a:p>
            <a:r>
              <a:rPr lang="en-US" dirty="0" smtClean="0"/>
              <a:t>Known target: Xbp1</a:t>
            </a:r>
          </a:p>
          <a:p>
            <a:endParaRPr lang="en-US" dirty="0" smtClean="0"/>
          </a:p>
          <a:p>
            <a:r>
              <a:rPr lang="en-US" dirty="0" smtClean="0"/>
              <a:t>Mouse model</a:t>
            </a:r>
          </a:p>
          <a:p>
            <a:endParaRPr lang="en-US" dirty="0" smtClean="0"/>
          </a:p>
          <a:p>
            <a:r>
              <a:rPr lang="en-US" dirty="0" smtClean="0"/>
              <a:t>RNA </a:t>
            </a:r>
            <a:r>
              <a:rPr lang="en-US" dirty="0" err="1" smtClean="0"/>
              <a:t>Seq</a:t>
            </a:r>
            <a:r>
              <a:rPr lang="en-US" dirty="0" smtClean="0"/>
              <a:t>, 109bp PE reads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356B-3EB2-AC4E-A12C-C3CF7FC8640B}" type="datetime1">
              <a:rPr lang="en-US" smtClean="0"/>
              <a:t>1/8/14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4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426892"/>
          </a:xfrm>
        </p:spPr>
        <p:txBody>
          <a:bodyPr/>
          <a:lstStyle/>
          <a:p>
            <a:r>
              <a:rPr lang="en-US" dirty="0" smtClean="0"/>
              <a:t>Experimental Design		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32505"/>
              </p:ext>
            </p:extLst>
          </p:nvPr>
        </p:nvGraphicFramePr>
        <p:xfrm>
          <a:off x="1524000" y="2253136"/>
          <a:ext cx="6096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Replicate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Wildtype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Ire1α -/-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DTT-treated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Xbp1 -/-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21796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9993-66E2-4546-BC0F-4E4AA25BBDFC}" type="datetime1">
              <a:rPr lang="en-US" smtClean="0"/>
              <a:t>1/8/14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2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9001"/>
          </a:xfrm>
        </p:spPr>
        <p:txBody>
          <a:bodyPr/>
          <a:lstStyle/>
          <a:p>
            <a:r>
              <a:rPr lang="en-US" dirty="0" smtClean="0"/>
              <a:t>Pipeline			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2427654" y="1134455"/>
            <a:ext cx="1700622" cy="7277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Bowtie1 on </a:t>
            </a:r>
            <a:r>
              <a:rPr lang="en-US" dirty="0" err="1" smtClean="0"/>
              <a:t>transcriptome</a:t>
            </a:r>
            <a:endParaRPr lang="en-US" dirty="0"/>
          </a:p>
        </p:txBody>
      </p:sp>
      <p:sp>
        <p:nvSpPr>
          <p:cNvPr id="5" name="Data 4"/>
          <p:cNvSpPr/>
          <p:nvPr/>
        </p:nvSpPr>
        <p:spPr>
          <a:xfrm>
            <a:off x="5379557" y="1177287"/>
            <a:ext cx="2047658" cy="684884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Unmapped Reads</a:t>
            </a:r>
            <a:endParaRPr lang="en-US" dirty="0"/>
          </a:p>
        </p:txBody>
      </p:sp>
      <p:sp>
        <p:nvSpPr>
          <p:cNvPr id="8" name="Process 7"/>
          <p:cNvSpPr/>
          <p:nvPr/>
        </p:nvSpPr>
        <p:spPr>
          <a:xfrm>
            <a:off x="2444489" y="2078729"/>
            <a:ext cx="1700622" cy="7277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Bowtie1 on genome</a:t>
            </a:r>
            <a:endParaRPr lang="en-US" dirty="0"/>
          </a:p>
        </p:txBody>
      </p:sp>
      <p:sp>
        <p:nvSpPr>
          <p:cNvPr id="9" name="Data 8"/>
          <p:cNvSpPr/>
          <p:nvPr/>
        </p:nvSpPr>
        <p:spPr>
          <a:xfrm>
            <a:off x="5396392" y="2121561"/>
            <a:ext cx="2047658" cy="684884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Unmapped Reads</a:t>
            </a:r>
            <a:endParaRPr lang="en-US" dirty="0"/>
          </a:p>
        </p:txBody>
      </p:sp>
      <p:sp>
        <p:nvSpPr>
          <p:cNvPr id="10" name="Process 9"/>
          <p:cNvSpPr/>
          <p:nvPr/>
        </p:nvSpPr>
        <p:spPr>
          <a:xfrm>
            <a:off x="2458759" y="3034685"/>
            <a:ext cx="1700622" cy="7277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plit_read.py</a:t>
            </a:r>
            <a:endParaRPr lang="en-US" dirty="0"/>
          </a:p>
        </p:txBody>
      </p:sp>
      <p:sp>
        <p:nvSpPr>
          <p:cNvPr id="11" name="Data 10"/>
          <p:cNvSpPr/>
          <p:nvPr/>
        </p:nvSpPr>
        <p:spPr>
          <a:xfrm>
            <a:off x="5410662" y="3077517"/>
            <a:ext cx="2047658" cy="684884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Reads</a:t>
            </a:r>
            <a:endParaRPr lang="en-US" dirty="0"/>
          </a:p>
        </p:txBody>
      </p:sp>
      <p:sp>
        <p:nvSpPr>
          <p:cNvPr id="12" name="Process 11"/>
          <p:cNvSpPr/>
          <p:nvPr/>
        </p:nvSpPr>
        <p:spPr>
          <a:xfrm>
            <a:off x="2468459" y="4007495"/>
            <a:ext cx="1700622" cy="7277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Bowtie1 on </a:t>
            </a:r>
            <a:r>
              <a:rPr lang="en-US" dirty="0" err="1" smtClean="0"/>
              <a:t>transcriptome</a:t>
            </a:r>
            <a:endParaRPr lang="en-US" dirty="0"/>
          </a:p>
        </p:txBody>
      </p:sp>
      <p:sp>
        <p:nvSpPr>
          <p:cNvPr id="13" name="Data 12"/>
          <p:cNvSpPr/>
          <p:nvPr/>
        </p:nvSpPr>
        <p:spPr>
          <a:xfrm>
            <a:off x="5420362" y="4050327"/>
            <a:ext cx="2047658" cy="684884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apped Split Reads</a:t>
            </a:r>
            <a:endParaRPr lang="en-US" dirty="0"/>
          </a:p>
        </p:txBody>
      </p:sp>
      <p:sp>
        <p:nvSpPr>
          <p:cNvPr id="14" name="Process 13"/>
          <p:cNvSpPr/>
          <p:nvPr/>
        </p:nvSpPr>
        <p:spPr>
          <a:xfrm>
            <a:off x="2482729" y="4963451"/>
            <a:ext cx="1700622" cy="7277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identify_pairs.py</a:t>
            </a:r>
            <a:endParaRPr lang="en-US" sz="1600" dirty="0"/>
          </a:p>
        </p:txBody>
      </p:sp>
      <p:sp>
        <p:nvSpPr>
          <p:cNvPr id="15" name="Data 14"/>
          <p:cNvSpPr/>
          <p:nvPr/>
        </p:nvSpPr>
        <p:spPr>
          <a:xfrm>
            <a:off x="5286806" y="5006283"/>
            <a:ext cx="2397257" cy="684884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Mapped Split Read Pairs</a:t>
            </a:r>
            <a:endParaRPr lang="en-US" dirty="0"/>
          </a:p>
        </p:txBody>
      </p:sp>
      <p:sp>
        <p:nvSpPr>
          <p:cNvPr id="20" name="Process 19"/>
          <p:cNvSpPr/>
          <p:nvPr/>
        </p:nvSpPr>
        <p:spPr>
          <a:xfrm>
            <a:off x="2499564" y="5921993"/>
            <a:ext cx="1700622" cy="7277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cluster_gaps.py</a:t>
            </a:r>
            <a:endParaRPr lang="en-US" dirty="0"/>
          </a:p>
        </p:txBody>
      </p:sp>
      <p:sp>
        <p:nvSpPr>
          <p:cNvPr id="21" name="Data 20"/>
          <p:cNvSpPr/>
          <p:nvPr/>
        </p:nvSpPr>
        <p:spPr>
          <a:xfrm>
            <a:off x="4723166" y="5964825"/>
            <a:ext cx="3645827" cy="684884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Sample-Sample Mapped Split Read Pair Clusters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0400" y="1003301"/>
            <a:ext cx="7874000" cy="19304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r>
              <a:rPr lang="en-US" dirty="0" smtClean="0"/>
              <a:t>Align original</a:t>
            </a:r>
          </a:p>
          <a:p>
            <a:r>
              <a:rPr lang="en-US" dirty="0" smtClean="0"/>
              <a:t> reads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0400" y="2933701"/>
            <a:ext cx="7874000" cy="19304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Split </a:t>
            </a:r>
          </a:p>
          <a:p>
            <a:r>
              <a:rPr lang="en-US" dirty="0"/>
              <a:t>r</a:t>
            </a:r>
            <a:r>
              <a:rPr lang="en-US" dirty="0" smtClean="0"/>
              <a:t>ejected reads </a:t>
            </a:r>
          </a:p>
          <a:p>
            <a:r>
              <a:rPr lang="en-US" dirty="0"/>
              <a:t>a</a:t>
            </a:r>
            <a:r>
              <a:rPr lang="en-US" dirty="0" smtClean="0"/>
              <a:t>nd re-align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0400" y="4864101"/>
            <a:ext cx="7874000" cy="19304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Identify aligned </a:t>
            </a:r>
          </a:p>
          <a:p>
            <a:r>
              <a:rPr lang="en-US" dirty="0" smtClean="0"/>
              <a:t>pairs and define </a:t>
            </a:r>
          </a:p>
          <a:p>
            <a:r>
              <a:rPr lang="en-US" dirty="0" smtClean="0"/>
              <a:t>consensus gaps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068E-EECA-1543-9353-B46F45588ACC}" type="datetime1">
              <a:rPr lang="en-US" smtClean="0"/>
              <a:t>1/8/14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2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reads align – </a:t>
            </a:r>
            <a:br>
              <a:rPr lang="en-US" dirty="0" smtClean="0"/>
            </a:br>
            <a:r>
              <a:rPr lang="en-US" dirty="0" smtClean="0"/>
              <a:t>but some do not</a:t>
            </a:r>
            <a:endParaRPr lang="en-US" dirty="0"/>
          </a:p>
        </p:txBody>
      </p:sp>
      <p:pic>
        <p:nvPicPr>
          <p:cNvPr id="4" name="Content Placeholder 3" descr="transcriptome_alignmen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r="3027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3835400" y="2159000"/>
            <a:ext cx="762000" cy="3124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466-E4A5-0940-9046-24F3CAE3650F}" type="datetime1">
              <a:rPr lang="en-US" smtClean="0"/>
              <a:t>1/8/14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Reads that don’t align </a:t>
            </a:r>
            <a:br>
              <a:rPr lang="en-US" dirty="0" smtClean="0"/>
            </a:br>
            <a:r>
              <a:rPr lang="en-US" dirty="0" smtClean="0"/>
              <a:t>are cut into “split reads”</a:t>
            </a:r>
            <a:endParaRPr lang="en-US" dirty="0"/>
          </a:p>
        </p:txBody>
      </p:sp>
      <p:pic>
        <p:nvPicPr>
          <p:cNvPr id="4" name="Content Placeholder 3" descr="transcriptome_coverag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r="3027" b="61658"/>
          <a:stretch/>
        </p:blipFill>
        <p:spPr>
          <a:xfrm>
            <a:off x="457200" y="1600201"/>
            <a:ext cx="8229600" cy="1735322"/>
          </a:xfrm>
        </p:spPr>
      </p:pic>
      <p:grpSp>
        <p:nvGrpSpPr>
          <p:cNvPr id="45" name="Group 44"/>
          <p:cNvGrpSpPr/>
          <p:nvPr/>
        </p:nvGrpSpPr>
        <p:grpSpPr>
          <a:xfrm>
            <a:off x="759651" y="3754146"/>
            <a:ext cx="1863518" cy="619360"/>
            <a:chOff x="759651" y="3754146"/>
            <a:chExt cx="1863518" cy="619360"/>
          </a:xfrm>
        </p:grpSpPr>
        <p:sp>
          <p:nvSpPr>
            <p:cNvPr id="3" name="Rectangle 2"/>
            <p:cNvSpPr/>
            <p:nvPr/>
          </p:nvSpPr>
          <p:spPr>
            <a:xfrm>
              <a:off x="759651" y="3760080"/>
              <a:ext cx="1863518" cy="1068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59651" y="4266674"/>
              <a:ext cx="1863518" cy="1068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05650" y="3754146"/>
              <a:ext cx="664694" cy="1068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5" idx="0"/>
            </p:cNvCxnSpPr>
            <p:nvPr/>
          </p:nvCxnSpPr>
          <p:spPr>
            <a:xfrm flipH="1">
              <a:off x="1691410" y="3807562"/>
              <a:ext cx="278936" cy="4591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1"/>
              <a:endCxn id="5" idx="0"/>
            </p:cNvCxnSpPr>
            <p:nvPr/>
          </p:nvCxnSpPr>
          <p:spPr>
            <a:xfrm>
              <a:off x="1305650" y="3807562"/>
              <a:ext cx="385760" cy="4591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1691410" y="4266674"/>
              <a:ext cx="0" cy="1068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3442168" y="4528674"/>
            <a:ext cx="1863518" cy="106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42168" y="4954088"/>
            <a:ext cx="1863518" cy="106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42168" y="5804916"/>
            <a:ext cx="1863518" cy="106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42168" y="6230330"/>
            <a:ext cx="1863518" cy="106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780446" y="4424811"/>
            <a:ext cx="83087" cy="326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989061" y="4790873"/>
            <a:ext cx="83087" cy="326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06291" y="5677307"/>
            <a:ext cx="83087" cy="326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614906" y="6114589"/>
            <a:ext cx="83087" cy="326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442391" y="6593418"/>
            <a:ext cx="1863518" cy="106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23523" y="6477677"/>
            <a:ext cx="83087" cy="326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442168" y="3754146"/>
            <a:ext cx="1863518" cy="106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4373927" y="3754146"/>
            <a:ext cx="0" cy="1068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73927" y="4528674"/>
            <a:ext cx="0" cy="1068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73927" y="4954088"/>
            <a:ext cx="0" cy="1068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3442168" y="5251895"/>
            <a:ext cx="1863518" cy="326429"/>
            <a:chOff x="3442168" y="5251895"/>
            <a:chExt cx="1863518" cy="326429"/>
          </a:xfrm>
        </p:grpSpPr>
        <p:sp>
          <p:nvSpPr>
            <p:cNvPr id="32" name="Rectangle 31"/>
            <p:cNvSpPr/>
            <p:nvPr/>
          </p:nvSpPr>
          <p:spPr>
            <a:xfrm>
              <a:off x="3442168" y="5379502"/>
              <a:ext cx="1863518" cy="1068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97676" y="5251895"/>
              <a:ext cx="83087" cy="326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4373927" y="5379502"/>
              <a:ext cx="0" cy="1068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/>
          <p:nvPr/>
        </p:nvCxnSpPr>
        <p:spPr>
          <a:xfrm>
            <a:off x="4373927" y="5804916"/>
            <a:ext cx="0" cy="1068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73927" y="6230330"/>
            <a:ext cx="0" cy="1068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73927" y="6593418"/>
            <a:ext cx="0" cy="1068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330498" y="3748212"/>
            <a:ext cx="1863518" cy="112766"/>
            <a:chOff x="6300824" y="3796946"/>
            <a:chExt cx="1863518" cy="112766"/>
          </a:xfrm>
        </p:grpSpPr>
        <p:sp>
          <p:nvSpPr>
            <p:cNvPr id="54" name="Rectangle 53"/>
            <p:cNvSpPr/>
            <p:nvPr/>
          </p:nvSpPr>
          <p:spPr>
            <a:xfrm>
              <a:off x="6300824" y="3802880"/>
              <a:ext cx="1863518" cy="1068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846823" y="3796946"/>
              <a:ext cx="664694" cy="1068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7711628" y="5769207"/>
            <a:ext cx="816308" cy="1068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7294398" y="4944995"/>
            <a:ext cx="1233538" cy="106832"/>
            <a:chOff x="7294398" y="4917819"/>
            <a:chExt cx="1233538" cy="106832"/>
          </a:xfrm>
        </p:grpSpPr>
        <p:sp>
          <p:nvSpPr>
            <p:cNvPr id="68" name="Rectangle 67"/>
            <p:cNvSpPr/>
            <p:nvPr/>
          </p:nvSpPr>
          <p:spPr>
            <a:xfrm>
              <a:off x="7294398" y="4917819"/>
              <a:ext cx="1233538" cy="1068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592234" y="4917819"/>
              <a:ext cx="0" cy="1068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7503013" y="5357101"/>
            <a:ext cx="1024923" cy="106832"/>
            <a:chOff x="7503013" y="5486334"/>
            <a:chExt cx="1024923" cy="106832"/>
          </a:xfrm>
        </p:grpSpPr>
        <p:sp>
          <p:nvSpPr>
            <p:cNvPr id="79" name="Rectangle 78"/>
            <p:cNvSpPr/>
            <p:nvPr/>
          </p:nvSpPr>
          <p:spPr>
            <a:xfrm>
              <a:off x="7503013" y="5486334"/>
              <a:ext cx="1024923" cy="1068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7596178" y="5486334"/>
              <a:ext cx="0" cy="1068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5949498" y="5766765"/>
            <a:ext cx="959957" cy="108089"/>
            <a:chOff x="5949498" y="5895647"/>
            <a:chExt cx="959957" cy="108089"/>
          </a:xfrm>
        </p:grpSpPr>
        <p:sp>
          <p:nvSpPr>
            <p:cNvPr id="96" name="Rectangle 95"/>
            <p:cNvSpPr/>
            <p:nvPr/>
          </p:nvSpPr>
          <p:spPr>
            <a:xfrm>
              <a:off x="5949498" y="5896904"/>
              <a:ext cx="959957" cy="1068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6881034" y="5895647"/>
              <a:ext cx="0" cy="1068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5961975" y="6180719"/>
            <a:ext cx="1172738" cy="106832"/>
            <a:chOff x="5961975" y="6194061"/>
            <a:chExt cx="1172738" cy="106832"/>
          </a:xfrm>
        </p:grpSpPr>
        <p:sp>
          <p:nvSpPr>
            <p:cNvPr id="70" name="Rectangle 69"/>
            <p:cNvSpPr/>
            <p:nvPr/>
          </p:nvSpPr>
          <p:spPr>
            <a:xfrm>
              <a:off x="5961975" y="6194061"/>
              <a:ext cx="1172738" cy="1068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6893734" y="6194061"/>
              <a:ext cx="0" cy="1068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981248" y="6593418"/>
            <a:ext cx="1490225" cy="106832"/>
            <a:chOff x="5981248" y="6557149"/>
            <a:chExt cx="1490225" cy="106832"/>
          </a:xfrm>
        </p:grpSpPr>
        <p:sp>
          <p:nvSpPr>
            <p:cNvPr id="75" name="Rectangle 74"/>
            <p:cNvSpPr/>
            <p:nvPr/>
          </p:nvSpPr>
          <p:spPr>
            <a:xfrm>
              <a:off x="5981248" y="6557149"/>
              <a:ext cx="1490225" cy="1068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6912784" y="6557149"/>
              <a:ext cx="0" cy="1068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7085783" y="4528674"/>
            <a:ext cx="1442153" cy="111047"/>
            <a:chOff x="7085783" y="4679826"/>
            <a:chExt cx="1442153" cy="111047"/>
          </a:xfrm>
        </p:grpSpPr>
        <p:sp>
          <p:nvSpPr>
            <p:cNvPr id="87" name="Rectangle 86"/>
            <p:cNvSpPr/>
            <p:nvPr/>
          </p:nvSpPr>
          <p:spPr>
            <a:xfrm>
              <a:off x="7085783" y="4684041"/>
              <a:ext cx="1442153" cy="1068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7589868" y="4679826"/>
              <a:ext cx="0" cy="1068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6330276" y="4528674"/>
            <a:ext cx="338278" cy="1068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330497" y="4941371"/>
            <a:ext cx="545999" cy="1068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56" idx="3"/>
          </p:cNvCxnSpPr>
          <p:nvPr/>
        </p:nvCxnSpPr>
        <p:spPr>
          <a:xfrm>
            <a:off x="7541191" y="3801628"/>
            <a:ext cx="44909" cy="300247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6" idx="1"/>
          </p:cNvCxnSpPr>
          <p:nvPr/>
        </p:nvCxnSpPr>
        <p:spPr>
          <a:xfrm>
            <a:off x="6876497" y="3801628"/>
            <a:ext cx="44908" cy="302996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127298" y="5354068"/>
            <a:ext cx="744991" cy="1068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872744" y="6181313"/>
            <a:ext cx="655192" cy="1068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8239670" y="6593418"/>
            <a:ext cx="288266" cy="1068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Bracket 104"/>
          <p:cNvSpPr/>
          <p:nvPr/>
        </p:nvSpPr>
        <p:spPr>
          <a:xfrm>
            <a:off x="8686800" y="5251895"/>
            <a:ext cx="203200" cy="751841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1294796" y="333552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DNA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939800" y="4424811"/>
            <a:ext cx="1475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mRNA (missing region)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89300" y="3277857"/>
            <a:ext cx="213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“Split” read in </a:t>
            </a:r>
            <a:r>
              <a:rPr lang="en-US" dirty="0" err="1" smtClean="0"/>
              <a:t>silico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928270" y="3277857"/>
            <a:ext cx="284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 “split reads” do align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4D1B-5D6D-E749-858E-23E2A6B78426}" type="datetime1">
              <a:rPr lang="en-US" smtClean="0"/>
              <a:t>1/8/14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6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“split reads” </a:t>
            </a:r>
            <a:br>
              <a:rPr lang="en-US" dirty="0" smtClean="0"/>
            </a:br>
            <a:r>
              <a:rPr lang="en-US" dirty="0" smtClean="0"/>
              <a:t>align around gaps</a:t>
            </a:r>
            <a:endParaRPr lang="en-US" dirty="0"/>
          </a:p>
        </p:txBody>
      </p:sp>
      <p:pic>
        <p:nvPicPr>
          <p:cNvPr id="6" name="Content Placeholder 5" descr="igv_snapsho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r="3027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9AAE-D865-2847-BAC6-982ED2ACCD9D}" type="datetime1">
              <a:rPr lang="en-US" smtClean="0"/>
              <a:t>1/8/14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34262"/>
          </a:xfrm>
        </p:spPr>
        <p:txBody>
          <a:bodyPr/>
          <a:lstStyle/>
          <a:p>
            <a:r>
              <a:rPr lang="en-US" dirty="0" err="1" smtClean="0"/>
              <a:t>Identify_pairs</a:t>
            </a:r>
            <a:r>
              <a:rPr lang="en-US" dirty="0" smtClean="0"/>
              <a:t>:  Sam format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567046"/>
            <a:ext cx="9053925" cy="4985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   </a:t>
            </a:r>
            <a:r>
              <a:rPr lang="en-US" dirty="0" smtClean="0"/>
              <a:t>…</a:t>
            </a:r>
          </a:p>
          <a:p>
            <a:r>
              <a:rPr lang="en-US" sz="1200" dirty="0" smtClean="0"/>
              <a:t>@</a:t>
            </a:r>
            <a:r>
              <a:rPr lang="en-US" sz="1200" dirty="0"/>
              <a:t>RG	ID:Sample_21796	SM:Sample_21796</a:t>
            </a:r>
          </a:p>
          <a:p>
            <a:r>
              <a:rPr lang="en-US" sz="1200" dirty="0"/>
              <a:t>@RG	ID:Sample_21797	SM:Sample_21797</a:t>
            </a:r>
          </a:p>
          <a:p>
            <a:r>
              <a:rPr lang="en-US" sz="1200" dirty="0"/>
              <a:t>@HD	VN:1.0	</a:t>
            </a:r>
            <a:r>
              <a:rPr lang="en-US" sz="1200" dirty="0" err="1" smtClean="0"/>
              <a:t>SO:unsorted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HWI-D00196:21:H0DC6ADXX:1:1101:11217:4035_1:N:0:TAGCTT-</a:t>
            </a:r>
            <a:r>
              <a:rPr lang="en-US" sz="1200" dirty="0">
                <a:solidFill>
                  <a:srgbClr val="FF6600"/>
                </a:solidFill>
              </a:rPr>
              <a:t>L-33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208EBB"/>
                </a:solidFill>
              </a:rPr>
              <a:t>147</a:t>
            </a:r>
            <a:r>
              <a:rPr lang="en-US" sz="1200" dirty="0"/>
              <a:t>	ENSMUST00000034774	</a:t>
            </a:r>
            <a:r>
              <a:rPr lang="en-US" sz="1200" dirty="0">
                <a:solidFill>
                  <a:srgbClr val="0000FF"/>
                </a:solidFill>
              </a:rPr>
              <a:t>4489</a:t>
            </a:r>
            <a:r>
              <a:rPr lang="en-US" sz="1200" dirty="0"/>
              <a:t>	255	76M	=	</a:t>
            </a:r>
            <a:r>
              <a:rPr lang="en-US" sz="1200" dirty="0">
                <a:solidFill>
                  <a:srgbClr val="0000FF"/>
                </a:solidFill>
              </a:rPr>
              <a:t>4573</a:t>
            </a:r>
            <a:r>
              <a:rPr lang="en-US" sz="1200" dirty="0"/>
              <a:t>	84	CCCTGGTAGATGCACTGTGATAGGGAGCCTCTGTTTCTTACATCAGCACCTACACACACACACACACACACACACA	3BCA@&gt;&gt;ADC@:C@C&gt;&gt;CC&gt;:C?8BA?1::CC:C@C@B;-@C&gt;C@&gt;;;EA?;EBFHHHHEGEHFIHHHHHIHHGGF	XA:i:0	MD:Z:76	NM:i:0	</a:t>
            </a:r>
            <a:r>
              <a:rPr lang="en-US" sz="1200" dirty="0">
                <a:solidFill>
                  <a:srgbClr val="FF0000"/>
                </a:solidFill>
              </a:rPr>
              <a:t>RG:Z:Sample_21786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940094"/>
                </a:solidFill>
              </a:rPr>
              <a:t>XC:i:1</a:t>
            </a:r>
            <a:r>
              <a:rPr lang="en-US" sz="1200" dirty="0"/>
              <a:t>	XR:Z:HWI-D00196:21:H0DC6ADXX:1:1101:11217:4035_1:N:0:</a:t>
            </a:r>
            <a:r>
              <a:rPr lang="en-US" sz="1200" dirty="0" smtClean="0"/>
              <a:t>TAGCTT</a:t>
            </a:r>
          </a:p>
          <a:p>
            <a:endParaRPr lang="en-US" sz="1200" dirty="0"/>
          </a:p>
          <a:p>
            <a:r>
              <a:rPr lang="en-US" sz="1200" dirty="0"/>
              <a:t>HWI-D00196:21:H0DC6ADXX:1:1101:11217:4035_1:N:0:TAGCTT-</a:t>
            </a:r>
            <a:r>
              <a:rPr lang="en-US" sz="1200" dirty="0">
                <a:solidFill>
                  <a:srgbClr val="FF6600"/>
                </a:solidFill>
              </a:rPr>
              <a:t>L-33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208EBB"/>
                </a:solidFill>
              </a:rPr>
              <a:t>115</a:t>
            </a:r>
            <a:r>
              <a:rPr lang="en-US" sz="1200" dirty="0"/>
              <a:t>	ENSMUST00000034774	</a:t>
            </a:r>
            <a:r>
              <a:rPr lang="en-US" sz="1200" dirty="0">
                <a:solidFill>
                  <a:srgbClr val="0000FF"/>
                </a:solidFill>
              </a:rPr>
              <a:t>4573</a:t>
            </a:r>
            <a:r>
              <a:rPr lang="en-US" sz="1200" dirty="0"/>
              <a:t>	</a:t>
            </a:r>
            <a:r>
              <a:rPr lang="en-US" sz="1200" dirty="0" smtClean="0"/>
              <a:t>255</a:t>
            </a:r>
          </a:p>
          <a:p>
            <a:r>
              <a:rPr lang="en-US" sz="1200" dirty="0"/>
              <a:t>	33M	=	</a:t>
            </a:r>
            <a:r>
              <a:rPr lang="en-US" sz="1200" dirty="0">
                <a:solidFill>
                  <a:srgbClr val="0000FF"/>
                </a:solidFill>
              </a:rPr>
              <a:t>4489</a:t>
            </a:r>
            <a:r>
              <a:rPr lang="en-US" sz="1200" dirty="0"/>
              <a:t>	-84	CACACACACACACACACGCACGCACCTCCCAAC	HHIHHGHHIHHGHHIHIGIHHHHFHFFFFFCCC	XA:i:0	MD:Z:33	NM:i:0	</a:t>
            </a:r>
            <a:r>
              <a:rPr lang="en-US" sz="1200" dirty="0">
                <a:solidFill>
                  <a:srgbClr val="FF0000"/>
                </a:solidFill>
              </a:rPr>
              <a:t>RG:Z:Sample_21786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940094"/>
                </a:solidFill>
              </a:rPr>
              <a:t>XC:i:1</a:t>
            </a:r>
            <a:r>
              <a:rPr lang="en-US" sz="1200" dirty="0"/>
              <a:t>	XR:Z:HWI-D00196:21:H0DC6ADXX:1:1101:11217:4035_1:N:0:</a:t>
            </a:r>
            <a:r>
              <a:rPr lang="en-US" sz="1200" dirty="0" smtClean="0"/>
              <a:t>TAGCTT</a:t>
            </a:r>
          </a:p>
          <a:p>
            <a:endParaRPr lang="en-US" sz="1200" dirty="0"/>
          </a:p>
          <a:p>
            <a:r>
              <a:rPr lang="en-US" sz="1200" dirty="0" smtClean="0"/>
              <a:t>-</a:t>
            </a:r>
            <a:r>
              <a:rPr lang="en-US" sz="1200" dirty="0"/>
              <a:t>HWI-D00196:21:H0DC6ADXX:1:1101:11217:4035_1:N:0:TAGCTT</a:t>
            </a:r>
            <a:r>
              <a:rPr lang="en-US" sz="1200" dirty="0" smtClean="0">
                <a:solidFill>
                  <a:srgbClr val="FF6600"/>
                </a:solidFill>
              </a:rPr>
              <a:t>L</a:t>
            </a:r>
            <a:r>
              <a:rPr lang="en-US" sz="1200" dirty="0">
                <a:solidFill>
                  <a:srgbClr val="FF6600"/>
                </a:solidFill>
              </a:rPr>
              <a:t>-34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208EBB"/>
                </a:solidFill>
              </a:rPr>
              <a:t>147</a:t>
            </a:r>
            <a:r>
              <a:rPr lang="en-US" sz="1200" dirty="0"/>
              <a:t>	ENSMUST00000034774	</a:t>
            </a:r>
            <a:r>
              <a:rPr lang="en-US" sz="1200" dirty="0">
                <a:solidFill>
                  <a:srgbClr val="008000"/>
                </a:solidFill>
              </a:rPr>
              <a:t>4489</a:t>
            </a:r>
            <a:r>
              <a:rPr lang="en-US" sz="1200" dirty="0"/>
              <a:t>	255	75M	=	</a:t>
            </a:r>
            <a:r>
              <a:rPr lang="en-US" sz="1200" dirty="0">
                <a:solidFill>
                  <a:srgbClr val="008000"/>
                </a:solidFill>
              </a:rPr>
              <a:t>4572</a:t>
            </a:r>
            <a:r>
              <a:rPr lang="en-US" sz="1200" dirty="0"/>
              <a:t>	83	CCCTGGTAGATGCACTGTGATAGGGAGCCTCTGTTTCTTACATCAGCACCTACACACACACACACACACACACAC	3BCA@&gt;&gt;ADC@:C@C&gt;&gt;CC&gt;:C?8BA?1::CC:C@C@B;-@C&gt;C@&gt;;;EA?;EBFHHHHEGEHFIHHHHHIHHGG	XA:i:0	MD:Z:75	NM:i:0	</a:t>
            </a:r>
            <a:r>
              <a:rPr lang="en-US" sz="1200" dirty="0">
                <a:solidFill>
                  <a:srgbClr val="FF0000"/>
                </a:solidFill>
              </a:rPr>
              <a:t>RG:Z:Sample_21786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940094"/>
                </a:solidFill>
              </a:rPr>
              <a:t>XC:i:1</a:t>
            </a:r>
            <a:r>
              <a:rPr lang="en-US" sz="1200" dirty="0"/>
              <a:t>	XR:Z:HWI-D00196:21:H0DC6ADXX:1:1101:11217:4035_1:N:0:TAGCTT</a:t>
            </a:r>
          </a:p>
          <a:p>
            <a:endParaRPr lang="en-US" sz="1200" dirty="0" smtClean="0"/>
          </a:p>
          <a:p>
            <a:r>
              <a:rPr lang="en-US" sz="1200" dirty="0" smtClean="0"/>
              <a:t>HWI</a:t>
            </a:r>
            <a:r>
              <a:rPr lang="en-US" sz="1200" dirty="0"/>
              <a:t>-D00196:21:H0DC6ADXX:1:1101:11217:4035_1:N:0:TAGCTT-</a:t>
            </a:r>
            <a:r>
              <a:rPr lang="en-US" sz="1200" dirty="0">
                <a:solidFill>
                  <a:srgbClr val="FF6600"/>
                </a:solidFill>
              </a:rPr>
              <a:t>L-34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208EBB"/>
                </a:solidFill>
              </a:rPr>
              <a:t>115</a:t>
            </a:r>
            <a:r>
              <a:rPr lang="en-US" sz="1200" dirty="0"/>
              <a:t>	ENSMUST00000034774	</a:t>
            </a:r>
            <a:r>
              <a:rPr lang="en-US" sz="1200" dirty="0">
                <a:solidFill>
                  <a:srgbClr val="008000"/>
                </a:solidFill>
              </a:rPr>
              <a:t>4572</a:t>
            </a:r>
            <a:r>
              <a:rPr lang="en-US" sz="1200" dirty="0"/>
              <a:t>	255	34M	=	</a:t>
            </a:r>
            <a:r>
              <a:rPr lang="en-US" sz="1200" dirty="0">
                <a:solidFill>
                  <a:srgbClr val="008000"/>
                </a:solidFill>
              </a:rPr>
              <a:t>4489</a:t>
            </a:r>
            <a:r>
              <a:rPr lang="en-US" sz="1200" dirty="0"/>
              <a:t>	-83	ACACACACACACACACACGCACGCACCTCCCAAC	FHHIHHGHHIHHGHHIHIGIHHHHFHFFFFFCCC	XA:i:0	MD:Z:34	NM:i:0	</a:t>
            </a:r>
            <a:r>
              <a:rPr lang="en-US" sz="1200" dirty="0">
                <a:solidFill>
                  <a:srgbClr val="FF0000"/>
                </a:solidFill>
              </a:rPr>
              <a:t>RG:Z:Sample_21786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940094"/>
                </a:solidFill>
              </a:rPr>
              <a:t>XC:i:1</a:t>
            </a:r>
            <a:r>
              <a:rPr lang="en-US" sz="1200" dirty="0"/>
              <a:t>	XR:Z:HWI-D00196:21:H0DC6ADXX:1:1101:11217:4035_1:N:0:TAGCTT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EDC2-AABB-E845-A59C-20E201C5925E}" type="datetime1">
              <a:rPr lang="en-US" smtClean="0"/>
              <a:t>1/8/14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43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2441</TotalTime>
  <Words>345</Words>
  <Application>Microsoft Macintosh PowerPoint</Application>
  <PresentationFormat>On-screen Show (4:3)</PresentationFormat>
  <Paragraphs>169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Executive</vt:lpstr>
      <vt:lpstr>Read/Split/Walk</vt:lpstr>
      <vt:lpstr>Agenda</vt:lpstr>
      <vt:lpstr>Project Structure   </vt:lpstr>
      <vt:lpstr>Experimental Design  </vt:lpstr>
      <vt:lpstr>Pipeline   </vt:lpstr>
      <vt:lpstr>Most reads align –  but some do not</vt:lpstr>
      <vt:lpstr>Reads that don’t align  are cut into “split reads”</vt:lpstr>
      <vt:lpstr>Some “split reads”  align around gaps</vt:lpstr>
      <vt:lpstr>Identify_pairs:  Sam format</vt:lpstr>
      <vt:lpstr>How many gaps  can you find?</vt:lpstr>
      <vt:lpstr>Unsupervised density cluster by gap start, gap length</vt:lpstr>
      <vt:lpstr>Unsupervised clusters  define the gaps</vt:lpstr>
      <vt:lpstr>New candidate</vt:lpstr>
      <vt:lpstr>New Candidate, Color by Cluster</vt:lpstr>
      <vt:lpstr>New Candidate, Color by Sample</vt:lpstr>
      <vt:lpstr>Gap details</vt:lpstr>
      <vt:lpstr>Simple sorting/filtering surfaces candidates</vt:lpstr>
      <vt:lpstr>Implementation</vt:lpstr>
      <vt:lpstr>Next Steps</vt:lpstr>
      <vt:lpstr>Questions/Reflections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Read/Split/Walk</dc:title>
  <dc:creator>Peter Ulintz</dc:creator>
  <cp:lastModifiedBy>Chris Gates</cp:lastModifiedBy>
  <cp:revision>35</cp:revision>
  <dcterms:created xsi:type="dcterms:W3CDTF">2013-07-31T12:10:27Z</dcterms:created>
  <dcterms:modified xsi:type="dcterms:W3CDTF">2014-01-09T03:39:57Z</dcterms:modified>
</cp:coreProperties>
</file>