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7548800"/>
  <p:notesSz cx="7019925" cy="9305925"/>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ＭＳ Ｐゴシック" pitchFamily="24" charset="-128"/>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ＭＳ Ｐゴシック" pitchFamily="24" charset="-128"/>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ＭＳ Ｐゴシック" pitchFamily="24" charset="-128"/>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ＭＳ Ｐゴシック" pitchFamily="24" charset="-128"/>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ＭＳ Ｐゴシック" pitchFamily="24" charset="-128"/>
        <a:cs typeface="+mn-cs"/>
      </a:defRPr>
    </a:lvl5pPr>
    <a:lvl6pPr marL="2286000" algn="l" defTabSz="914400" rtl="0" eaLnBrk="1" latinLnBrk="0" hangingPunct="1">
      <a:defRPr sz="2400" kern="1200">
        <a:solidFill>
          <a:schemeClr val="tx1"/>
        </a:solidFill>
        <a:latin typeface="Times" pitchFamily="18" charset="0"/>
        <a:ea typeface="ＭＳ Ｐゴシック" pitchFamily="24" charset="-128"/>
        <a:cs typeface="+mn-cs"/>
      </a:defRPr>
    </a:lvl6pPr>
    <a:lvl7pPr marL="2743200" algn="l" defTabSz="914400" rtl="0" eaLnBrk="1" latinLnBrk="0" hangingPunct="1">
      <a:defRPr sz="2400" kern="1200">
        <a:solidFill>
          <a:schemeClr val="tx1"/>
        </a:solidFill>
        <a:latin typeface="Times" pitchFamily="18" charset="0"/>
        <a:ea typeface="ＭＳ Ｐゴシック" pitchFamily="24" charset="-128"/>
        <a:cs typeface="+mn-cs"/>
      </a:defRPr>
    </a:lvl7pPr>
    <a:lvl8pPr marL="3200400" algn="l" defTabSz="914400" rtl="0" eaLnBrk="1" latinLnBrk="0" hangingPunct="1">
      <a:defRPr sz="2400" kern="1200">
        <a:solidFill>
          <a:schemeClr val="tx1"/>
        </a:solidFill>
        <a:latin typeface="Times" pitchFamily="18" charset="0"/>
        <a:ea typeface="ＭＳ Ｐゴシック" pitchFamily="24" charset="-128"/>
        <a:cs typeface="+mn-cs"/>
      </a:defRPr>
    </a:lvl8pPr>
    <a:lvl9pPr marL="3657600" algn="l" defTabSz="914400" rtl="0" eaLnBrk="1" latinLnBrk="0" hangingPunct="1">
      <a:defRPr sz="2400" kern="1200">
        <a:solidFill>
          <a:schemeClr val="tx1"/>
        </a:solidFill>
        <a:latin typeface="Times" pitchFamily="18" charset="0"/>
        <a:ea typeface="ＭＳ Ｐゴシック" pitchFamily="2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BC"/>
    <a:srgbClr val="1371BB"/>
    <a:srgbClr val="0F2975"/>
    <a:srgbClr val="FFA600"/>
    <a:srgbClr val="5A5A5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 d="100"/>
          <a:sy n="14" d="100"/>
        </p:scale>
        <p:origin x="-2405" y="-139"/>
      </p:cViewPr>
      <p:guideLst>
        <p:guide orient="horz" pos="14976"/>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977957" y="0"/>
            <a:ext cx="3041968" cy="46529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2301875" y="698500"/>
            <a:ext cx="2416175" cy="34893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35990" y="4420315"/>
            <a:ext cx="5147945" cy="4187666"/>
          </a:xfrm>
          <a:prstGeom prst="rect">
            <a:avLst/>
          </a:prstGeom>
          <a:noFill/>
          <a:ln w="9525">
            <a:noFill/>
            <a:miter lim="800000"/>
            <a:headEnd/>
            <a:tailEnd/>
          </a:ln>
          <a:effectLst/>
        </p:spPr>
        <p:txBody>
          <a:bodyPr vert="horz" wrap="square" lIns="93287" tIns="46644" rIns="93287" bIns="4664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840629"/>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977957" y="8840629"/>
            <a:ext cx="3041968" cy="465296"/>
          </a:xfrm>
          <a:prstGeom prst="rect">
            <a:avLst/>
          </a:prstGeom>
          <a:noFill/>
          <a:ln w="9525">
            <a:noFill/>
            <a:miter lim="800000"/>
            <a:headEnd/>
            <a:tailEnd/>
          </a:ln>
          <a:effectLst/>
        </p:spPr>
        <p:txBody>
          <a:bodyPr vert="horz" wrap="square" lIns="93287" tIns="46644" rIns="93287" bIns="46644" numCol="1" anchor="b" anchorCtr="0" compatLnSpc="1">
            <a:prstTxWarp prst="textNoShape">
              <a:avLst/>
            </a:prstTxWarp>
          </a:bodyPr>
          <a:lstStyle>
            <a:lvl1pPr algn="r">
              <a:defRPr sz="1200"/>
            </a:lvl1pPr>
          </a:lstStyle>
          <a:p>
            <a:fld id="{BABAA77D-8694-44F0-BD4F-5AFA4C0F0F9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24" charset="0"/>
        <a:ea typeface="ＭＳ Ｐゴシック" pitchFamily="24" charset="-128"/>
        <a:cs typeface="+mn-cs"/>
      </a:defRPr>
    </a:lvl1pPr>
    <a:lvl2pPr marL="457200" algn="l" rtl="0" eaLnBrk="0" fontAlgn="base" hangingPunct="0">
      <a:spcBef>
        <a:spcPct val="30000"/>
      </a:spcBef>
      <a:spcAft>
        <a:spcPct val="0"/>
      </a:spcAft>
      <a:defRPr sz="1200" kern="1200">
        <a:solidFill>
          <a:schemeClr val="tx1"/>
        </a:solidFill>
        <a:latin typeface="Times" pitchFamily="24" charset="0"/>
        <a:ea typeface="ＭＳ Ｐゴシック" pitchFamily="24" charset="-128"/>
        <a:cs typeface="+mn-cs"/>
      </a:defRPr>
    </a:lvl2pPr>
    <a:lvl3pPr marL="914400" algn="l" rtl="0" eaLnBrk="0" fontAlgn="base" hangingPunct="0">
      <a:spcBef>
        <a:spcPct val="30000"/>
      </a:spcBef>
      <a:spcAft>
        <a:spcPct val="0"/>
      </a:spcAft>
      <a:defRPr sz="1200" kern="1200">
        <a:solidFill>
          <a:schemeClr val="tx1"/>
        </a:solidFill>
        <a:latin typeface="Times" pitchFamily="24" charset="0"/>
        <a:ea typeface="ＭＳ Ｐゴシック" pitchFamily="24" charset="-128"/>
        <a:cs typeface="+mn-cs"/>
      </a:defRPr>
    </a:lvl3pPr>
    <a:lvl4pPr marL="1371600" algn="l" rtl="0" eaLnBrk="0" fontAlgn="base" hangingPunct="0">
      <a:spcBef>
        <a:spcPct val="30000"/>
      </a:spcBef>
      <a:spcAft>
        <a:spcPct val="0"/>
      </a:spcAft>
      <a:defRPr sz="1200" kern="1200">
        <a:solidFill>
          <a:schemeClr val="tx1"/>
        </a:solidFill>
        <a:latin typeface="Times" pitchFamily="24" charset="0"/>
        <a:ea typeface="ＭＳ Ｐゴシック" pitchFamily="24" charset="-128"/>
        <a:cs typeface="+mn-cs"/>
      </a:defRPr>
    </a:lvl4pPr>
    <a:lvl5pPr marL="1828800" algn="l" rtl="0" eaLnBrk="0" fontAlgn="base" hangingPunct="0">
      <a:spcBef>
        <a:spcPct val="30000"/>
      </a:spcBef>
      <a:spcAft>
        <a:spcPct val="0"/>
      </a:spcAft>
      <a:defRPr sz="1200" kern="1200">
        <a:solidFill>
          <a:schemeClr val="tx1"/>
        </a:solidFill>
        <a:latin typeface="Times" pitchFamily="24" charset="0"/>
        <a:ea typeface="ＭＳ Ｐゴシック" pitchFamily="2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BAA77D-8694-44F0-BD4F-5AFA4C0F0F9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4" y="14770555"/>
            <a:ext cx="27981275" cy="10192960"/>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4937125" y="26944714"/>
            <a:ext cx="23044150" cy="12150574"/>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9" y="1904547"/>
            <a:ext cx="29625925" cy="79248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11095114"/>
            <a:ext cx="29625925" cy="3137882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1904548"/>
            <a:ext cx="7405688" cy="4056939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6239" y="1904548"/>
            <a:ext cx="22067837" cy="4056939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9" y="1904547"/>
            <a:ext cx="29625925" cy="79248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1646239" y="11095114"/>
            <a:ext cx="29625925" cy="31378827"/>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30555293"/>
            <a:ext cx="27981275" cy="9442148"/>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20153993"/>
            <a:ext cx="27981275" cy="104013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9" y="1904547"/>
            <a:ext cx="29625925" cy="79248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646238" y="11095114"/>
            <a:ext cx="14736762" cy="31378827"/>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35401" y="11095114"/>
            <a:ext cx="14736763" cy="31378827"/>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904547"/>
            <a:ext cx="29625925" cy="79248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6239" y="10643055"/>
            <a:ext cx="14544675" cy="4436079"/>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6239" y="15079134"/>
            <a:ext cx="14544675" cy="2739480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725" y="10643055"/>
            <a:ext cx="14549438" cy="4436079"/>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725" y="15079134"/>
            <a:ext cx="14549438" cy="27394807"/>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9" y="1904547"/>
            <a:ext cx="29625925" cy="7924800"/>
          </a:xfrm>
          <a:prstGeom prst="rect">
            <a:avLst/>
          </a:prstGeom>
        </p:spPr>
        <p:txBody>
          <a:bodyPr vert="horz"/>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9" y="1892754"/>
            <a:ext cx="10829925" cy="8056486"/>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69863" y="1892754"/>
            <a:ext cx="18402300" cy="40581186"/>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6239" y="9949240"/>
            <a:ext cx="10829925" cy="3252470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1" y="33283374"/>
            <a:ext cx="19751675" cy="3930952"/>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601" y="4249360"/>
            <a:ext cx="19751675" cy="28528888"/>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601" y="37214327"/>
            <a:ext cx="19751675" cy="5579988"/>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auto">
          <a:xfrm>
            <a:off x="0" y="0"/>
            <a:ext cx="32918400" cy="6415314"/>
          </a:xfrm>
          <a:prstGeom prst="rect">
            <a:avLst/>
          </a:prstGeom>
          <a:solidFill>
            <a:srgbClr val="1371BB"/>
          </a:solidFill>
          <a:ln w="9525" cap="flat" cmpd="sng" algn="ctr">
            <a:noFill/>
            <a:prstDash val="solid"/>
            <a:round/>
            <a:headEnd type="none" w="med" len="med"/>
            <a:tailEnd type="none" w="med" len="med"/>
          </a:ln>
          <a:effectLst/>
        </p:spPr>
        <p:txBody>
          <a:bodyPr/>
          <a:lstStyle/>
          <a:p>
            <a:endParaRPr lang="en-US"/>
          </a:p>
        </p:txBody>
      </p:sp>
      <p:pic>
        <p:nvPicPr>
          <p:cNvPr id="1027" name="Picture 17" descr="NIH_blue_white.jpg                                             002800CCMacintosh HD                   BF690962:"/>
          <p:cNvPicPr>
            <a:picLocks noChangeAspect="1" noChangeArrowheads="1"/>
          </p:cNvPicPr>
          <p:nvPr userDrawn="1"/>
        </p:nvPicPr>
        <p:blipFill>
          <a:blip r:embed="rId13">
            <a:clrChange>
              <a:clrFrom>
                <a:srgbClr val="479DD6"/>
              </a:clrFrom>
              <a:clrTo>
                <a:srgbClr val="479DD6">
                  <a:alpha val="0"/>
                </a:srgbClr>
              </a:clrTo>
            </a:clrChange>
          </a:blip>
          <a:srcRect/>
          <a:stretch>
            <a:fillRect/>
          </a:stretch>
        </p:blipFill>
        <p:spPr bwMode="auto">
          <a:xfrm>
            <a:off x="27379614" y="1037771"/>
            <a:ext cx="2033587" cy="2517776"/>
          </a:xfrm>
          <a:prstGeom prst="rect">
            <a:avLst/>
          </a:prstGeom>
          <a:noFill/>
          <a:ln w="9525">
            <a:noFill/>
            <a:miter lim="800000"/>
            <a:headEnd/>
            <a:tailEnd/>
          </a:ln>
        </p:spPr>
      </p:pic>
      <p:sp>
        <p:nvSpPr>
          <p:cNvPr id="1042" name="Rectangle 18"/>
          <p:cNvSpPr>
            <a:spLocks noChangeArrowheads="1"/>
          </p:cNvSpPr>
          <p:nvPr userDrawn="1"/>
        </p:nvSpPr>
        <p:spPr bwMode="auto">
          <a:xfrm>
            <a:off x="0" y="47358150"/>
            <a:ext cx="32918400" cy="190651"/>
          </a:xfrm>
          <a:prstGeom prst="rect">
            <a:avLst/>
          </a:prstGeom>
          <a:solidFill>
            <a:srgbClr val="FFA600"/>
          </a:solidFill>
          <a:ln w="9525">
            <a:noFill/>
            <a:miter lim="800000"/>
            <a:headEnd/>
            <a:tailEnd/>
          </a:ln>
          <a:effectLst/>
        </p:spPr>
        <p:txBody>
          <a:bodyPr wrap="none" anchor="ctr"/>
          <a:lstStyle/>
          <a:p>
            <a:pPr algn="ctr"/>
            <a:endParaRPr lang="en-US"/>
          </a:p>
        </p:txBody>
      </p:sp>
      <p:pic>
        <p:nvPicPr>
          <p:cNvPr id="1029" name="Picture 20" descr="&#10;UMHS_LOGO.jpg                                                  0062778FMacintosh HD                   BF690962:"/>
          <p:cNvPicPr>
            <a:picLocks noChangeAspect="1" noChangeArrowheads="1"/>
          </p:cNvPicPr>
          <p:nvPr userDrawn="1"/>
        </p:nvPicPr>
        <p:blipFill>
          <a:blip r:embed="rId14">
            <a:clrChange>
              <a:clrFrom>
                <a:srgbClr val="FFFFFF"/>
              </a:clrFrom>
              <a:clrTo>
                <a:srgbClr val="FFFFFF">
                  <a:alpha val="0"/>
                </a:srgbClr>
              </a:clrTo>
            </a:clrChange>
          </a:blip>
          <a:srcRect/>
          <a:stretch>
            <a:fillRect/>
          </a:stretch>
        </p:blipFill>
        <p:spPr bwMode="auto">
          <a:xfrm>
            <a:off x="29794200" y="1069219"/>
            <a:ext cx="2667000" cy="2421467"/>
          </a:xfrm>
          <a:prstGeom prst="rect">
            <a:avLst/>
          </a:prstGeom>
          <a:noFill/>
          <a:ln w="9525">
            <a:noFill/>
            <a:miter lim="800000"/>
            <a:headEnd/>
            <a:tailEnd/>
          </a:ln>
        </p:spPr>
      </p:pic>
      <p:pic>
        <p:nvPicPr>
          <p:cNvPr id="1030" name="Picture 8" descr="new_ncibi_logo.png"/>
          <p:cNvPicPr>
            <a:picLocks noChangeAspect="1"/>
          </p:cNvPicPr>
          <p:nvPr userDrawn="1"/>
        </p:nvPicPr>
        <p:blipFill>
          <a:blip r:embed="rId15"/>
          <a:srcRect/>
          <a:stretch>
            <a:fillRect/>
          </a:stretch>
        </p:blipFill>
        <p:spPr bwMode="auto">
          <a:xfrm>
            <a:off x="533400" y="849086"/>
            <a:ext cx="4191000" cy="265535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24" charset="-128"/>
          <a:cs typeface="+mj-cs"/>
        </a:defRPr>
      </a:lvl1pPr>
      <a:lvl2pPr algn="ctr" defTabSz="4075113" rtl="0" eaLnBrk="0" fontAlgn="base" hangingPunct="0">
        <a:spcBef>
          <a:spcPct val="0"/>
        </a:spcBef>
        <a:spcAft>
          <a:spcPct val="0"/>
        </a:spcAft>
        <a:defRPr sz="19600">
          <a:solidFill>
            <a:schemeClr val="tx2"/>
          </a:solidFill>
          <a:latin typeface="Times" pitchFamily="24" charset="0"/>
          <a:ea typeface="ＭＳ Ｐゴシック" pitchFamily="24" charset="-128"/>
        </a:defRPr>
      </a:lvl2pPr>
      <a:lvl3pPr algn="ctr" defTabSz="4075113" rtl="0" eaLnBrk="0" fontAlgn="base" hangingPunct="0">
        <a:spcBef>
          <a:spcPct val="0"/>
        </a:spcBef>
        <a:spcAft>
          <a:spcPct val="0"/>
        </a:spcAft>
        <a:defRPr sz="19600">
          <a:solidFill>
            <a:schemeClr val="tx2"/>
          </a:solidFill>
          <a:latin typeface="Times" pitchFamily="24" charset="0"/>
          <a:ea typeface="ＭＳ Ｐゴシック" pitchFamily="24" charset="-128"/>
        </a:defRPr>
      </a:lvl3pPr>
      <a:lvl4pPr algn="ctr" defTabSz="4075113" rtl="0" eaLnBrk="0" fontAlgn="base" hangingPunct="0">
        <a:spcBef>
          <a:spcPct val="0"/>
        </a:spcBef>
        <a:spcAft>
          <a:spcPct val="0"/>
        </a:spcAft>
        <a:defRPr sz="19600">
          <a:solidFill>
            <a:schemeClr val="tx2"/>
          </a:solidFill>
          <a:latin typeface="Times" pitchFamily="24" charset="0"/>
          <a:ea typeface="ＭＳ Ｐゴシック" pitchFamily="24" charset="-128"/>
        </a:defRPr>
      </a:lvl4pPr>
      <a:lvl5pPr algn="ctr" defTabSz="4075113" rtl="0" eaLnBrk="0" fontAlgn="base" hangingPunct="0">
        <a:spcBef>
          <a:spcPct val="0"/>
        </a:spcBef>
        <a:spcAft>
          <a:spcPct val="0"/>
        </a:spcAft>
        <a:defRPr sz="19600">
          <a:solidFill>
            <a:schemeClr val="tx2"/>
          </a:solidFill>
          <a:latin typeface="Times" pitchFamily="24" charset="0"/>
          <a:ea typeface="ＭＳ Ｐゴシック" pitchFamily="24" charset="-128"/>
        </a:defRPr>
      </a:lvl5pPr>
      <a:lvl6pPr marL="457200" algn="ctr" defTabSz="4075113" rtl="0" fontAlgn="base">
        <a:spcBef>
          <a:spcPct val="0"/>
        </a:spcBef>
        <a:spcAft>
          <a:spcPct val="0"/>
        </a:spcAft>
        <a:defRPr sz="19600">
          <a:solidFill>
            <a:schemeClr val="tx2"/>
          </a:solidFill>
          <a:latin typeface="Times" pitchFamily="24" charset="0"/>
        </a:defRPr>
      </a:lvl6pPr>
      <a:lvl7pPr marL="914400" algn="ctr" defTabSz="4075113" rtl="0" fontAlgn="base">
        <a:spcBef>
          <a:spcPct val="0"/>
        </a:spcBef>
        <a:spcAft>
          <a:spcPct val="0"/>
        </a:spcAft>
        <a:defRPr sz="19600">
          <a:solidFill>
            <a:schemeClr val="tx2"/>
          </a:solidFill>
          <a:latin typeface="Times" pitchFamily="24" charset="0"/>
        </a:defRPr>
      </a:lvl7pPr>
      <a:lvl8pPr marL="1371600" algn="ctr" defTabSz="4075113" rtl="0" fontAlgn="base">
        <a:spcBef>
          <a:spcPct val="0"/>
        </a:spcBef>
        <a:spcAft>
          <a:spcPct val="0"/>
        </a:spcAft>
        <a:defRPr sz="19600">
          <a:solidFill>
            <a:schemeClr val="tx2"/>
          </a:solidFill>
          <a:latin typeface="Times" pitchFamily="24" charset="0"/>
        </a:defRPr>
      </a:lvl8pPr>
      <a:lvl9pPr marL="1828800" algn="ctr" defTabSz="4075113" rtl="0" fontAlgn="base">
        <a:spcBef>
          <a:spcPct val="0"/>
        </a:spcBef>
        <a:spcAft>
          <a:spcPct val="0"/>
        </a:spcAft>
        <a:defRPr sz="19600">
          <a:solidFill>
            <a:schemeClr val="tx2"/>
          </a:solidFill>
          <a:latin typeface="Times" pitchFamily="24"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24" charset="-128"/>
          <a:cs typeface="+mn-cs"/>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24" charset="-128"/>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24" charset="-128"/>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24" charset="-128"/>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24" charset="-128"/>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24"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24"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24"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2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xml"/><Relationship Id="rId7" Type="http://schemas.openxmlformats.org/officeDocument/2006/relationships/image" Target="../media/image8.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package" Target="../embeddings/Microsoft_Office_Word_Document3.docx"/><Relationship Id="rId5" Type="http://schemas.openxmlformats.org/officeDocument/2006/relationships/hyperlink" Target="http://genomebiology.com/" TargetMode="External"/><Relationship Id="rId10" Type="http://schemas.openxmlformats.org/officeDocument/2006/relationships/package" Target="../embeddings/Microsoft_Office_Word_Document2.docx"/><Relationship Id="rId4" Type="http://schemas.openxmlformats.org/officeDocument/2006/relationships/hyperlink" Target="http://genomebiology.com/2009/10/3/R25" TargetMode="External"/><Relationship Id="rId9" Type="http://schemas.openxmlformats.org/officeDocument/2006/relationships/package" Target="../embeddings/Microsoft_Office_Word_Document1.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4" name="Rectangle 108"/>
          <p:cNvSpPr>
            <a:spLocks noChangeArrowheads="1"/>
          </p:cNvSpPr>
          <p:nvPr/>
        </p:nvSpPr>
        <p:spPr bwMode="auto">
          <a:xfrm>
            <a:off x="18288000" y="16574482"/>
            <a:ext cx="8610600" cy="1089631"/>
          </a:xfrm>
          <a:prstGeom prst="rect">
            <a:avLst/>
          </a:prstGeom>
          <a:solidFill>
            <a:srgbClr val="808080"/>
          </a:solidFill>
          <a:ln w="9525">
            <a:noFill/>
            <a:miter lim="800000"/>
            <a:headEnd/>
            <a:tailEnd/>
          </a:ln>
          <a:effectLst/>
        </p:spPr>
        <p:txBody>
          <a:bodyPr wrap="none" anchor="ctr"/>
          <a:lstStyle/>
          <a:p>
            <a:endParaRPr lang="en-US"/>
          </a:p>
        </p:txBody>
      </p:sp>
      <p:sp>
        <p:nvSpPr>
          <p:cNvPr id="14443" name="Rectangle 107"/>
          <p:cNvSpPr>
            <a:spLocks noChangeArrowheads="1"/>
          </p:cNvSpPr>
          <p:nvPr/>
        </p:nvSpPr>
        <p:spPr bwMode="auto">
          <a:xfrm>
            <a:off x="26365200" y="7706026"/>
            <a:ext cx="6248400" cy="707571"/>
          </a:xfrm>
          <a:prstGeom prst="rect">
            <a:avLst/>
          </a:prstGeom>
          <a:solidFill>
            <a:srgbClr val="808080"/>
          </a:solidFill>
          <a:ln w="9525">
            <a:noFill/>
            <a:miter lim="800000"/>
            <a:headEnd/>
            <a:tailEnd/>
          </a:ln>
          <a:effectLst/>
        </p:spPr>
        <p:txBody>
          <a:bodyPr wrap="none" anchor="ctr"/>
          <a:lstStyle/>
          <a:p>
            <a:endParaRPr lang="en-US"/>
          </a:p>
        </p:txBody>
      </p:sp>
      <p:sp>
        <p:nvSpPr>
          <p:cNvPr id="14442" name="Rectangle 106"/>
          <p:cNvSpPr>
            <a:spLocks noChangeArrowheads="1"/>
          </p:cNvSpPr>
          <p:nvPr/>
        </p:nvSpPr>
        <p:spPr bwMode="auto">
          <a:xfrm>
            <a:off x="18288000" y="7706026"/>
            <a:ext cx="8001000" cy="707571"/>
          </a:xfrm>
          <a:prstGeom prst="rect">
            <a:avLst/>
          </a:prstGeom>
          <a:solidFill>
            <a:srgbClr val="808080"/>
          </a:solidFill>
          <a:ln w="9525">
            <a:noFill/>
            <a:miter lim="800000"/>
            <a:headEnd/>
            <a:tailEnd/>
          </a:ln>
          <a:effectLst/>
        </p:spPr>
        <p:txBody>
          <a:bodyPr wrap="none" anchor="ctr"/>
          <a:lstStyle/>
          <a:p>
            <a:endParaRPr lang="en-US"/>
          </a:p>
        </p:txBody>
      </p:sp>
      <p:sp>
        <p:nvSpPr>
          <p:cNvPr id="14432" name="Rectangle 96"/>
          <p:cNvSpPr>
            <a:spLocks noChangeArrowheads="1"/>
          </p:cNvSpPr>
          <p:nvPr/>
        </p:nvSpPr>
        <p:spPr bwMode="auto">
          <a:xfrm>
            <a:off x="609600" y="45328114"/>
            <a:ext cx="31699200" cy="849086"/>
          </a:xfrm>
          <a:prstGeom prst="rect">
            <a:avLst/>
          </a:prstGeom>
          <a:solidFill>
            <a:srgbClr val="1371BB"/>
          </a:solidFill>
          <a:ln w="9525">
            <a:noFill/>
            <a:miter lim="800000"/>
            <a:headEnd/>
            <a:tailEnd/>
          </a:ln>
          <a:effectLst/>
        </p:spPr>
        <p:txBody>
          <a:bodyPr wrap="none" anchor="ctr"/>
          <a:lstStyle/>
          <a:p>
            <a:endParaRPr lang="en-US"/>
          </a:p>
        </p:txBody>
      </p:sp>
      <p:sp>
        <p:nvSpPr>
          <p:cNvPr id="14431" name="Rectangle 95"/>
          <p:cNvSpPr>
            <a:spLocks noChangeArrowheads="1"/>
          </p:cNvSpPr>
          <p:nvPr/>
        </p:nvSpPr>
        <p:spPr bwMode="auto">
          <a:xfrm>
            <a:off x="17983200" y="43203444"/>
            <a:ext cx="14325600" cy="849086"/>
          </a:xfrm>
          <a:prstGeom prst="rect">
            <a:avLst/>
          </a:prstGeom>
          <a:solidFill>
            <a:srgbClr val="1371BB"/>
          </a:solidFill>
          <a:ln w="9525">
            <a:noFill/>
            <a:miter lim="800000"/>
            <a:headEnd/>
            <a:tailEnd/>
          </a:ln>
          <a:effectLst/>
        </p:spPr>
        <p:txBody>
          <a:bodyPr wrap="none" anchor="ctr"/>
          <a:lstStyle/>
          <a:p>
            <a:endParaRPr lang="en-US"/>
          </a:p>
        </p:txBody>
      </p:sp>
      <p:sp>
        <p:nvSpPr>
          <p:cNvPr id="14430" name="Rectangle 94"/>
          <p:cNvSpPr>
            <a:spLocks noChangeArrowheads="1"/>
          </p:cNvSpPr>
          <p:nvPr/>
        </p:nvSpPr>
        <p:spPr bwMode="auto">
          <a:xfrm>
            <a:off x="609600" y="43205399"/>
            <a:ext cx="16459200" cy="914401"/>
          </a:xfrm>
          <a:prstGeom prst="rect">
            <a:avLst/>
          </a:prstGeom>
          <a:solidFill>
            <a:srgbClr val="1371BB"/>
          </a:solidFill>
          <a:ln w="9525">
            <a:noFill/>
            <a:miter lim="800000"/>
            <a:headEnd/>
            <a:tailEnd/>
          </a:ln>
          <a:effectLst/>
        </p:spPr>
        <p:txBody>
          <a:bodyPr wrap="none" anchor="ctr"/>
          <a:lstStyle/>
          <a:p>
            <a:endParaRPr lang="en-US"/>
          </a:p>
        </p:txBody>
      </p:sp>
      <p:sp>
        <p:nvSpPr>
          <p:cNvPr id="14429" name="Rectangle 93"/>
          <p:cNvSpPr>
            <a:spLocks noChangeArrowheads="1"/>
          </p:cNvSpPr>
          <p:nvPr/>
        </p:nvSpPr>
        <p:spPr bwMode="auto">
          <a:xfrm>
            <a:off x="18288000" y="6698343"/>
            <a:ext cx="14325600" cy="849086"/>
          </a:xfrm>
          <a:prstGeom prst="rect">
            <a:avLst/>
          </a:prstGeom>
          <a:solidFill>
            <a:srgbClr val="1371BB"/>
          </a:solidFill>
          <a:ln w="9525">
            <a:noFill/>
            <a:miter lim="800000"/>
            <a:headEnd/>
            <a:tailEnd/>
          </a:ln>
          <a:effectLst/>
        </p:spPr>
        <p:txBody>
          <a:bodyPr wrap="none" anchor="ctr"/>
          <a:lstStyle/>
          <a:p>
            <a:endParaRPr lang="en-US"/>
          </a:p>
        </p:txBody>
      </p:sp>
      <p:sp>
        <p:nvSpPr>
          <p:cNvPr id="14428" name="Rectangle 92"/>
          <p:cNvSpPr>
            <a:spLocks noChangeArrowheads="1"/>
          </p:cNvSpPr>
          <p:nvPr/>
        </p:nvSpPr>
        <p:spPr bwMode="auto">
          <a:xfrm>
            <a:off x="228600" y="19202400"/>
            <a:ext cx="32308800" cy="849086"/>
          </a:xfrm>
          <a:prstGeom prst="rect">
            <a:avLst/>
          </a:prstGeom>
          <a:solidFill>
            <a:srgbClr val="1371BB"/>
          </a:solidFill>
          <a:ln w="9525">
            <a:noFill/>
            <a:miter lim="800000"/>
            <a:headEnd/>
            <a:tailEnd/>
          </a:ln>
          <a:effectLst/>
        </p:spPr>
        <p:txBody>
          <a:bodyPr wrap="none" anchor="ctr"/>
          <a:lstStyle/>
          <a:p>
            <a:r>
              <a:rPr lang="en-US" sz="4400" b="1" dirty="0" smtClean="0">
                <a:solidFill>
                  <a:schemeClr val="bg1"/>
                </a:solidFill>
              </a:rPr>
              <a:t>Methods</a:t>
            </a:r>
            <a:endParaRPr lang="en-US" sz="4400" b="1" dirty="0">
              <a:solidFill>
                <a:schemeClr val="bg1"/>
              </a:solidFill>
            </a:endParaRPr>
          </a:p>
        </p:txBody>
      </p:sp>
      <p:sp>
        <p:nvSpPr>
          <p:cNvPr id="14427" name="Rectangle 91"/>
          <p:cNvSpPr>
            <a:spLocks noChangeArrowheads="1"/>
          </p:cNvSpPr>
          <p:nvPr/>
        </p:nvSpPr>
        <p:spPr bwMode="auto">
          <a:xfrm>
            <a:off x="228600" y="6698343"/>
            <a:ext cx="17297400" cy="849086"/>
          </a:xfrm>
          <a:prstGeom prst="rect">
            <a:avLst/>
          </a:prstGeom>
          <a:solidFill>
            <a:srgbClr val="1371BB"/>
          </a:solidFill>
          <a:ln w="9525">
            <a:noFill/>
            <a:miter lim="800000"/>
            <a:headEnd/>
            <a:tailEnd/>
          </a:ln>
          <a:effectLst/>
        </p:spPr>
        <p:txBody>
          <a:bodyPr wrap="none" anchor="ctr"/>
          <a:lstStyle/>
          <a:p>
            <a:endParaRPr lang="en-US"/>
          </a:p>
        </p:txBody>
      </p:sp>
      <p:sp>
        <p:nvSpPr>
          <p:cNvPr id="14338" name="Text Box 2"/>
          <p:cNvSpPr txBox="1">
            <a:spLocks noChangeArrowheads="1"/>
          </p:cNvSpPr>
          <p:nvPr/>
        </p:nvSpPr>
        <p:spPr bwMode="auto">
          <a:xfrm>
            <a:off x="0" y="1905000"/>
            <a:ext cx="32918400" cy="4142673"/>
          </a:xfrm>
          <a:prstGeom prst="rect">
            <a:avLst/>
          </a:prstGeom>
          <a:noFill/>
          <a:ln w="9525">
            <a:noFill/>
            <a:miter lim="800000"/>
            <a:headEnd/>
            <a:tailEnd/>
          </a:ln>
        </p:spPr>
        <p:txBody>
          <a:bodyPr>
            <a:spAutoFit/>
          </a:bodyPr>
          <a:lstStyle/>
          <a:p>
            <a:pPr algn="ctr">
              <a:lnSpc>
                <a:spcPct val="30000"/>
              </a:lnSpc>
              <a:spcBef>
                <a:spcPct val="50000"/>
              </a:spcBef>
            </a:pPr>
            <a:r>
              <a:rPr lang="en-US" sz="8000" b="1" dirty="0" smtClean="0">
                <a:solidFill>
                  <a:schemeClr val="bg1"/>
                </a:solidFill>
              </a:rPr>
              <a:t>A Novel Algorithm for Identifying Non-canonical </a:t>
            </a:r>
          </a:p>
          <a:p>
            <a:pPr algn="ctr">
              <a:lnSpc>
                <a:spcPct val="30000"/>
              </a:lnSpc>
              <a:spcBef>
                <a:spcPct val="50000"/>
              </a:spcBef>
            </a:pPr>
            <a:r>
              <a:rPr lang="en-US" sz="8000" b="1" dirty="0" smtClean="0">
                <a:solidFill>
                  <a:schemeClr val="bg1"/>
                </a:solidFill>
              </a:rPr>
              <a:t>Splicing Regions Using RNA-</a:t>
            </a:r>
            <a:r>
              <a:rPr lang="en-US" sz="8000" b="1" dirty="0" err="1" smtClean="0">
                <a:solidFill>
                  <a:schemeClr val="bg1"/>
                </a:solidFill>
              </a:rPr>
              <a:t>Seq</a:t>
            </a:r>
            <a:r>
              <a:rPr lang="en-US" sz="8000" b="1" dirty="0" smtClean="0">
                <a:solidFill>
                  <a:schemeClr val="bg1"/>
                </a:solidFill>
              </a:rPr>
              <a:t> Data</a:t>
            </a:r>
          </a:p>
          <a:p>
            <a:pPr algn="ctr">
              <a:lnSpc>
                <a:spcPct val="30000"/>
              </a:lnSpc>
              <a:spcBef>
                <a:spcPct val="50000"/>
              </a:spcBef>
            </a:pPr>
            <a:endParaRPr lang="en-US" sz="3400" b="1" dirty="0">
              <a:solidFill>
                <a:schemeClr val="bg1"/>
              </a:solidFill>
              <a:latin typeface="Arial Narrow" pitchFamily="34" charset="0"/>
            </a:endParaRPr>
          </a:p>
          <a:p>
            <a:pPr algn="ctr"/>
            <a:endParaRPr lang="en-US" sz="4000" b="1" dirty="0" smtClean="0">
              <a:solidFill>
                <a:schemeClr val="bg1"/>
              </a:solidFill>
            </a:endParaRPr>
          </a:p>
          <a:p>
            <a:pPr algn="ctr"/>
            <a:r>
              <a:rPr lang="en-US" sz="4000" b="1" dirty="0" smtClean="0">
                <a:solidFill>
                  <a:schemeClr val="bg1"/>
                </a:solidFill>
              </a:rPr>
              <a:t>Yongsheng </a:t>
            </a:r>
            <a:r>
              <a:rPr lang="en-US" sz="4000" b="1" dirty="0">
                <a:solidFill>
                  <a:schemeClr val="bg1"/>
                </a:solidFill>
              </a:rPr>
              <a:t>Bai</a:t>
            </a:r>
            <a:r>
              <a:rPr lang="en-US" sz="4000" b="1" baseline="30000" dirty="0">
                <a:solidFill>
                  <a:schemeClr val="bg1"/>
                </a:solidFill>
              </a:rPr>
              <a:t>1</a:t>
            </a:r>
            <a:r>
              <a:rPr lang="en-US" sz="4000" b="1" dirty="0">
                <a:solidFill>
                  <a:schemeClr val="bg1"/>
                </a:solidFill>
              </a:rPr>
              <a:t>, </a:t>
            </a:r>
            <a:r>
              <a:rPr lang="en-US" sz="4000" b="1" dirty="0" smtClean="0">
                <a:solidFill>
                  <a:schemeClr val="bg1"/>
                </a:solidFill>
              </a:rPr>
              <a:t> Zach Wright</a:t>
            </a:r>
            <a:r>
              <a:rPr lang="en-US" sz="4000" b="1" baseline="30000" dirty="0" smtClean="0">
                <a:solidFill>
                  <a:schemeClr val="bg1"/>
                </a:solidFill>
              </a:rPr>
              <a:t>1</a:t>
            </a:r>
            <a:r>
              <a:rPr lang="en-US" sz="4000" b="1" dirty="0" smtClean="0">
                <a:solidFill>
                  <a:schemeClr val="bg1"/>
                </a:solidFill>
              </a:rPr>
              <a:t>, Justin </a:t>
            </a:r>
            <a:r>
              <a:rPr lang="en-US" sz="4000" b="1" dirty="0">
                <a:solidFill>
                  <a:schemeClr val="bg1"/>
                </a:solidFill>
              </a:rPr>
              <a:t>Hassler</a:t>
            </a:r>
            <a:r>
              <a:rPr lang="en-US" sz="4000" b="1" baseline="30000" dirty="0">
                <a:solidFill>
                  <a:schemeClr val="bg1"/>
                </a:solidFill>
              </a:rPr>
              <a:t>2</a:t>
            </a:r>
            <a:r>
              <a:rPr lang="en-US" sz="4000" b="1" dirty="0">
                <a:solidFill>
                  <a:schemeClr val="bg1"/>
                </a:solidFill>
              </a:rPr>
              <a:t>, Randal J. Kaufman</a:t>
            </a:r>
            <a:r>
              <a:rPr lang="en-US" sz="4000" b="1" baseline="30000" dirty="0">
                <a:solidFill>
                  <a:schemeClr val="bg1"/>
                </a:solidFill>
              </a:rPr>
              <a:t>2,3</a:t>
            </a:r>
            <a:r>
              <a:rPr lang="en-US" sz="4000" b="1" dirty="0" smtClean="0">
                <a:solidFill>
                  <a:schemeClr val="bg1"/>
                </a:solidFill>
              </a:rPr>
              <a:t>, Maureen Sartor</a:t>
            </a:r>
            <a:r>
              <a:rPr lang="en-US" sz="4000" b="1" baseline="30000" dirty="0" smtClean="0">
                <a:solidFill>
                  <a:schemeClr val="bg1"/>
                </a:solidFill>
              </a:rPr>
              <a:t>1,4</a:t>
            </a:r>
            <a:r>
              <a:rPr lang="en-US" sz="4000" b="1" dirty="0" smtClean="0">
                <a:solidFill>
                  <a:schemeClr val="bg1"/>
                </a:solidFill>
              </a:rPr>
              <a:t>, and James D. Cavalcoli</a:t>
            </a:r>
            <a:r>
              <a:rPr lang="en-US" sz="4000" b="1" baseline="30000" dirty="0" smtClean="0">
                <a:solidFill>
                  <a:schemeClr val="bg1"/>
                </a:solidFill>
              </a:rPr>
              <a:t>1</a:t>
            </a:r>
            <a:endParaRPr lang="en-US" sz="4000" b="1" baseline="30000" dirty="0">
              <a:solidFill>
                <a:schemeClr val="bg1"/>
              </a:solidFill>
            </a:endParaRPr>
          </a:p>
          <a:p>
            <a:pPr algn="ctr"/>
            <a:r>
              <a:rPr lang="en-US" sz="3400" b="1" baseline="30000" dirty="0">
                <a:solidFill>
                  <a:schemeClr val="bg1"/>
                </a:solidFill>
              </a:rPr>
              <a:t>1</a:t>
            </a:r>
            <a:r>
              <a:rPr lang="en-US" sz="3400" b="1" dirty="0">
                <a:solidFill>
                  <a:schemeClr val="bg1"/>
                </a:solidFill>
              </a:rPr>
              <a:t> National Center for Integrative Biomedical Informatics, and Center for Computational Medicine and Biology,</a:t>
            </a:r>
          </a:p>
          <a:p>
            <a:pPr algn="ctr"/>
            <a:r>
              <a:rPr lang="en-US" sz="3400" b="1" baseline="30000" dirty="0">
                <a:solidFill>
                  <a:schemeClr val="bg1"/>
                </a:solidFill>
              </a:rPr>
              <a:t>2</a:t>
            </a:r>
            <a:r>
              <a:rPr lang="en-US" sz="3400" b="1" dirty="0">
                <a:solidFill>
                  <a:schemeClr val="bg1"/>
                </a:solidFill>
              </a:rPr>
              <a:t> Department of Biological Chemistry, </a:t>
            </a:r>
            <a:r>
              <a:rPr lang="en-US" sz="3400" b="1" baseline="30000" dirty="0">
                <a:solidFill>
                  <a:schemeClr val="bg1"/>
                </a:solidFill>
              </a:rPr>
              <a:t>3</a:t>
            </a:r>
            <a:r>
              <a:rPr lang="en-US" sz="3400" b="1" dirty="0">
                <a:solidFill>
                  <a:schemeClr val="bg1"/>
                </a:solidFill>
              </a:rPr>
              <a:t> Department of Internal Medicine, </a:t>
            </a:r>
            <a:r>
              <a:rPr lang="en-US" sz="3400" b="1" baseline="30000" dirty="0">
                <a:solidFill>
                  <a:schemeClr val="bg1"/>
                </a:solidFill>
              </a:rPr>
              <a:t>4</a:t>
            </a:r>
            <a:r>
              <a:rPr lang="en-US" sz="3400" b="1" dirty="0">
                <a:solidFill>
                  <a:schemeClr val="bg1"/>
                </a:solidFill>
              </a:rPr>
              <a:t> Department of Biostatistics, University of Michigan, Ann Arbor, MI 48109</a:t>
            </a:r>
          </a:p>
        </p:txBody>
      </p:sp>
      <p:sp>
        <p:nvSpPr>
          <p:cNvPr id="14339" name="Text Box 4"/>
          <p:cNvSpPr txBox="1">
            <a:spLocks noChangeArrowheads="1"/>
          </p:cNvSpPr>
          <p:nvPr/>
        </p:nvSpPr>
        <p:spPr bwMode="auto">
          <a:xfrm>
            <a:off x="457200" y="6715304"/>
            <a:ext cx="16764000" cy="3724096"/>
          </a:xfrm>
          <a:prstGeom prst="rect">
            <a:avLst/>
          </a:prstGeom>
          <a:noFill/>
          <a:ln w="9525">
            <a:noFill/>
            <a:miter lim="800000"/>
            <a:headEnd/>
            <a:tailEnd/>
          </a:ln>
        </p:spPr>
        <p:txBody>
          <a:bodyPr wrap="square">
            <a:spAutoFit/>
          </a:bodyPr>
          <a:lstStyle/>
          <a:p>
            <a:pPr algn="just"/>
            <a:r>
              <a:rPr lang="en-US" sz="4600" b="1" dirty="0" smtClean="0">
                <a:solidFill>
                  <a:schemeClr val="bg1"/>
                </a:solidFill>
              </a:rPr>
              <a:t>Abstract</a:t>
            </a:r>
          </a:p>
          <a:p>
            <a:pPr algn="just"/>
            <a:endParaRPr lang="en-US" sz="1000" dirty="0" smtClean="0"/>
          </a:p>
          <a:p>
            <a:pPr algn="just"/>
            <a:r>
              <a:rPr lang="en-US" sz="3000" dirty="0" smtClean="0"/>
              <a:t>During ER (endoplasmic reticulum) stress, the </a:t>
            </a:r>
            <a:r>
              <a:rPr lang="en-US" sz="3000" dirty="0" err="1" smtClean="0"/>
              <a:t>RNase</a:t>
            </a:r>
            <a:r>
              <a:rPr lang="en-US" sz="3000" dirty="0" smtClean="0"/>
              <a:t> Ire1α is known to splice out a short 26nt region from the mRNA of the transcription factor Xbp1, causing an open reading frame-shift that leads to the alteration of many downstream genes in reaction to ER stress. With the aim of identifying additional Ire1 targets, we developed an algorithm/pipeline to identify non-canonical splicing regions using RNA-</a:t>
            </a:r>
            <a:r>
              <a:rPr lang="en-US" sz="3000" dirty="0" err="1" smtClean="0"/>
              <a:t>Seq</a:t>
            </a:r>
            <a:r>
              <a:rPr lang="en-US" sz="3000" dirty="0" smtClean="0"/>
              <a:t> data from ER stress induced (using 2 alternative ER stress inducing treatments) Ire1α heterozygote (Het) and knockout (KO) mouse embryonic fibroblast cell lines.</a:t>
            </a:r>
          </a:p>
        </p:txBody>
      </p:sp>
      <p:sp>
        <p:nvSpPr>
          <p:cNvPr id="14340" name="Text Box 5"/>
          <p:cNvSpPr txBox="1">
            <a:spLocks noChangeArrowheads="1"/>
          </p:cNvSpPr>
          <p:nvPr/>
        </p:nvSpPr>
        <p:spPr bwMode="auto">
          <a:xfrm>
            <a:off x="18364201" y="6604000"/>
            <a:ext cx="11795125" cy="13234392"/>
          </a:xfrm>
          <a:prstGeom prst="rect">
            <a:avLst/>
          </a:prstGeom>
          <a:noFill/>
          <a:ln w="9525">
            <a:noFill/>
            <a:miter lim="800000"/>
            <a:headEnd/>
            <a:tailEnd/>
          </a:ln>
        </p:spPr>
        <p:txBody>
          <a:bodyPr>
            <a:spAutoFit/>
          </a:bodyPr>
          <a:lstStyle/>
          <a:p>
            <a:r>
              <a:rPr lang="en-US" sz="4600" b="1" dirty="0">
                <a:solidFill>
                  <a:schemeClr val="bg1"/>
                </a:solidFill>
              </a:rPr>
              <a:t>Results</a:t>
            </a:r>
            <a:r>
              <a:rPr lang="en-US" sz="3200" b="1" dirty="0">
                <a:solidFill>
                  <a:schemeClr val="bg1"/>
                </a:solidFill>
              </a:rPr>
              <a:t> </a:t>
            </a:r>
            <a:endParaRPr lang="en-US" sz="3600" dirty="0">
              <a:solidFill>
                <a:schemeClr val="bg1"/>
              </a:solidFill>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r>
              <a:rPr lang="en-US" sz="3600" b="1" dirty="0">
                <a:solidFill>
                  <a:schemeClr val="bg1"/>
                </a:solidFill>
              </a:rPr>
              <a:t>2. Comparison of different statistical </a:t>
            </a:r>
          </a:p>
          <a:p>
            <a:r>
              <a:rPr lang="en-US" sz="3600" b="1" dirty="0">
                <a:solidFill>
                  <a:schemeClr val="bg1"/>
                </a:solidFill>
              </a:rPr>
              <a:t>methods for testing differential </a:t>
            </a:r>
          </a:p>
          <a:p>
            <a:r>
              <a:rPr lang="en-US" sz="3600" b="1" dirty="0" smtClean="0">
                <a:solidFill>
                  <a:schemeClr val="bg1"/>
                </a:solidFill>
              </a:rPr>
              <a:t>Expression</a:t>
            </a:r>
            <a:endParaRPr lang="en-US" sz="3600" b="1" dirty="0">
              <a:solidFill>
                <a:schemeClr val="bg1"/>
              </a:solidFill>
            </a:endParaRPr>
          </a:p>
          <a:p>
            <a:endParaRPr lang="en-US" sz="28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a:p>
            <a:endParaRPr lang="en-US" sz="3200" dirty="0">
              <a:latin typeface="Arial Narrow" pitchFamily="34" charset="0"/>
            </a:endParaRPr>
          </a:p>
        </p:txBody>
      </p:sp>
      <p:sp>
        <p:nvSpPr>
          <p:cNvPr id="14399" name="Text Box 5"/>
          <p:cNvSpPr txBox="1">
            <a:spLocks noChangeArrowheads="1"/>
          </p:cNvSpPr>
          <p:nvPr/>
        </p:nvSpPr>
        <p:spPr bwMode="auto">
          <a:xfrm>
            <a:off x="762000" y="43275171"/>
            <a:ext cx="14173200" cy="1969770"/>
          </a:xfrm>
          <a:prstGeom prst="rect">
            <a:avLst/>
          </a:prstGeom>
          <a:noFill/>
          <a:ln w="9525">
            <a:noFill/>
            <a:miter lim="800000"/>
            <a:headEnd/>
            <a:tailEnd/>
          </a:ln>
        </p:spPr>
        <p:txBody>
          <a:bodyPr wrap="square">
            <a:spAutoFit/>
          </a:bodyPr>
          <a:lstStyle/>
          <a:p>
            <a:r>
              <a:rPr lang="en-US" sz="4600" b="1" dirty="0" smtClean="0">
                <a:solidFill>
                  <a:schemeClr val="bg1"/>
                </a:solidFill>
              </a:rPr>
              <a:t>Conclusion</a:t>
            </a:r>
          </a:p>
          <a:p>
            <a:endParaRPr lang="en-US" sz="1600" b="1" dirty="0" smtClean="0">
              <a:solidFill>
                <a:schemeClr val="bg1"/>
              </a:solidFill>
            </a:endParaRPr>
          </a:p>
          <a:p>
            <a:pPr>
              <a:buFont typeface="Arial" pitchFamily="34" charset="0"/>
              <a:buChar char="•"/>
            </a:pPr>
            <a:r>
              <a:rPr lang="en-US" sz="3000" dirty="0" smtClean="0"/>
              <a:t>  Xbp1’s 26 </a:t>
            </a:r>
            <a:r>
              <a:rPr lang="en-US" sz="3000" dirty="0" err="1" smtClean="0"/>
              <a:t>bp</a:t>
            </a:r>
            <a:r>
              <a:rPr lang="en-US" sz="3000" dirty="0" smtClean="0"/>
              <a:t> non-conventional splice site </a:t>
            </a:r>
            <a:r>
              <a:rPr lang="en-US" sz="3000" dirty="0" smtClean="0"/>
              <a:t>was </a:t>
            </a:r>
            <a:r>
              <a:rPr lang="en-US" sz="3000" dirty="0" smtClean="0"/>
              <a:t>detected in heterozygote samples from both treatment cases but not in the negative control samples.</a:t>
            </a:r>
            <a:endParaRPr lang="en-US" sz="3000" dirty="0"/>
          </a:p>
        </p:txBody>
      </p:sp>
      <p:sp>
        <p:nvSpPr>
          <p:cNvPr id="14401" name="AutoShape 4"/>
          <p:cNvSpPr>
            <a:spLocks noChangeArrowheads="1"/>
          </p:cNvSpPr>
          <p:nvPr/>
        </p:nvSpPr>
        <p:spPr bwMode="auto">
          <a:xfrm>
            <a:off x="20164426" y="15196457"/>
            <a:ext cx="2035175" cy="424543"/>
          </a:xfrm>
          <a:prstGeom prst="wedgeRectCallout">
            <a:avLst>
              <a:gd name="adj1" fmla="val 35787"/>
              <a:gd name="adj2" fmla="val -751667"/>
            </a:avLst>
          </a:prstGeom>
          <a:solidFill>
            <a:schemeClr val="accent1"/>
          </a:solidFill>
          <a:ln w="9525">
            <a:solidFill>
              <a:schemeClr val="tx1"/>
            </a:solidFill>
            <a:miter lim="800000"/>
            <a:headEnd/>
            <a:tailEnd/>
          </a:ln>
        </p:spPr>
        <p:txBody>
          <a:bodyPr/>
          <a:lstStyle/>
          <a:p>
            <a:pPr algn="ctr" eaLnBrk="1" hangingPunct="1"/>
            <a:r>
              <a:rPr lang="en-US" sz="1800">
                <a:latin typeface="Arial" charset="0"/>
              </a:rPr>
              <a:t>Region Displayed</a:t>
            </a:r>
          </a:p>
        </p:txBody>
      </p:sp>
      <p:sp>
        <p:nvSpPr>
          <p:cNvPr id="14419" name="Text Box 5"/>
          <p:cNvSpPr txBox="1">
            <a:spLocks noChangeArrowheads="1"/>
          </p:cNvSpPr>
          <p:nvPr/>
        </p:nvSpPr>
        <p:spPr bwMode="auto">
          <a:xfrm>
            <a:off x="18059400" y="43281600"/>
            <a:ext cx="14401800" cy="1846659"/>
          </a:xfrm>
          <a:prstGeom prst="rect">
            <a:avLst/>
          </a:prstGeom>
          <a:noFill/>
          <a:ln w="9525">
            <a:noFill/>
            <a:miter lim="800000"/>
            <a:headEnd/>
            <a:tailEnd/>
          </a:ln>
        </p:spPr>
        <p:txBody>
          <a:bodyPr>
            <a:spAutoFit/>
          </a:bodyPr>
          <a:lstStyle/>
          <a:p>
            <a:r>
              <a:rPr lang="en-US" sz="4400" b="1" dirty="0" smtClean="0">
                <a:solidFill>
                  <a:schemeClr val="bg1"/>
                </a:solidFill>
              </a:rPr>
              <a:t>References</a:t>
            </a:r>
          </a:p>
          <a:p>
            <a:endParaRPr lang="en-US" sz="1000" b="1" dirty="0" smtClean="0">
              <a:solidFill>
                <a:schemeClr val="bg1"/>
              </a:solidFill>
            </a:endParaRPr>
          </a:p>
          <a:p>
            <a:r>
              <a:rPr lang="en-US" sz="3000" dirty="0" smtClean="0"/>
              <a:t>1</a:t>
            </a:r>
            <a:r>
              <a:rPr lang="en-US" sz="3000" dirty="0"/>
              <a:t>. </a:t>
            </a:r>
            <a:r>
              <a:rPr lang="en-US" sz="3000" dirty="0" err="1" smtClean="0"/>
              <a:t>Langmead</a:t>
            </a:r>
            <a:r>
              <a:rPr lang="en-US" sz="3000" dirty="0" smtClean="0"/>
              <a:t> B, Trapnell C, Pop M, Salzberg SL. </a:t>
            </a:r>
            <a:r>
              <a:rPr lang="en-US" sz="3000" dirty="0" smtClean="0">
                <a:hlinkClick r:id="rId4"/>
              </a:rPr>
              <a:t>Ultrafast and memory-efficient alignment of short DNA sequences to the human genome</a:t>
            </a:r>
            <a:r>
              <a:rPr lang="en-US" sz="3000" dirty="0" smtClean="0"/>
              <a:t>. </a:t>
            </a:r>
            <a:r>
              <a:rPr lang="en-US" sz="3000" i="1" dirty="0" smtClean="0">
                <a:hlinkClick r:id="rId5"/>
              </a:rPr>
              <a:t>Genome </a:t>
            </a:r>
            <a:r>
              <a:rPr lang="en-US" sz="3000" i="1" dirty="0" err="1" smtClean="0">
                <a:hlinkClick r:id="rId5"/>
              </a:rPr>
              <a:t>Biol</a:t>
            </a:r>
            <a:r>
              <a:rPr lang="en-US" sz="3000" dirty="0" smtClean="0"/>
              <a:t> 10:R25. </a:t>
            </a:r>
            <a:endParaRPr lang="en-US" sz="3000" dirty="0"/>
          </a:p>
        </p:txBody>
      </p:sp>
      <p:sp>
        <p:nvSpPr>
          <p:cNvPr id="14421" name="Text Box 85"/>
          <p:cNvSpPr txBox="1">
            <a:spLocks noChangeArrowheads="1"/>
          </p:cNvSpPr>
          <p:nvPr/>
        </p:nvSpPr>
        <p:spPr bwMode="auto">
          <a:xfrm>
            <a:off x="26517600" y="7813357"/>
            <a:ext cx="6400800" cy="492443"/>
          </a:xfrm>
          <a:prstGeom prst="rect">
            <a:avLst/>
          </a:prstGeom>
          <a:noFill/>
          <a:ln w="9525">
            <a:noFill/>
            <a:miter lim="800000"/>
            <a:headEnd/>
            <a:tailEnd/>
          </a:ln>
          <a:effectLst/>
        </p:spPr>
        <p:txBody>
          <a:bodyPr wrap="square">
            <a:spAutoFit/>
          </a:bodyPr>
          <a:lstStyle/>
          <a:p>
            <a:pPr>
              <a:spcBef>
                <a:spcPct val="50000"/>
              </a:spcBef>
            </a:pPr>
            <a:r>
              <a:rPr lang="en-US" sz="2600" b="1" dirty="0" smtClean="0">
                <a:solidFill>
                  <a:schemeClr val="bg1"/>
                </a:solidFill>
              </a:rPr>
              <a:t>Xbp1 “</a:t>
            </a:r>
            <a:r>
              <a:rPr lang="en-US" sz="2600" b="1" dirty="0" err="1" smtClean="0">
                <a:solidFill>
                  <a:schemeClr val="bg1"/>
                </a:solidFill>
              </a:rPr>
              <a:t>grep</a:t>
            </a:r>
            <a:r>
              <a:rPr lang="en-US" sz="2600" b="1" dirty="0" smtClean="0">
                <a:solidFill>
                  <a:schemeClr val="bg1"/>
                </a:solidFill>
              </a:rPr>
              <a:t>” results for unmapped reads</a:t>
            </a:r>
            <a:endParaRPr lang="en-US" sz="2600" b="1" dirty="0">
              <a:solidFill>
                <a:schemeClr val="bg1"/>
              </a:solidFill>
            </a:endParaRPr>
          </a:p>
        </p:txBody>
      </p:sp>
      <p:sp>
        <p:nvSpPr>
          <p:cNvPr id="14422" name="Text Box 86"/>
          <p:cNvSpPr txBox="1">
            <a:spLocks noChangeArrowheads="1"/>
          </p:cNvSpPr>
          <p:nvPr/>
        </p:nvSpPr>
        <p:spPr bwMode="auto">
          <a:xfrm>
            <a:off x="18440400" y="16633448"/>
            <a:ext cx="8763000" cy="892552"/>
          </a:xfrm>
          <a:prstGeom prst="rect">
            <a:avLst/>
          </a:prstGeom>
          <a:noFill/>
          <a:ln w="9525">
            <a:noFill/>
            <a:miter lim="800000"/>
            <a:headEnd/>
            <a:tailEnd/>
          </a:ln>
          <a:effectLst/>
        </p:spPr>
        <p:txBody>
          <a:bodyPr wrap="square">
            <a:spAutoFit/>
          </a:bodyPr>
          <a:lstStyle/>
          <a:p>
            <a:pPr>
              <a:spcBef>
                <a:spcPct val="50000"/>
              </a:spcBef>
            </a:pPr>
            <a:r>
              <a:rPr lang="en-US" sz="2600" b="1" dirty="0" smtClean="0">
                <a:solidFill>
                  <a:schemeClr val="bg1"/>
                </a:solidFill>
              </a:rPr>
              <a:t>Novel splice junction detection result for Xbp1 </a:t>
            </a:r>
            <a:r>
              <a:rPr lang="en-US" sz="2600" b="1" dirty="0" smtClean="0">
                <a:solidFill>
                  <a:schemeClr val="bg1"/>
                </a:solidFill>
              </a:rPr>
              <a:t>detected by our </a:t>
            </a:r>
            <a:r>
              <a:rPr lang="en-US" sz="2600" b="1" dirty="0" smtClean="0">
                <a:solidFill>
                  <a:schemeClr val="bg1"/>
                </a:solidFill>
              </a:rPr>
              <a:t>“RSW” algorithm</a:t>
            </a:r>
            <a:endParaRPr lang="en-US" sz="2600" b="1" dirty="0">
              <a:solidFill>
                <a:schemeClr val="bg1"/>
              </a:solidFill>
            </a:endParaRPr>
          </a:p>
        </p:txBody>
      </p:sp>
      <p:sp>
        <p:nvSpPr>
          <p:cNvPr id="14423" name="Text Box 87"/>
          <p:cNvSpPr txBox="1">
            <a:spLocks noChangeArrowheads="1"/>
          </p:cNvSpPr>
          <p:nvPr/>
        </p:nvSpPr>
        <p:spPr bwMode="auto">
          <a:xfrm>
            <a:off x="609600" y="45339000"/>
            <a:ext cx="31242000" cy="1415772"/>
          </a:xfrm>
          <a:prstGeom prst="rect">
            <a:avLst/>
          </a:prstGeom>
          <a:noFill/>
          <a:ln w="9525">
            <a:noFill/>
            <a:miter lim="800000"/>
            <a:headEnd/>
            <a:tailEnd/>
          </a:ln>
          <a:effectLst/>
        </p:spPr>
        <p:txBody>
          <a:bodyPr wrap="square">
            <a:spAutoFit/>
          </a:bodyPr>
          <a:lstStyle/>
          <a:p>
            <a:r>
              <a:rPr lang="en-US" sz="4600" b="1" dirty="0" smtClean="0">
                <a:solidFill>
                  <a:schemeClr val="bg1"/>
                </a:solidFill>
              </a:rPr>
              <a:t>Acknowledgements</a:t>
            </a:r>
          </a:p>
          <a:p>
            <a:endParaRPr lang="en-US" sz="1000" b="1" dirty="0">
              <a:solidFill>
                <a:schemeClr val="bg1"/>
              </a:solidFill>
            </a:endParaRPr>
          </a:p>
          <a:p>
            <a:r>
              <a:rPr lang="en-US" sz="3000" dirty="0">
                <a:solidFill>
                  <a:srgbClr val="000000"/>
                </a:solidFill>
              </a:rPr>
              <a:t>This work was supported by National Institutes of Health: Grant #U54 </a:t>
            </a:r>
            <a:r>
              <a:rPr lang="en-US" sz="3000" dirty="0" smtClean="0">
                <a:solidFill>
                  <a:srgbClr val="000000"/>
                </a:solidFill>
              </a:rPr>
              <a:t>DA021519 and CCDU funds </a:t>
            </a:r>
            <a:endParaRPr lang="en-US" sz="3000" dirty="0"/>
          </a:p>
        </p:txBody>
      </p:sp>
      <p:pic>
        <p:nvPicPr>
          <p:cNvPr id="14425" name="Picture 89"/>
          <p:cNvPicPr>
            <a:picLocks noChangeAspect="1" noChangeArrowheads="1"/>
          </p:cNvPicPr>
          <p:nvPr/>
        </p:nvPicPr>
        <p:blipFill>
          <a:blip r:embed="rId6"/>
          <a:srcRect/>
          <a:stretch>
            <a:fillRect/>
          </a:stretch>
        </p:blipFill>
        <p:spPr bwMode="auto">
          <a:xfrm>
            <a:off x="9144000" y="10210800"/>
            <a:ext cx="8771361" cy="7101114"/>
          </a:xfrm>
          <a:prstGeom prst="rect">
            <a:avLst/>
          </a:prstGeom>
          <a:solidFill>
            <a:srgbClr val="FFFFFF"/>
          </a:solidFill>
          <a:ln w="9525">
            <a:noFill/>
            <a:miter lim="800000"/>
            <a:headEnd/>
            <a:tailEnd/>
          </a:ln>
        </p:spPr>
      </p:pic>
      <p:sp>
        <p:nvSpPr>
          <p:cNvPr id="88" name="TextBox 87"/>
          <p:cNvSpPr txBox="1"/>
          <p:nvPr/>
        </p:nvSpPr>
        <p:spPr>
          <a:xfrm>
            <a:off x="457200" y="10744200"/>
            <a:ext cx="8686800" cy="7940635"/>
          </a:xfrm>
          <a:prstGeom prst="rect">
            <a:avLst/>
          </a:prstGeom>
          <a:noFill/>
        </p:spPr>
        <p:txBody>
          <a:bodyPr wrap="square" rtlCol="0">
            <a:spAutoFit/>
          </a:bodyPr>
          <a:lstStyle/>
          <a:p>
            <a:pPr algn="just"/>
            <a:r>
              <a:rPr lang="en-US" sz="3000" dirty="0" smtClean="0"/>
              <a:t>Our algorithm first creates the splice junction file using the UCSC mouse “known genes” model and ERANGE custom Python scripts. The expanded genome is then built and aligned for original read sequences generated from Illumina GAII pipeline by Bowtie. The original reads deposited in Bowtie’s unmapped read data set are split and realigned to the same expanded genome. Our algorithm only chooses split read halves if they are mapped onto the same gene structure and/or within a certain distance. Finally, all of the selected read halves for each single read are consolidated into a unique “splice region”. Our algorithm additionally reports whether the detected splice site falls into a known junction region or it belongs to a novel candidate. </a:t>
            </a:r>
          </a:p>
          <a:p>
            <a:pPr algn="just"/>
            <a:endParaRPr lang="en-US" sz="3000" dirty="0" smtClean="0"/>
          </a:p>
          <a:p>
            <a:pPr algn="just"/>
            <a:r>
              <a:rPr lang="en-US" sz="3000" dirty="0" smtClean="0"/>
              <a:t> </a:t>
            </a:r>
          </a:p>
          <a:p>
            <a:pPr algn="just"/>
            <a:endParaRPr lang="en-US" sz="3000" dirty="0"/>
          </a:p>
        </p:txBody>
      </p:sp>
      <p:sp>
        <p:nvSpPr>
          <p:cNvPr id="89" name="TextBox 88"/>
          <p:cNvSpPr txBox="1"/>
          <p:nvPr/>
        </p:nvSpPr>
        <p:spPr>
          <a:xfrm>
            <a:off x="533400" y="17602200"/>
            <a:ext cx="16611600" cy="1938992"/>
          </a:xfrm>
          <a:prstGeom prst="rect">
            <a:avLst/>
          </a:prstGeom>
          <a:noFill/>
        </p:spPr>
        <p:txBody>
          <a:bodyPr wrap="square" rtlCol="0">
            <a:spAutoFit/>
          </a:bodyPr>
          <a:lstStyle/>
          <a:p>
            <a:pPr algn="just"/>
            <a:r>
              <a:rPr lang="en-US" sz="3000" dirty="0" smtClean="0"/>
              <a:t>Xbp1’s 26 </a:t>
            </a:r>
            <a:r>
              <a:rPr lang="en-US" sz="3000" dirty="0" err="1" smtClean="0"/>
              <a:t>bp</a:t>
            </a:r>
            <a:r>
              <a:rPr lang="en-US" sz="3000" dirty="0" smtClean="0"/>
              <a:t> non-conventional splice site was detected in heterozygote samples from both treatment cases but not in the negative control Ire1α knock-out samples. We believe our algorithm/pipeline can detect novel splicing sites in RNA-</a:t>
            </a:r>
            <a:r>
              <a:rPr lang="en-US" sz="3000" dirty="0" err="1" smtClean="0"/>
              <a:t>seq</a:t>
            </a:r>
            <a:r>
              <a:rPr lang="en-US" sz="3000" dirty="0" smtClean="0"/>
              <a:t> data generated under similar conditions</a:t>
            </a:r>
            <a:r>
              <a:rPr lang="en-US" sz="3000" b="1" dirty="0" smtClean="0"/>
              <a:t>.</a:t>
            </a:r>
            <a:endParaRPr lang="en-US" sz="3000" dirty="0" smtClean="0"/>
          </a:p>
          <a:p>
            <a:pPr algn="just"/>
            <a:endParaRPr lang="en-US" sz="3000" dirty="0"/>
          </a:p>
        </p:txBody>
      </p:sp>
      <p:pic>
        <p:nvPicPr>
          <p:cNvPr id="90" name="Picture 2"/>
          <p:cNvPicPr>
            <a:picLocks noChangeAspect="1" noChangeArrowheads="1"/>
          </p:cNvPicPr>
          <p:nvPr/>
        </p:nvPicPr>
        <p:blipFill>
          <a:blip r:embed="rId7" cstate="print"/>
          <a:srcRect/>
          <a:stretch>
            <a:fillRect/>
          </a:stretch>
        </p:blipFill>
        <p:spPr bwMode="auto">
          <a:xfrm>
            <a:off x="19524664" y="8793238"/>
            <a:ext cx="5087937" cy="7437362"/>
          </a:xfrm>
          <a:prstGeom prst="rect">
            <a:avLst/>
          </a:prstGeom>
          <a:noFill/>
          <a:ln w="9525">
            <a:noFill/>
            <a:round/>
            <a:headEnd/>
            <a:tailEnd/>
          </a:ln>
        </p:spPr>
      </p:pic>
      <p:sp>
        <p:nvSpPr>
          <p:cNvPr id="91" name="Text Box 3"/>
          <p:cNvSpPr txBox="1">
            <a:spLocks noChangeArrowheads="1"/>
          </p:cNvSpPr>
          <p:nvPr/>
        </p:nvSpPr>
        <p:spPr bwMode="auto">
          <a:xfrm>
            <a:off x="24841200" y="10318146"/>
            <a:ext cx="1879600" cy="4355495"/>
          </a:xfrm>
          <a:prstGeom prst="rect">
            <a:avLst/>
          </a:prstGeom>
          <a:noFill/>
          <a:ln w="9525">
            <a:noFill/>
            <a:round/>
            <a:headEnd/>
            <a:tailEnd/>
          </a:ln>
        </p:spPr>
        <p:txBody>
          <a:bodyPr lIns="81639" tIns="55221" rIns="81639" bIns="40820"/>
          <a:lstStyle/>
          <a:p>
            <a:pPr defTabSz="414338" hangingPunct="0">
              <a:lnSpc>
                <a:spcPct val="93000"/>
              </a:lnSpc>
              <a:buClr>
                <a:srgbClr val="000000"/>
              </a:buClr>
              <a:buSzPct val="100000"/>
              <a:buFont typeface="Times New Roman" pitchFamily="18" charset="0"/>
              <a:buNone/>
              <a:tabLst>
                <a:tab pos="657225" algn="l"/>
                <a:tab pos="1312863" algn="l"/>
                <a:tab pos="1970088" algn="l"/>
              </a:tabLst>
            </a:pPr>
            <a:r>
              <a:rPr lang="en-US" sz="1600">
                <a:ea typeface="Lucida Sans Unicode" pitchFamily="34" charset="0"/>
                <a:cs typeface="Lucida Sans Unicode" pitchFamily="34" charset="0"/>
              </a:rPr>
              <a:t>Fo/+ - 500nM Thapsigargin 4hrs.</a:t>
            </a: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r>
              <a:rPr lang="en-US" sz="2900" b="1">
                <a:ea typeface="Lucida Sans Unicode" pitchFamily="34" charset="0"/>
                <a:cs typeface="Lucida Sans Unicode" pitchFamily="34" charset="0"/>
              </a:rPr>
              <a:t>MEFS</a:t>
            </a: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endParaRPr lang="en-US" sz="1600">
              <a:ea typeface="Lucida Sans Unicode" pitchFamily="34" charset="0"/>
              <a:cs typeface="Lucida Sans Unicode" pitchFamily="34" charset="0"/>
            </a:endParaRPr>
          </a:p>
          <a:p>
            <a:pPr defTabSz="414338" hangingPunct="0">
              <a:lnSpc>
                <a:spcPct val="93000"/>
              </a:lnSpc>
              <a:buClr>
                <a:srgbClr val="000000"/>
              </a:buClr>
              <a:buSzPct val="100000"/>
              <a:buFont typeface="Times New Roman" pitchFamily="18" charset="0"/>
              <a:buNone/>
              <a:tabLst>
                <a:tab pos="657225" algn="l"/>
                <a:tab pos="1312863" algn="l"/>
                <a:tab pos="1970088" algn="l"/>
              </a:tabLst>
            </a:pPr>
            <a:r>
              <a:rPr lang="en-US" sz="1600">
                <a:ea typeface="Lucida Sans Unicode" pitchFamily="34" charset="0"/>
                <a:cs typeface="Lucida Sans Unicode" pitchFamily="34" charset="0"/>
              </a:rPr>
              <a:t>Fo/Fo : 500nM </a:t>
            </a:r>
          </a:p>
          <a:p>
            <a:pPr defTabSz="414338" hangingPunct="0">
              <a:lnSpc>
                <a:spcPct val="93000"/>
              </a:lnSpc>
              <a:buClr>
                <a:srgbClr val="000000"/>
              </a:buClr>
              <a:buSzPct val="100000"/>
              <a:buFont typeface="Times New Roman" pitchFamily="18" charset="0"/>
              <a:buNone/>
              <a:tabLst>
                <a:tab pos="657225" algn="l"/>
                <a:tab pos="1312863" algn="l"/>
                <a:tab pos="1970088" algn="l"/>
              </a:tabLst>
            </a:pPr>
            <a:r>
              <a:rPr lang="en-US" sz="1600">
                <a:ea typeface="Lucida Sans Unicode" pitchFamily="34" charset="0"/>
                <a:cs typeface="Lucida Sans Unicode" pitchFamily="34" charset="0"/>
              </a:rPr>
              <a:t>Thapsigargin 4hrs.</a:t>
            </a:r>
          </a:p>
        </p:txBody>
      </p:sp>
      <p:sp>
        <p:nvSpPr>
          <p:cNvPr id="92" name="Rectangle 4"/>
          <p:cNvSpPr txBox="1">
            <a:spLocks noChangeArrowheads="1"/>
          </p:cNvSpPr>
          <p:nvPr/>
        </p:nvSpPr>
        <p:spPr>
          <a:xfrm>
            <a:off x="17754601" y="7827132"/>
            <a:ext cx="9058275" cy="1316869"/>
          </a:xfrm>
          <a:prstGeom prst="rect">
            <a:avLst/>
          </a:prstGeom>
        </p:spPr>
        <p:txBody>
          <a:bodyPr lIns="0" tIns="22401" rIns="0" bIns="0"/>
          <a:lstStyle/>
          <a:p>
            <a:pPr marL="0" marR="0" lvl="0" indent="0" algn="ctr" defTabSz="457200" rtl="0" eaLnBrk="1" fontAlgn="base" latinLnBrk="0" hangingPunct="1">
              <a:lnSpc>
                <a:spcPct val="100000"/>
              </a:lnSpc>
              <a:spcBef>
                <a:spcPct val="0"/>
              </a:spcBef>
              <a:spcAft>
                <a:spcPct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pPr>
            <a:r>
              <a:rPr kumimoji="0" lang="en-US" sz="2600" b="1" i="0" u="none" strike="noStrike" kern="0" cap="none" spc="0" normalizeH="0" baseline="0" noProof="0" dirty="0" smtClean="0">
                <a:ln>
                  <a:noFill/>
                </a:ln>
                <a:solidFill>
                  <a:schemeClr val="bg1"/>
                </a:solidFill>
                <a:effectLst/>
                <a:uLnTx/>
                <a:uFillTx/>
                <a:latin typeface="+mj-lt"/>
                <a:ea typeface="ＭＳ Ｐゴシック" pitchFamily="24" charset="-128"/>
                <a:cs typeface="+mj-cs"/>
              </a:rPr>
              <a:t>Change in coverage at Xbp1's unconventional </a:t>
            </a:r>
            <a:r>
              <a:rPr lang="en-US" sz="2600" b="1" kern="0" dirty="0" err="1" smtClean="0">
                <a:solidFill>
                  <a:schemeClr val="bg1"/>
                </a:solidFill>
                <a:latin typeface="+mj-lt"/>
                <a:cs typeface="+mj-cs"/>
              </a:rPr>
              <a:t>i</a:t>
            </a:r>
            <a:r>
              <a:rPr kumimoji="0" lang="en-US" sz="2600" b="1" i="0" u="none" strike="noStrike" kern="0" cap="none" spc="0" normalizeH="0" baseline="0" noProof="0" dirty="0" err="1" smtClean="0">
                <a:ln>
                  <a:noFill/>
                </a:ln>
                <a:solidFill>
                  <a:schemeClr val="bg1"/>
                </a:solidFill>
                <a:effectLst/>
                <a:uLnTx/>
                <a:uFillTx/>
                <a:latin typeface="+mj-lt"/>
                <a:ea typeface="ＭＳ Ｐゴシック" pitchFamily="24" charset="-128"/>
                <a:cs typeface="+mj-cs"/>
              </a:rPr>
              <a:t>ntron</a:t>
            </a:r>
            <a:endParaRPr kumimoji="0" lang="en-US" sz="2600" b="1" i="0" u="none" strike="noStrike" kern="0" cap="none" spc="0" normalizeH="0" baseline="0" noProof="0" dirty="0" smtClean="0">
              <a:ln>
                <a:noFill/>
              </a:ln>
              <a:solidFill>
                <a:schemeClr val="bg1"/>
              </a:solidFill>
              <a:effectLst/>
              <a:uLnTx/>
              <a:uFillTx/>
              <a:latin typeface="+mj-lt"/>
              <a:ea typeface="ＭＳ Ｐゴシック" pitchFamily="24" charset="-128"/>
              <a:cs typeface="+mj-cs"/>
            </a:endParaRPr>
          </a:p>
        </p:txBody>
      </p:sp>
      <p:sp>
        <p:nvSpPr>
          <p:cNvPr id="93" name="Text Box 5"/>
          <p:cNvSpPr txBox="1">
            <a:spLocks noChangeArrowheads="1"/>
          </p:cNvSpPr>
          <p:nvPr/>
        </p:nvSpPr>
        <p:spPr bwMode="auto">
          <a:xfrm>
            <a:off x="18288000" y="10522555"/>
            <a:ext cx="1524000" cy="461665"/>
          </a:xfrm>
          <a:prstGeom prst="rect">
            <a:avLst/>
          </a:prstGeom>
          <a:noFill/>
          <a:ln w="9525">
            <a:noFill/>
            <a:miter lim="800000"/>
            <a:headEnd/>
            <a:tailEnd/>
          </a:ln>
        </p:spPr>
        <p:txBody>
          <a:bodyPr>
            <a:spAutoFit/>
          </a:bodyPr>
          <a:lstStyle/>
          <a:p>
            <a:pPr>
              <a:spcBef>
                <a:spcPct val="50000"/>
              </a:spcBef>
            </a:pPr>
            <a:r>
              <a:rPr lang="en-US" sz="2400" b="1" dirty="0" smtClean="0"/>
              <a:t>Het</a:t>
            </a:r>
            <a:endParaRPr lang="en-US" sz="2400" b="1" dirty="0"/>
          </a:p>
        </p:txBody>
      </p:sp>
      <p:sp>
        <p:nvSpPr>
          <p:cNvPr id="94" name="Text Box 6"/>
          <p:cNvSpPr txBox="1">
            <a:spLocks noChangeArrowheads="1"/>
          </p:cNvSpPr>
          <p:nvPr/>
        </p:nvSpPr>
        <p:spPr bwMode="auto">
          <a:xfrm>
            <a:off x="18288000" y="14013241"/>
            <a:ext cx="1524000" cy="461665"/>
          </a:xfrm>
          <a:prstGeom prst="rect">
            <a:avLst/>
          </a:prstGeom>
          <a:noFill/>
          <a:ln w="9525">
            <a:noFill/>
            <a:miter lim="800000"/>
            <a:headEnd/>
            <a:tailEnd/>
          </a:ln>
        </p:spPr>
        <p:txBody>
          <a:bodyPr>
            <a:spAutoFit/>
          </a:bodyPr>
          <a:lstStyle/>
          <a:p>
            <a:pPr>
              <a:spcBef>
                <a:spcPct val="50000"/>
              </a:spcBef>
            </a:pPr>
            <a:r>
              <a:rPr lang="en-US" sz="2400" b="1"/>
              <a:t>KO</a:t>
            </a:r>
          </a:p>
        </p:txBody>
      </p:sp>
      <p:sp>
        <p:nvSpPr>
          <p:cNvPr id="95" name="TextBox 94"/>
          <p:cNvSpPr txBox="1"/>
          <p:nvPr/>
        </p:nvSpPr>
        <p:spPr>
          <a:xfrm>
            <a:off x="381000" y="20802600"/>
            <a:ext cx="16611600" cy="5632311"/>
          </a:xfrm>
          <a:prstGeom prst="rect">
            <a:avLst/>
          </a:prstGeom>
          <a:noFill/>
        </p:spPr>
        <p:txBody>
          <a:bodyPr wrap="square" rtlCol="0">
            <a:spAutoFit/>
          </a:bodyPr>
          <a:lstStyle/>
          <a:p>
            <a:pPr marL="514350" indent="-514350"/>
            <a:r>
              <a:rPr lang="en-US" sz="3000" dirty="0" smtClean="0"/>
              <a:t>Two RNA-</a:t>
            </a:r>
            <a:r>
              <a:rPr lang="en-US" sz="3000" dirty="0" err="1" smtClean="0"/>
              <a:t>Seq</a:t>
            </a:r>
            <a:r>
              <a:rPr lang="en-US" sz="3000" dirty="0" smtClean="0"/>
              <a:t> experiments:</a:t>
            </a:r>
          </a:p>
          <a:p>
            <a:pPr marL="514350" indent="-514350"/>
            <a:endParaRPr lang="en-US" sz="3000" dirty="0" smtClean="0"/>
          </a:p>
          <a:p>
            <a:pPr marL="514350" indent="-514350"/>
            <a:r>
              <a:rPr lang="en-US" sz="3000" dirty="0" smtClean="0"/>
              <a:t>Ire1(+/-) </a:t>
            </a:r>
            <a:r>
              <a:rPr lang="en-US" sz="3000" dirty="0" err="1" smtClean="0"/>
              <a:t>vs</a:t>
            </a:r>
            <a:r>
              <a:rPr lang="en-US" sz="3000" dirty="0" smtClean="0"/>
              <a:t> Ire1(-/-) in </a:t>
            </a:r>
            <a:r>
              <a:rPr lang="en-US" sz="3000" b="1" dirty="0" err="1" smtClean="0"/>
              <a:t>Thapsigargin</a:t>
            </a:r>
            <a:r>
              <a:rPr lang="en-US" sz="3000" dirty="0" smtClean="0"/>
              <a:t> treated MEF (mouse embryonic fibroblast) cells</a:t>
            </a:r>
          </a:p>
          <a:p>
            <a:pPr marL="914400" lvl="1" indent="-514350"/>
            <a:r>
              <a:rPr lang="en-US" sz="3000" dirty="0" smtClean="0"/>
              <a:t>Single read with 35 </a:t>
            </a:r>
            <a:r>
              <a:rPr lang="en-US" sz="3000" dirty="0" err="1" smtClean="0"/>
              <a:t>bp</a:t>
            </a:r>
            <a:r>
              <a:rPr lang="en-US" sz="3000" dirty="0" smtClean="0"/>
              <a:t> read length</a:t>
            </a:r>
          </a:p>
          <a:p>
            <a:pPr marL="514350" indent="-514350"/>
            <a:r>
              <a:rPr lang="en-US" sz="3000" dirty="0" smtClean="0"/>
              <a:t>Ire1(+/-) </a:t>
            </a:r>
            <a:r>
              <a:rPr lang="en-US" sz="3000" dirty="0" err="1" smtClean="0"/>
              <a:t>vs</a:t>
            </a:r>
            <a:r>
              <a:rPr lang="en-US" sz="3000" dirty="0" smtClean="0"/>
              <a:t> Ire1(-/-) in </a:t>
            </a:r>
            <a:r>
              <a:rPr lang="en-US" sz="3000" b="1" dirty="0" err="1" smtClean="0"/>
              <a:t>Dithiothreitol</a:t>
            </a:r>
            <a:r>
              <a:rPr lang="en-US" sz="3000" dirty="0" smtClean="0"/>
              <a:t> treated MEF (mouse embryonic fibroblast) cells</a:t>
            </a:r>
          </a:p>
          <a:p>
            <a:pPr marL="914400" lvl="1" indent="-514350"/>
            <a:r>
              <a:rPr lang="en-US" sz="3000" dirty="0" smtClean="0"/>
              <a:t>Single read with 79 </a:t>
            </a:r>
            <a:r>
              <a:rPr lang="en-US" sz="3000" dirty="0" err="1" smtClean="0"/>
              <a:t>bp</a:t>
            </a:r>
            <a:r>
              <a:rPr lang="en-US" sz="3000" dirty="0" smtClean="0"/>
              <a:t> read length</a:t>
            </a:r>
          </a:p>
          <a:p>
            <a:pPr marL="514350" indent="-514350"/>
            <a:r>
              <a:rPr lang="en-US" sz="3000" b="1" dirty="0" err="1" smtClean="0"/>
              <a:t>Thapsigargin</a:t>
            </a:r>
            <a:r>
              <a:rPr lang="en-US" sz="3000" b="1" dirty="0" smtClean="0"/>
              <a:t> and/or </a:t>
            </a:r>
            <a:r>
              <a:rPr lang="en-US" sz="3000" b="1" dirty="0" err="1" smtClean="0"/>
              <a:t>Dithiothreitol</a:t>
            </a:r>
            <a:r>
              <a:rPr lang="en-US" sz="3000" b="1" dirty="0" smtClean="0"/>
              <a:t> </a:t>
            </a:r>
            <a:r>
              <a:rPr lang="en-US" sz="3000" dirty="0" smtClean="0"/>
              <a:t> are expected to cause a stronger unfolded protein response (UPR) due to inhibition of the endoplasmic reticulum (ER) in the Ire1(+/-) treated cells.</a:t>
            </a:r>
          </a:p>
          <a:p>
            <a:pPr marL="514350" indent="-514350">
              <a:buNone/>
            </a:pPr>
            <a:endParaRPr lang="en-US" sz="3000" dirty="0" smtClean="0"/>
          </a:p>
          <a:p>
            <a:pPr marL="514350" indent="-514350">
              <a:buNone/>
            </a:pPr>
            <a:r>
              <a:rPr lang="en-US" sz="3000" dirty="0" smtClean="0"/>
              <a:t>A total of 4 lanes were used. No biological replicates were performed.</a:t>
            </a:r>
          </a:p>
          <a:p>
            <a:endParaRPr lang="en-US" sz="3000" dirty="0" smtClean="0"/>
          </a:p>
          <a:p>
            <a:endParaRPr lang="en-US" sz="3000" dirty="0"/>
          </a:p>
        </p:txBody>
      </p:sp>
      <p:sp>
        <p:nvSpPr>
          <p:cNvPr id="98" name="TextBox 97"/>
          <p:cNvSpPr txBox="1"/>
          <p:nvPr/>
        </p:nvSpPr>
        <p:spPr>
          <a:xfrm>
            <a:off x="16992600" y="20813486"/>
            <a:ext cx="15392400" cy="5632311"/>
          </a:xfrm>
          <a:prstGeom prst="rect">
            <a:avLst/>
          </a:prstGeom>
          <a:noFill/>
        </p:spPr>
        <p:txBody>
          <a:bodyPr wrap="square" rtlCol="0">
            <a:spAutoFit/>
          </a:bodyPr>
          <a:lstStyle/>
          <a:p>
            <a:pPr>
              <a:buFont typeface="Arial" pitchFamily="34" charset="0"/>
              <a:buChar char="•"/>
            </a:pPr>
            <a:r>
              <a:rPr lang="en-US" sz="3000" dirty="0" smtClean="0"/>
              <a:t>  Trim off the last 2 bases of every read before split</a:t>
            </a:r>
          </a:p>
          <a:p>
            <a:pPr>
              <a:buFont typeface="Arial" pitchFamily="34" charset="0"/>
              <a:buChar char="•"/>
            </a:pPr>
            <a:r>
              <a:rPr lang="en-US" sz="3000" dirty="0" smtClean="0"/>
              <a:t>  Require two split halves mapped within 40kb distance, and their mappings match on the same </a:t>
            </a:r>
            <a:r>
              <a:rPr lang="en-US" sz="3000" dirty="0" err="1" smtClean="0"/>
              <a:t>same</a:t>
            </a:r>
            <a:r>
              <a:rPr lang="en-US" sz="3000" dirty="0" smtClean="0"/>
              <a:t> chromosome together with matched gene</a:t>
            </a:r>
          </a:p>
          <a:p>
            <a:pPr>
              <a:buFont typeface="Arial" pitchFamily="34" charset="0"/>
              <a:buChar char="•"/>
            </a:pPr>
            <a:r>
              <a:rPr lang="en-US" sz="3000" dirty="0" smtClean="0"/>
              <a:t>  Bowtie (version 0.12.7) parameters: -k 11, -m 10, -v default or 2 (0 in the split read alignment step), --best</a:t>
            </a:r>
          </a:p>
          <a:p>
            <a:pPr>
              <a:buFont typeface="Arial" pitchFamily="34" charset="0"/>
              <a:buChar char="•"/>
            </a:pPr>
            <a:r>
              <a:rPr lang="en-US" sz="3000" dirty="0" smtClean="0"/>
              <a:t>  For split read pairs, we keep reads having their mappings less than a certain number of locations (i.e. &lt;=10) given current bowtie input criteria</a:t>
            </a:r>
          </a:p>
          <a:p>
            <a:pPr>
              <a:buFont typeface="Arial" pitchFamily="34" charset="0"/>
              <a:buChar char="•"/>
            </a:pPr>
            <a:r>
              <a:rPr lang="en-US" sz="3000" dirty="0" smtClean="0"/>
              <a:t>  For the criteria of reporting a gene whether it is “present” in Het but “absent” in KO, we:</a:t>
            </a:r>
          </a:p>
          <a:p>
            <a:pPr lvl="1">
              <a:buFont typeface="Wingdings" pitchFamily="2" charset="2"/>
              <a:buChar char="ü"/>
            </a:pPr>
            <a:r>
              <a:rPr lang="en-US" sz="3000" dirty="0" smtClean="0"/>
              <a:t>Prioritize genes having &gt; 1 split pairs mapped in Het</a:t>
            </a:r>
          </a:p>
          <a:p>
            <a:pPr lvl="1">
              <a:buFont typeface="Wingdings" pitchFamily="2" charset="2"/>
              <a:buChar char="ü"/>
            </a:pPr>
            <a:r>
              <a:rPr lang="en-US" sz="3000" dirty="0" smtClean="0"/>
              <a:t>No split read pair mapped at all for this gene, or having some split read(s) mapped in KO but not in the same splice region with Het sample</a:t>
            </a:r>
          </a:p>
          <a:p>
            <a:endParaRPr lang="en-US" sz="3000" dirty="0"/>
          </a:p>
        </p:txBody>
      </p:sp>
      <p:sp>
        <p:nvSpPr>
          <p:cNvPr id="35" name="Rectangle 108"/>
          <p:cNvSpPr>
            <a:spLocks noChangeArrowheads="1"/>
          </p:cNvSpPr>
          <p:nvPr/>
        </p:nvSpPr>
        <p:spPr bwMode="auto">
          <a:xfrm>
            <a:off x="16992600" y="20127686"/>
            <a:ext cx="15544800" cy="609600"/>
          </a:xfrm>
          <a:prstGeom prst="rect">
            <a:avLst/>
          </a:prstGeom>
          <a:solidFill>
            <a:srgbClr val="808080"/>
          </a:solidFill>
          <a:ln w="9525">
            <a:noFill/>
            <a:miter lim="800000"/>
            <a:headEnd/>
            <a:tailEnd/>
          </a:ln>
          <a:effectLst/>
        </p:spPr>
        <p:txBody>
          <a:bodyPr wrap="none" anchor="ctr"/>
          <a:lstStyle/>
          <a:p>
            <a:endParaRPr lang="en-US"/>
          </a:p>
        </p:txBody>
      </p:sp>
      <p:sp>
        <p:nvSpPr>
          <p:cNvPr id="36" name="Text Box 86"/>
          <p:cNvSpPr txBox="1">
            <a:spLocks noChangeArrowheads="1"/>
          </p:cNvSpPr>
          <p:nvPr/>
        </p:nvSpPr>
        <p:spPr bwMode="auto">
          <a:xfrm>
            <a:off x="17068800" y="20127686"/>
            <a:ext cx="6705600" cy="646331"/>
          </a:xfrm>
          <a:prstGeom prst="rect">
            <a:avLst/>
          </a:prstGeom>
          <a:noFill/>
          <a:ln w="9525">
            <a:noFill/>
            <a:miter lim="800000"/>
            <a:headEnd/>
            <a:tailEnd/>
          </a:ln>
          <a:effectLst/>
        </p:spPr>
        <p:txBody>
          <a:bodyPr wrap="square">
            <a:spAutoFit/>
          </a:bodyPr>
          <a:lstStyle/>
          <a:p>
            <a:pPr>
              <a:spcBef>
                <a:spcPct val="50000"/>
              </a:spcBef>
            </a:pPr>
            <a:r>
              <a:rPr lang="en-US" sz="3600" b="1" dirty="0" smtClean="0">
                <a:solidFill>
                  <a:schemeClr val="bg1"/>
                </a:solidFill>
              </a:rPr>
              <a:t>Criteria used</a:t>
            </a:r>
          </a:p>
        </p:txBody>
      </p:sp>
      <p:grpSp>
        <p:nvGrpSpPr>
          <p:cNvPr id="107" name="Group 106"/>
          <p:cNvGrpSpPr/>
          <p:nvPr/>
        </p:nvGrpSpPr>
        <p:grpSpPr>
          <a:xfrm>
            <a:off x="1371600" y="27279600"/>
            <a:ext cx="13563600" cy="9067800"/>
            <a:chOff x="228600" y="274638"/>
            <a:chExt cx="8686800" cy="6278562"/>
          </a:xfrm>
        </p:grpSpPr>
        <p:grpSp>
          <p:nvGrpSpPr>
            <p:cNvPr id="108" name="Group 107"/>
            <p:cNvGrpSpPr/>
            <p:nvPr/>
          </p:nvGrpSpPr>
          <p:grpSpPr>
            <a:xfrm>
              <a:off x="228600" y="3200400"/>
              <a:ext cx="8686800" cy="2590800"/>
              <a:chOff x="228600" y="2209800"/>
              <a:chExt cx="8686800" cy="2590800"/>
            </a:xfrm>
          </p:grpSpPr>
          <p:sp>
            <p:nvSpPr>
              <p:cNvPr id="212" name="Rectangle 211"/>
              <p:cNvSpPr/>
              <p:nvPr/>
            </p:nvSpPr>
            <p:spPr>
              <a:xfrm>
                <a:off x="3657600" y="4495800"/>
                <a:ext cx="5257800" cy="3048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2</a:t>
                </a:r>
                <a:endParaRPr lang="en-US" dirty="0">
                  <a:solidFill>
                    <a:schemeClr val="bg1"/>
                  </a:solidFill>
                </a:endParaRPr>
              </a:p>
            </p:txBody>
          </p:sp>
          <p:sp>
            <p:nvSpPr>
              <p:cNvPr id="213" name="Rectangle 212"/>
              <p:cNvSpPr/>
              <p:nvPr/>
            </p:nvSpPr>
            <p:spPr>
              <a:xfrm>
                <a:off x="228600" y="4495800"/>
                <a:ext cx="1066800" cy="3048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1</a:t>
                </a:r>
                <a:endParaRPr lang="en-US" dirty="0">
                  <a:solidFill>
                    <a:schemeClr val="bg1"/>
                  </a:solidFill>
                </a:endParaRPr>
              </a:p>
            </p:txBody>
          </p:sp>
          <p:cxnSp>
            <p:nvCxnSpPr>
              <p:cNvPr id="214" name="Straight Connector 213"/>
              <p:cNvCxnSpPr>
                <a:stCxn id="213" idx="3"/>
                <a:endCxn id="212" idx="1"/>
              </p:cNvCxnSpPr>
              <p:nvPr/>
            </p:nvCxnSpPr>
            <p:spPr>
              <a:xfrm>
                <a:off x="1295400" y="46482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4876800" y="3886200"/>
                <a:ext cx="685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6858000" y="3886200"/>
                <a:ext cx="12954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4876800" y="36576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7010400" y="36576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p:nvPr/>
            </p:nvCxnSpPr>
            <p:spPr>
              <a:xfrm>
                <a:off x="4876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p:nvPr/>
            </p:nvCxnSpPr>
            <p:spPr>
              <a:xfrm>
                <a:off x="7162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p:nvPr/>
            </p:nvCxnSpPr>
            <p:spPr>
              <a:xfrm>
                <a:off x="4876800" y="32004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p:nvPr/>
            </p:nvCxnSpPr>
            <p:spPr>
              <a:xfrm>
                <a:off x="7315200" y="32004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p:nvPr/>
            </p:nvCxnSpPr>
            <p:spPr>
              <a:xfrm>
                <a:off x="4495800" y="2820988"/>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p:nvPr/>
            </p:nvCxnSpPr>
            <p:spPr>
              <a:xfrm>
                <a:off x="6705600" y="2819400"/>
                <a:ext cx="1219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4495800" y="2590800"/>
                <a:ext cx="10668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6" name="Straight Arrow Connector 225"/>
              <p:cNvCxnSpPr/>
              <p:nvPr/>
            </p:nvCxnSpPr>
            <p:spPr>
              <a:xfrm>
                <a:off x="6858000" y="25908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p:nvPr/>
            </p:nvCxnSpPr>
            <p:spPr>
              <a:xfrm>
                <a:off x="4495800" y="2362200"/>
                <a:ext cx="12954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7086600" y="23622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a:off x="4343400" y="3733800"/>
                <a:ext cx="457200" cy="276999"/>
              </a:xfrm>
              <a:prstGeom prst="rect">
                <a:avLst/>
              </a:prstGeom>
              <a:noFill/>
            </p:spPr>
            <p:txBody>
              <a:bodyPr wrap="square" rtlCol="0">
                <a:spAutoFit/>
              </a:bodyPr>
              <a:lstStyle/>
              <a:p>
                <a:r>
                  <a:rPr lang="en-US" sz="1200" dirty="0" smtClean="0">
                    <a:solidFill>
                      <a:srgbClr val="FF00FF"/>
                    </a:solidFill>
                  </a:rPr>
                  <a:t>L15</a:t>
                </a:r>
                <a:endParaRPr lang="en-US" sz="1200" dirty="0">
                  <a:solidFill>
                    <a:srgbClr val="FF00FF"/>
                  </a:solidFill>
                </a:endParaRPr>
              </a:p>
            </p:txBody>
          </p:sp>
          <p:sp>
            <p:nvSpPr>
              <p:cNvPr id="230" name="TextBox 229"/>
              <p:cNvSpPr txBox="1"/>
              <p:nvPr/>
            </p:nvSpPr>
            <p:spPr>
              <a:xfrm>
                <a:off x="3733800" y="37338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31" name="TextBox 230"/>
              <p:cNvSpPr txBox="1"/>
              <p:nvPr/>
            </p:nvSpPr>
            <p:spPr>
              <a:xfrm>
                <a:off x="3733800" y="35052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32" name="TextBox 231"/>
              <p:cNvSpPr txBox="1"/>
              <p:nvPr/>
            </p:nvSpPr>
            <p:spPr>
              <a:xfrm>
                <a:off x="3733800" y="32766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33" name="TextBox 232"/>
              <p:cNvSpPr txBox="1"/>
              <p:nvPr/>
            </p:nvSpPr>
            <p:spPr>
              <a:xfrm>
                <a:off x="3733800" y="30480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34" name="TextBox 233"/>
              <p:cNvSpPr txBox="1"/>
              <p:nvPr/>
            </p:nvSpPr>
            <p:spPr>
              <a:xfrm>
                <a:off x="4343400" y="3505200"/>
                <a:ext cx="457200" cy="276999"/>
              </a:xfrm>
              <a:prstGeom prst="rect">
                <a:avLst/>
              </a:prstGeom>
              <a:noFill/>
            </p:spPr>
            <p:txBody>
              <a:bodyPr wrap="square" rtlCol="0">
                <a:spAutoFit/>
              </a:bodyPr>
              <a:lstStyle/>
              <a:p>
                <a:r>
                  <a:rPr lang="en-US" sz="1200" dirty="0" smtClean="0">
                    <a:solidFill>
                      <a:srgbClr val="FF00FF"/>
                    </a:solidFill>
                  </a:rPr>
                  <a:t>L16</a:t>
                </a:r>
                <a:endParaRPr lang="en-US" sz="1200" dirty="0">
                  <a:solidFill>
                    <a:srgbClr val="FF00FF"/>
                  </a:solidFill>
                </a:endParaRPr>
              </a:p>
            </p:txBody>
          </p:sp>
          <p:sp>
            <p:nvSpPr>
              <p:cNvPr id="235" name="TextBox 234"/>
              <p:cNvSpPr txBox="1"/>
              <p:nvPr/>
            </p:nvSpPr>
            <p:spPr>
              <a:xfrm>
                <a:off x="4343400" y="3276600"/>
                <a:ext cx="457200" cy="276999"/>
              </a:xfrm>
              <a:prstGeom prst="rect">
                <a:avLst/>
              </a:prstGeom>
              <a:noFill/>
            </p:spPr>
            <p:txBody>
              <a:bodyPr wrap="square" rtlCol="0">
                <a:spAutoFit/>
              </a:bodyPr>
              <a:lstStyle/>
              <a:p>
                <a:r>
                  <a:rPr lang="en-US" sz="1200" dirty="0" smtClean="0">
                    <a:solidFill>
                      <a:srgbClr val="FF00FF"/>
                    </a:solidFill>
                  </a:rPr>
                  <a:t>L17</a:t>
                </a:r>
                <a:endParaRPr lang="en-US" sz="1200" dirty="0">
                  <a:solidFill>
                    <a:srgbClr val="FF00FF"/>
                  </a:solidFill>
                </a:endParaRPr>
              </a:p>
            </p:txBody>
          </p:sp>
          <p:sp>
            <p:nvSpPr>
              <p:cNvPr id="236" name="TextBox 235"/>
              <p:cNvSpPr txBox="1"/>
              <p:nvPr/>
            </p:nvSpPr>
            <p:spPr>
              <a:xfrm>
                <a:off x="4343400" y="3048000"/>
                <a:ext cx="457200" cy="276999"/>
              </a:xfrm>
              <a:prstGeom prst="rect">
                <a:avLst/>
              </a:prstGeom>
              <a:noFill/>
            </p:spPr>
            <p:txBody>
              <a:bodyPr wrap="square" rtlCol="0">
                <a:spAutoFit/>
              </a:bodyPr>
              <a:lstStyle/>
              <a:p>
                <a:r>
                  <a:rPr lang="en-US" sz="1200" dirty="0" smtClean="0">
                    <a:solidFill>
                      <a:srgbClr val="FF00FF"/>
                    </a:solidFill>
                  </a:rPr>
                  <a:t>L18</a:t>
                </a:r>
                <a:endParaRPr lang="en-US" sz="1200" dirty="0">
                  <a:solidFill>
                    <a:srgbClr val="FF00FF"/>
                  </a:solidFill>
                </a:endParaRPr>
              </a:p>
            </p:txBody>
          </p:sp>
          <p:sp>
            <p:nvSpPr>
              <p:cNvPr id="237" name="TextBox 236"/>
              <p:cNvSpPr txBox="1"/>
              <p:nvPr/>
            </p:nvSpPr>
            <p:spPr>
              <a:xfrm>
                <a:off x="8305800" y="3761601"/>
                <a:ext cx="457200" cy="276999"/>
              </a:xfrm>
              <a:prstGeom prst="rect">
                <a:avLst/>
              </a:prstGeom>
              <a:noFill/>
            </p:spPr>
            <p:txBody>
              <a:bodyPr wrap="square" rtlCol="0">
                <a:spAutoFit/>
              </a:bodyPr>
              <a:lstStyle/>
              <a:p>
                <a:r>
                  <a:rPr lang="en-US" sz="1200" dirty="0" smtClean="0">
                    <a:solidFill>
                      <a:srgbClr val="FF00FF"/>
                    </a:solidFill>
                  </a:rPr>
                  <a:t>R18</a:t>
                </a:r>
                <a:endParaRPr lang="en-US" sz="1200" dirty="0">
                  <a:solidFill>
                    <a:srgbClr val="FF00FF"/>
                  </a:solidFill>
                </a:endParaRPr>
              </a:p>
            </p:txBody>
          </p:sp>
          <p:sp>
            <p:nvSpPr>
              <p:cNvPr id="238" name="TextBox 237"/>
              <p:cNvSpPr txBox="1"/>
              <p:nvPr/>
            </p:nvSpPr>
            <p:spPr>
              <a:xfrm>
                <a:off x="8305800" y="3505200"/>
                <a:ext cx="457200" cy="276999"/>
              </a:xfrm>
              <a:prstGeom prst="rect">
                <a:avLst/>
              </a:prstGeom>
              <a:noFill/>
            </p:spPr>
            <p:txBody>
              <a:bodyPr wrap="square" rtlCol="0">
                <a:spAutoFit/>
              </a:bodyPr>
              <a:lstStyle/>
              <a:p>
                <a:r>
                  <a:rPr lang="en-US" sz="1200" dirty="0" smtClean="0">
                    <a:solidFill>
                      <a:srgbClr val="FF00FF"/>
                    </a:solidFill>
                  </a:rPr>
                  <a:t>R17</a:t>
                </a:r>
                <a:endParaRPr lang="en-US" sz="1200" dirty="0">
                  <a:solidFill>
                    <a:srgbClr val="FF00FF"/>
                  </a:solidFill>
                </a:endParaRPr>
              </a:p>
            </p:txBody>
          </p:sp>
          <p:sp>
            <p:nvSpPr>
              <p:cNvPr id="239" name="TextBox 238"/>
              <p:cNvSpPr txBox="1"/>
              <p:nvPr/>
            </p:nvSpPr>
            <p:spPr>
              <a:xfrm>
                <a:off x="8305800" y="3304401"/>
                <a:ext cx="457200" cy="276999"/>
              </a:xfrm>
              <a:prstGeom prst="rect">
                <a:avLst/>
              </a:prstGeom>
              <a:noFill/>
            </p:spPr>
            <p:txBody>
              <a:bodyPr wrap="square" rtlCol="0">
                <a:spAutoFit/>
              </a:bodyPr>
              <a:lstStyle/>
              <a:p>
                <a:r>
                  <a:rPr lang="en-US" sz="1200" dirty="0" smtClean="0">
                    <a:solidFill>
                      <a:srgbClr val="FF00FF"/>
                    </a:solidFill>
                  </a:rPr>
                  <a:t>R16</a:t>
                </a:r>
                <a:endParaRPr lang="en-US" sz="1200" dirty="0">
                  <a:solidFill>
                    <a:srgbClr val="FF00FF"/>
                  </a:solidFill>
                </a:endParaRPr>
              </a:p>
            </p:txBody>
          </p:sp>
          <p:sp>
            <p:nvSpPr>
              <p:cNvPr id="240" name="TextBox 239"/>
              <p:cNvSpPr txBox="1"/>
              <p:nvPr/>
            </p:nvSpPr>
            <p:spPr>
              <a:xfrm>
                <a:off x="8305800" y="3048000"/>
                <a:ext cx="457200" cy="276999"/>
              </a:xfrm>
              <a:prstGeom prst="rect">
                <a:avLst/>
              </a:prstGeom>
              <a:noFill/>
            </p:spPr>
            <p:txBody>
              <a:bodyPr wrap="square" rtlCol="0">
                <a:spAutoFit/>
              </a:bodyPr>
              <a:lstStyle/>
              <a:p>
                <a:r>
                  <a:rPr lang="en-US" sz="1200" dirty="0" smtClean="0">
                    <a:solidFill>
                      <a:srgbClr val="FF00FF"/>
                    </a:solidFill>
                  </a:rPr>
                  <a:t>R15</a:t>
                </a:r>
                <a:endParaRPr lang="en-US" sz="1200" dirty="0">
                  <a:solidFill>
                    <a:srgbClr val="FF00FF"/>
                  </a:solidFill>
                </a:endParaRPr>
              </a:p>
            </p:txBody>
          </p:sp>
          <p:sp>
            <p:nvSpPr>
              <p:cNvPr id="241" name="TextBox 240"/>
              <p:cNvSpPr txBox="1"/>
              <p:nvPr/>
            </p:nvSpPr>
            <p:spPr>
              <a:xfrm>
                <a:off x="3505200" y="26670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242" name="TextBox 241"/>
              <p:cNvSpPr txBox="1"/>
              <p:nvPr/>
            </p:nvSpPr>
            <p:spPr>
              <a:xfrm>
                <a:off x="3505200" y="24384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243" name="TextBox 242"/>
              <p:cNvSpPr txBox="1"/>
              <p:nvPr/>
            </p:nvSpPr>
            <p:spPr>
              <a:xfrm>
                <a:off x="3505200" y="22098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244" name="TextBox 243"/>
              <p:cNvSpPr txBox="1"/>
              <p:nvPr/>
            </p:nvSpPr>
            <p:spPr>
              <a:xfrm>
                <a:off x="4038600" y="2667000"/>
                <a:ext cx="457200" cy="276999"/>
              </a:xfrm>
              <a:prstGeom prst="rect">
                <a:avLst/>
              </a:prstGeom>
              <a:noFill/>
            </p:spPr>
            <p:txBody>
              <a:bodyPr wrap="square" rtlCol="0">
                <a:spAutoFit/>
              </a:bodyPr>
              <a:lstStyle/>
              <a:p>
                <a:r>
                  <a:rPr lang="en-US" sz="1200" dirty="0" smtClean="0">
                    <a:solidFill>
                      <a:srgbClr val="FF0000"/>
                    </a:solidFill>
                  </a:rPr>
                  <a:t>L16</a:t>
                </a:r>
                <a:endParaRPr lang="en-US" sz="1200" dirty="0">
                  <a:solidFill>
                    <a:srgbClr val="FF0000"/>
                  </a:solidFill>
                </a:endParaRPr>
              </a:p>
            </p:txBody>
          </p:sp>
          <p:sp>
            <p:nvSpPr>
              <p:cNvPr id="245" name="TextBox 244"/>
              <p:cNvSpPr txBox="1"/>
              <p:nvPr/>
            </p:nvSpPr>
            <p:spPr>
              <a:xfrm>
                <a:off x="4038600" y="2438400"/>
                <a:ext cx="457200" cy="276999"/>
              </a:xfrm>
              <a:prstGeom prst="rect">
                <a:avLst/>
              </a:prstGeom>
              <a:noFill/>
            </p:spPr>
            <p:txBody>
              <a:bodyPr wrap="square" rtlCol="0">
                <a:spAutoFit/>
              </a:bodyPr>
              <a:lstStyle/>
              <a:p>
                <a:r>
                  <a:rPr lang="en-US" sz="1200" dirty="0" smtClean="0">
                    <a:solidFill>
                      <a:srgbClr val="FF0000"/>
                    </a:solidFill>
                  </a:rPr>
                  <a:t>L17</a:t>
                </a:r>
                <a:endParaRPr lang="en-US" sz="1200" dirty="0">
                  <a:solidFill>
                    <a:srgbClr val="FF0000"/>
                  </a:solidFill>
                </a:endParaRPr>
              </a:p>
            </p:txBody>
          </p:sp>
          <p:sp>
            <p:nvSpPr>
              <p:cNvPr id="246" name="TextBox 245"/>
              <p:cNvSpPr txBox="1"/>
              <p:nvPr/>
            </p:nvSpPr>
            <p:spPr>
              <a:xfrm>
                <a:off x="4038600" y="2209800"/>
                <a:ext cx="457200" cy="276999"/>
              </a:xfrm>
              <a:prstGeom prst="rect">
                <a:avLst/>
              </a:prstGeom>
              <a:noFill/>
            </p:spPr>
            <p:txBody>
              <a:bodyPr wrap="square" rtlCol="0">
                <a:spAutoFit/>
              </a:bodyPr>
              <a:lstStyle/>
              <a:p>
                <a:r>
                  <a:rPr lang="en-US" sz="1200" dirty="0" smtClean="0">
                    <a:solidFill>
                      <a:srgbClr val="FF0000"/>
                    </a:solidFill>
                  </a:rPr>
                  <a:t>L18</a:t>
                </a:r>
                <a:endParaRPr lang="en-US" sz="1200" dirty="0">
                  <a:solidFill>
                    <a:srgbClr val="FF0000"/>
                  </a:solidFill>
                </a:endParaRPr>
              </a:p>
            </p:txBody>
          </p:sp>
          <p:sp>
            <p:nvSpPr>
              <p:cNvPr id="247" name="TextBox 246"/>
              <p:cNvSpPr txBox="1"/>
              <p:nvPr/>
            </p:nvSpPr>
            <p:spPr>
              <a:xfrm>
                <a:off x="8001000" y="26670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17</a:t>
                </a:r>
                <a:endParaRPr lang="en-US" sz="1200" dirty="0">
                  <a:solidFill>
                    <a:srgbClr val="FF0000"/>
                  </a:solidFill>
                </a:endParaRPr>
              </a:p>
            </p:txBody>
          </p:sp>
          <p:sp>
            <p:nvSpPr>
              <p:cNvPr id="248" name="TextBox 247"/>
              <p:cNvSpPr txBox="1"/>
              <p:nvPr/>
            </p:nvSpPr>
            <p:spPr>
              <a:xfrm>
                <a:off x="8001000" y="24384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16</a:t>
                </a:r>
                <a:endParaRPr lang="en-US" sz="1200" dirty="0">
                  <a:solidFill>
                    <a:srgbClr val="FF0000"/>
                  </a:solidFill>
                </a:endParaRPr>
              </a:p>
            </p:txBody>
          </p:sp>
          <p:sp>
            <p:nvSpPr>
              <p:cNvPr id="249" name="TextBox 248"/>
              <p:cNvSpPr txBox="1"/>
              <p:nvPr/>
            </p:nvSpPr>
            <p:spPr>
              <a:xfrm>
                <a:off x="8001000" y="2209800"/>
                <a:ext cx="457200" cy="276999"/>
              </a:xfrm>
              <a:prstGeom prst="rect">
                <a:avLst/>
              </a:prstGeom>
              <a:noFill/>
            </p:spPr>
            <p:txBody>
              <a:bodyPr wrap="square" rtlCol="0">
                <a:spAutoFit/>
              </a:bodyPr>
              <a:lstStyle/>
              <a:p>
                <a:r>
                  <a:rPr lang="en-US" sz="1200" dirty="0" smtClean="0">
                    <a:solidFill>
                      <a:srgbClr val="FF0000"/>
                    </a:solidFill>
                  </a:rPr>
                  <a:t>R15</a:t>
                </a:r>
                <a:endParaRPr lang="en-US" sz="1200" dirty="0">
                  <a:solidFill>
                    <a:srgbClr val="FF0000"/>
                  </a:solidFill>
                </a:endParaRPr>
              </a:p>
            </p:txBody>
          </p:sp>
        </p:grpSp>
        <p:cxnSp>
          <p:nvCxnSpPr>
            <p:cNvPr id="109" name="Straight Arrow Connector 108"/>
            <p:cNvCxnSpPr/>
            <p:nvPr/>
          </p:nvCxnSpPr>
          <p:spPr>
            <a:xfrm rot="10800000">
              <a:off x="2971800" y="6096000"/>
              <a:ext cx="12192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rot="10800000">
              <a:off x="4953000" y="6096000"/>
              <a:ext cx="6858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1905000" y="5971401"/>
              <a:ext cx="914400" cy="276999"/>
            </a:xfrm>
            <a:prstGeom prst="rect">
              <a:avLst/>
            </a:prstGeom>
            <a:noFill/>
          </p:spPr>
          <p:txBody>
            <a:bodyPr wrap="square" rtlCol="0">
              <a:spAutoFit/>
            </a:bodyPr>
            <a:lstStyle/>
            <a:p>
              <a:r>
                <a:rPr lang="en-US" sz="1200" dirty="0" smtClean="0">
                  <a:solidFill>
                    <a:schemeClr val="bg1">
                      <a:lumMod val="50000"/>
                    </a:schemeClr>
                  </a:solidFill>
                </a:rPr>
                <a:t>Read 4</a:t>
              </a:r>
              <a:endParaRPr lang="en-US" sz="1200" dirty="0">
                <a:solidFill>
                  <a:schemeClr val="bg1">
                    <a:lumMod val="50000"/>
                  </a:schemeClr>
                </a:solidFill>
              </a:endParaRPr>
            </a:p>
          </p:txBody>
        </p:sp>
        <p:sp>
          <p:nvSpPr>
            <p:cNvPr id="112" name="TextBox 111"/>
            <p:cNvSpPr txBox="1"/>
            <p:nvPr/>
          </p:nvSpPr>
          <p:spPr>
            <a:xfrm>
              <a:off x="2438400" y="5971401"/>
              <a:ext cx="457200" cy="276999"/>
            </a:xfrm>
            <a:prstGeom prst="rect">
              <a:avLst/>
            </a:prstGeom>
            <a:noFill/>
          </p:spPr>
          <p:txBody>
            <a:bodyPr wrap="square" rtlCol="0">
              <a:spAutoFit/>
            </a:bodyPr>
            <a:lstStyle/>
            <a:p>
              <a:r>
                <a:rPr lang="en-US" sz="1200" dirty="0" smtClean="0">
                  <a:solidFill>
                    <a:schemeClr val="bg1">
                      <a:lumMod val="50000"/>
                    </a:schemeClr>
                  </a:solidFill>
                </a:rPr>
                <a:t>L19</a:t>
              </a:r>
              <a:endParaRPr lang="en-US" sz="1200" dirty="0">
                <a:solidFill>
                  <a:schemeClr val="bg1">
                    <a:lumMod val="50000"/>
                  </a:schemeClr>
                </a:solidFill>
              </a:endParaRPr>
            </a:p>
          </p:txBody>
        </p:sp>
        <p:sp>
          <p:nvSpPr>
            <p:cNvPr id="113" name="TextBox 112"/>
            <p:cNvSpPr txBox="1"/>
            <p:nvPr/>
          </p:nvSpPr>
          <p:spPr>
            <a:xfrm>
              <a:off x="5791200" y="5971401"/>
              <a:ext cx="457200" cy="276999"/>
            </a:xfrm>
            <a:prstGeom prst="rect">
              <a:avLst/>
            </a:prstGeom>
            <a:noFill/>
          </p:spPr>
          <p:txBody>
            <a:bodyPr wrap="square" rtlCol="0">
              <a:spAutoFit/>
            </a:bodyPr>
            <a:lstStyle/>
            <a:p>
              <a:r>
                <a:rPr lang="en-US" sz="1200" dirty="0" smtClean="0">
                  <a:solidFill>
                    <a:schemeClr val="bg1">
                      <a:lumMod val="50000"/>
                    </a:schemeClr>
                  </a:solidFill>
                </a:rPr>
                <a:t>R14</a:t>
              </a:r>
              <a:endParaRPr lang="en-US" sz="1200" dirty="0">
                <a:solidFill>
                  <a:schemeClr val="bg1">
                    <a:lumMod val="50000"/>
                  </a:schemeClr>
                </a:solidFill>
              </a:endParaRPr>
            </a:p>
          </p:txBody>
        </p:sp>
        <p:sp>
          <p:nvSpPr>
            <p:cNvPr id="186" name="Cloud 185"/>
            <p:cNvSpPr/>
            <p:nvPr/>
          </p:nvSpPr>
          <p:spPr>
            <a:xfrm>
              <a:off x="5105400" y="1143000"/>
              <a:ext cx="2057400" cy="1219200"/>
            </a:xfrm>
            <a:prstGeom prst="cloud">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Unmapped reads</a:t>
              </a:r>
              <a:endParaRPr lang="en-US" dirty="0">
                <a:solidFill>
                  <a:schemeClr val="bg1"/>
                </a:solidFill>
              </a:endParaRPr>
            </a:p>
          </p:txBody>
        </p:sp>
        <p:cxnSp>
          <p:nvCxnSpPr>
            <p:cNvPr id="188" name="Straight Arrow Connector 187"/>
            <p:cNvCxnSpPr/>
            <p:nvPr/>
          </p:nvCxnSpPr>
          <p:spPr>
            <a:xfrm rot="5400000">
              <a:off x="4991100" y="2476500"/>
              <a:ext cx="914400" cy="685800"/>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rot="16200000" flipH="1">
              <a:off x="6591300" y="2324100"/>
              <a:ext cx="990600" cy="914400"/>
            </a:xfrm>
            <a:prstGeom prst="straightConnector1">
              <a:avLst/>
            </a:prstGeom>
            <a:ln w="15875">
              <a:prstDash val="dash"/>
              <a:tailEnd type="arrow"/>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505200" y="2477869"/>
              <a:ext cx="5257800" cy="646331"/>
            </a:xfrm>
            <a:prstGeom prst="rect">
              <a:avLst/>
            </a:prstGeom>
            <a:noFill/>
            <a:ln w="22225">
              <a:solidFill>
                <a:schemeClr val="accent1"/>
              </a:solidFill>
            </a:ln>
          </p:spPr>
          <p:txBody>
            <a:bodyPr wrap="square" rtlCol="0">
              <a:spAutoFit/>
            </a:bodyPr>
            <a:lstStyle/>
            <a:p>
              <a:r>
                <a:rPr lang="en-US" dirty="0" smtClean="0"/>
                <a:t>Split reads into halves and realign split pairs with no mismatch allowed</a:t>
              </a:r>
              <a:endParaRPr lang="en-US" dirty="0"/>
            </a:p>
          </p:txBody>
        </p:sp>
        <p:sp>
          <p:nvSpPr>
            <p:cNvPr id="191" name="TextBox 190"/>
            <p:cNvSpPr txBox="1"/>
            <p:nvPr/>
          </p:nvSpPr>
          <p:spPr>
            <a:xfrm>
              <a:off x="5181600" y="6276201"/>
              <a:ext cx="914400" cy="276999"/>
            </a:xfrm>
            <a:prstGeom prst="rect">
              <a:avLst/>
            </a:prstGeom>
            <a:noFill/>
          </p:spPr>
          <p:txBody>
            <a:bodyPr wrap="square" rtlCol="0">
              <a:spAutoFit/>
            </a:bodyPr>
            <a:lstStyle/>
            <a:p>
              <a:r>
                <a:rPr lang="en-US" sz="1200" dirty="0" smtClean="0">
                  <a:solidFill>
                    <a:schemeClr val="accent6">
                      <a:lumMod val="75000"/>
                    </a:schemeClr>
                  </a:solidFill>
                </a:rPr>
                <a:t>Read 3</a:t>
              </a:r>
              <a:endParaRPr lang="en-US" sz="1200" dirty="0">
                <a:solidFill>
                  <a:schemeClr val="accent6">
                    <a:lumMod val="75000"/>
                  </a:schemeClr>
                </a:solidFill>
              </a:endParaRPr>
            </a:p>
          </p:txBody>
        </p:sp>
        <p:sp>
          <p:nvSpPr>
            <p:cNvPr id="192" name="TextBox 191"/>
            <p:cNvSpPr txBox="1"/>
            <p:nvPr/>
          </p:nvSpPr>
          <p:spPr>
            <a:xfrm>
              <a:off x="4800601" y="6276201"/>
              <a:ext cx="457200" cy="276999"/>
            </a:xfrm>
            <a:prstGeom prst="rect">
              <a:avLst/>
            </a:prstGeom>
            <a:noFill/>
          </p:spPr>
          <p:txBody>
            <a:bodyPr wrap="square" rtlCol="0">
              <a:spAutoFit/>
            </a:bodyPr>
            <a:lstStyle/>
            <a:p>
              <a:r>
                <a:rPr lang="en-US" sz="1200" dirty="0">
                  <a:solidFill>
                    <a:schemeClr val="accent6">
                      <a:lumMod val="75000"/>
                    </a:schemeClr>
                  </a:solidFill>
                </a:rPr>
                <a:t>L</a:t>
              </a:r>
              <a:r>
                <a:rPr lang="en-US" sz="1200" dirty="0" smtClean="0">
                  <a:solidFill>
                    <a:schemeClr val="accent6">
                      <a:lumMod val="75000"/>
                    </a:schemeClr>
                  </a:solidFill>
                </a:rPr>
                <a:t>17</a:t>
              </a:r>
              <a:endParaRPr lang="en-US" sz="1200" dirty="0">
                <a:solidFill>
                  <a:schemeClr val="accent6">
                    <a:lumMod val="75000"/>
                  </a:schemeClr>
                </a:solidFill>
              </a:endParaRPr>
            </a:p>
          </p:txBody>
        </p:sp>
        <p:cxnSp>
          <p:nvCxnSpPr>
            <p:cNvPr id="193" name="Straight Arrow Connector 192"/>
            <p:cNvCxnSpPr/>
            <p:nvPr/>
          </p:nvCxnSpPr>
          <p:spPr>
            <a:xfrm rot="10800000">
              <a:off x="990600" y="6400800"/>
              <a:ext cx="533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rot="10800000">
              <a:off x="3810001" y="6400800"/>
              <a:ext cx="914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533400" y="6276201"/>
              <a:ext cx="457200" cy="276999"/>
            </a:xfrm>
            <a:prstGeom prst="rect">
              <a:avLst/>
            </a:prstGeom>
            <a:noFill/>
          </p:spPr>
          <p:txBody>
            <a:bodyPr wrap="square" rtlCol="0">
              <a:spAutoFit/>
            </a:bodyPr>
            <a:lstStyle/>
            <a:p>
              <a:r>
                <a:rPr lang="en-US" sz="1200" dirty="0" smtClean="0">
                  <a:solidFill>
                    <a:schemeClr val="accent6">
                      <a:lumMod val="75000"/>
                    </a:schemeClr>
                  </a:solidFill>
                </a:rPr>
                <a:t>R16</a:t>
              </a:r>
              <a:endParaRPr lang="en-US" sz="1200" dirty="0">
                <a:solidFill>
                  <a:schemeClr val="accent6">
                    <a:lumMod val="75000"/>
                  </a:schemeClr>
                </a:solidFill>
              </a:endParaRPr>
            </a:p>
          </p:txBody>
        </p:sp>
        <p:cxnSp>
          <p:nvCxnSpPr>
            <p:cNvPr id="196" name="Straight Arrow Connector 195"/>
            <p:cNvCxnSpPr/>
            <p:nvPr/>
          </p:nvCxnSpPr>
          <p:spPr>
            <a:xfrm>
              <a:off x="4648200" y="5257800"/>
              <a:ext cx="685800"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7" name="Straight Arrow Connector 196"/>
            <p:cNvCxnSpPr/>
            <p:nvPr/>
          </p:nvCxnSpPr>
          <p:spPr>
            <a:xfrm>
              <a:off x="5334000" y="5257800"/>
              <a:ext cx="1295400"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8" name="TextBox 197"/>
            <p:cNvSpPr txBox="1"/>
            <p:nvPr/>
          </p:nvSpPr>
          <p:spPr>
            <a:xfrm>
              <a:off x="4114800" y="5105400"/>
              <a:ext cx="457200" cy="276999"/>
            </a:xfrm>
            <a:prstGeom prst="rect">
              <a:avLst/>
            </a:prstGeom>
            <a:noFill/>
          </p:spPr>
          <p:txBody>
            <a:bodyPr wrap="square" rtlCol="0">
              <a:spAutoFit/>
            </a:bodyPr>
            <a:lstStyle/>
            <a:p>
              <a:r>
                <a:rPr lang="en-US" sz="1200" dirty="0" smtClean="0">
                  <a:solidFill>
                    <a:schemeClr val="tx1">
                      <a:lumMod val="65000"/>
                      <a:lumOff val="35000"/>
                    </a:schemeClr>
                  </a:solidFill>
                </a:rPr>
                <a:t>L15</a:t>
              </a:r>
              <a:endParaRPr lang="en-US" sz="1200" dirty="0">
                <a:solidFill>
                  <a:schemeClr val="tx1">
                    <a:lumMod val="65000"/>
                    <a:lumOff val="35000"/>
                  </a:schemeClr>
                </a:solidFill>
              </a:endParaRPr>
            </a:p>
          </p:txBody>
        </p:sp>
        <p:sp>
          <p:nvSpPr>
            <p:cNvPr id="199" name="TextBox 198"/>
            <p:cNvSpPr txBox="1"/>
            <p:nvPr/>
          </p:nvSpPr>
          <p:spPr>
            <a:xfrm>
              <a:off x="3505200" y="5105400"/>
              <a:ext cx="914400" cy="276999"/>
            </a:xfrm>
            <a:prstGeom prst="rect">
              <a:avLst/>
            </a:prstGeom>
            <a:noFill/>
          </p:spPr>
          <p:txBody>
            <a:bodyPr wrap="square" rtlCol="0">
              <a:spAutoFit/>
            </a:bodyPr>
            <a:lstStyle/>
            <a:p>
              <a:r>
                <a:rPr lang="en-US" sz="1200" dirty="0" smtClean="0">
                  <a:solidFill>
                    <a:schemeClr val="tx1">
                      <a:lumMod val="65000"/>
                      <a:lumOff val="35000"/>
                    </a:schemeClr>
                  </a:solidFill>
                </a:rPr>
                <a:t>Read 5</a:t>
              </a:r>
              <a:endParaRPr lang="en-US" sz="1200" dirty="0">
                <a:solidFill>
                  <a:schemeClr val="tx1">
                    <a:lumMod val="65000"/>
                    <a:lumOff val="35000"/>
                  </a:schemeClr>
                </a:solidFill>
              </a:endParaRPr>
            </a:p>
          </p:txBody>
        </p:sp>
        <p:sp>
          <p:nvSpPr>
            <p:cNvPr id="200" name="TextBox 199"/>
            <p:cNvSpPr txBox="1"/>
            <p:nvPr/>
          </p:nvSpPr>
          <p:spPr>
            <a:xfrm>
              <a:off x="6781800" y="5133201"/>
              <a:ext cx="457200" cy="276999"/>
            </a:xfrm>
            <a:prstGeom prst="rect">
              <a:avLst/>
            </a:prstGeom>
            <a:noFill/>
          </p:spPr>
          <p:txBody>
            <a:bodyPr wrap="square" rtlCol="0">
              <a:spAutoFit/>
            </a:bodyPr>
            <a:lstStyle/>
            <a:p>
              <a:r>
                <a:rPr lang="en-US" sz="1200" dirty="0" smtClean="0">
                  <a:solidFill>
                    <a:schemeClr val="tx1">
                      <a:lumMod val="65000"/>
                      <a:lumOff val="35000"/>
                    </a:schemeClr>
                  </a:solidFill>
                </a:rPr>
                <a:t>R18</a:t>
              </a:r>
              <a:endParaRPr lang="en-US" sz="1200" dirty="0">
                <a:solidFill>
                  <a:schemeClr val="tx1">
                    <a:lumMod val="65000"/>
                    <a:lumOff val="35000"/>
                  </a:schemeClr>
                </a:solidFill>
              </a:endParaRPr>
            </a:p>
          </p:txBody>
        </p:sp>
        <p:sp>
          <p:nvSpPr>
            <p:cNvPr id="201" name="TextBox 200"/>
            <p:cNvSpPr txBox="1"/>
            <p:nvPr/>
          </p:nvSpPr>
          <p:spPr>
            <a:xfrm>
              <a:off x="228600" y="295870"/>
              <a:ext cx="2895600" cy="1255664"/>
            </a:xfrm>
            <a:prstGeom prst="rect">
              <a:avLst/>
            </a:prstGeom>
            <a:solidFill>
              <a:srgbClr val="0070C0"/>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dirty="0" smtClean="0">
                  <a:solidFill>
                    <a:schemeClr val="bg1"/>
                  </a:solidFill>
                </a:rPr>
                <a:t>Sequence read files generated from Illumina GAII pipeline (s_*_sequence.txt AND s_*_sequence.txt)</a:t>
              </a:r>
              <a:endParaRPr lang="en-US" dirty="0">
                <a:solidFill>
                  <a:schemeClr val="bg1"/>
                </a:solidFill>
              </a:endParaRPr>
            </a:p>
          </p:txBody>
        </p:sp>
        <p:grpSp>
          <p:nvGrpSpPr>
            <p:cNvPr id="202" name="Group 99"/>
            <p:cNvGrpSpPr/>
            <p:nvPr/>
          </p:nvGrpSpPr>
          <p:grpSpPr>
            <a:xfrm>
              <a:off x="1676398" y="1752600"/>
              <a:ext cx="1447799" cy="1371600"/>
              <a:chOff x="3200400" y="1295400"/>
              <a:chExt cx="1453495" cy="1447800"/>
            </a:xfrm>
          </p:grpSpPr>
          <p:pic>
            <p:nvPicPr>
              <p:cNvPr id="210" name="Picture 5"/>
              <p:cNvPicPr>
                <a:picLocks noChangeAspect="1" noChangeArrowheads="1"/>
              </p:cNvPicPr>
              <p:nvPr/>
            </p:nvPicPr>
            <p:blipFill>
              <a:blip r:embed="rId8" cstate="print"/>
              <a:srcRect/>
              <a:stretch>
                <a:fillRect/>
              </a:stretch>
            </p:blipFill>
            <p:spPr bwMode="auto">
              <a:xfrm>
                <a:off x="3657600" y="1295400"/>
                <a:ext cx="996295" cy="990600"/>
              </a:xfrm>
              <a:prstGeom prst="rect">
                <a:avLst/>
              </a:prstGeom>
              <a:noFill/>
              <a:ln w="9525">
                <a:noFill/>
                <a:miter lim="800000"/>
                <a:headEnd/>
                <a:tailEnd/>
              </a:ln>
            </p:spPr>
          </p:pic>
          <p:sp>
            <p:nvSpPr>
              <p:cNvPr id="211" name="Rounded Rectangle 210"/>
              <p:cNvSpPr/>
              <p:nvPr/>
            </p:nvSpPr>
            <p:spPr>
              <a:xfrm>
                <a:off x="3200400" y="2209800"/>
                <a:ext cx="1143000" cy="5334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Bowtie</a:t>
                </a:r>
                <a:endParaRPr lang="en-US" sz="1600" dirty="0">
                  <a:solidFill>
                    <a:schemeClr val="bg1"/>
                  </a:solidFill>
                </a:endParaRPr>
              </a:p>
            </p:txBody>
          </p:sp>
        </p:grpSp>
        <p:sp>
          <p:nvSpPr>
            <p:cNvPr id="203" name="TextBox 202"/>
            <p:cNvSpPr txBox="1"/>
            <p:nvPr/>
          </p:nvSpPr>
          <p:spPr>
            <a:xfrm>
              <a:off x="228600" y="1676400"/>
              <a:ext cx="1219200" cy="2585323"/>
            </a:xfrm>
            <a:prstGeom prst="rect">
              <a:avLst/>
            </a:prstGeom>
            <a:ln w="22225">
              <a:solidFill>
                <a:schemeClr val="accent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smtClean="0"/>
                <a:t>Align the original reads against reference genome + known splice junctions </a:t>
              </a:r>
              <a:endParaRPr lang="en-US" dirty="0"/>
            </a:p>
          </p:txBody>
        </p:sp>
        <p:cxnSp>
          <p:nvCxnSpPr>
            <p:cNvPr id="204" name="Straight Arrow Connector 203"/>
            <p:cNvCxnSpPr/>
            <p:nvPr/>
          </p:nvCxnSpPr>
          <p:spPr>
            <a:xfrm rot="5400000">
              <a:off x="227805" y="2895600"/>
              <a:ext cx="2743200" cy="158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5" name="Smiley Face 204"/>
            <p:cNvSpPr/>
            <p:nvPr/>
          </p:nvSpPr>
          <p:spPr>
            <a:xfrm>
              <a:off x="457200" y="4343400"/>
              <a:ext cx="1524000" cy="990600"/>
            </a:xfrm>
            <a:prstGeom prst="smileyFac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Alignable</a:t>
              </a:r>
              <a:r>
                <a:rPr lang="en-US" dirty="0" smtClean="0">
                  <a:solidFill>
                    <a:schemeClr val="bg1"/>
                  </a:solidFill>
                </a:rPr>
                <a:t> reads</a:t>
              </a:r>
              <a:endParaRPr lang="en-US" dirty="0">
                <a:solidFill>
                  <a:schemeClr val="bg1"/>
                </a:solidFill>
              </a:endParaRPr>
            </a:p>
          </p:txBody>
        </p:sp>
        <p:cxnSp>
          <p:nvCxnSpPr>
            <p:cNvPr id="206" name="Elbow Connector 205"/>
            <p:cNvCxnSpPr/>
            <p:nvPr/>
          </p:nvCxnSpPr>
          <p:spPr>
            <a:xfrm flipV="1">
              <a:off x="1600200" y="1752600"/>
              <a:ext cx="3429000" cy="2209800"/>
            </a:xfrm>
            <a:prstGeom prst="bentConnector3">
              <a:avLst>
                <a:gd name="adj1" fmla="val 50000"/>
              </a:avLst>
            </a:prstGeom>
            <a:ln w="25400">
              <a:solidFill>
                <a:schemeClr val="accent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7391400" y="5943600"/>
              <a:ext cx="914400" cy="369332"/>
            </a:xfrm>
            <a:prstGeom prst="rect">
              <a:avLst/>
            </a:prstGeom>
            <a:noFill/>
          </p:spPr>
          <p:txBody>
            <a:bodyPr wrap="square" rtlCol="0">
              <a:spAutoFit/>
            </a:bodyPr>
            <a:lstStyle/>
            <a:p>
              <a:r>
                <a:rPr lang="en-US" dirty="0" smtClean="0"/>
                <a:t>Gene A</a:t>
              </a:r>
              <a:endParaRPr lang="en-US" dirty="0"/>
            </a:p>
          </p:txBody>
        </p:sp>
        <p:sp>
          <p:nvSpPr>
            <p:cNvPr id="208" name="Title 1"/>
            <p:cNvSpPr txBox="1">
              <a:spLocks/>
            </p:cNvSpPr>
            <p:nvPr/>
          </p:nvSpPr>
          <p:spPr>
            <a:xfrm>
              <a:off x="457200" y="27463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Step 1</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209" name="TextBox 208"/>
            <p:cNvSpPr txBox="1"/>
            <p:nvPr/>
          </p:nvSpPr>
          <p:spPr>
            <a:xfrm>
              <a:off x="1828800" y="5434053"/>
              <a:ext cx="1219200" cy="369332"/>
            </a:xfrm>
            <a:prstGeom prst="rect">
              <a:avLst/>
            </a:prstGeom>
            <a:noFill/>
          </p:spPr>
          <p:txBody>
            <a:bodyPr wrap="square" rtlCol="0">
              <a:spAutoFit/>
            </a:bodyPr>
            <a:lstStyle/>
            <a:p>
              <a:r>
                <a:rPr lang="en-US" dirty="0" smtClean="0"/>
                <a:t>&gt; &gt; &gt; &gt; &gt; &gt;</a:t>
              </a:r>
              <a:endParaRPr lang="en-US" dirty="0"/>
            </a:p>
          </p:txBody>
        </p:sp>
      </p:grpSp>
      <p:grpSp>
        <p:nvGrpSpPr>
          <p:cNvPr id="254" name="Group 253"/>
          <p:cNvGrpSpPr/>
          <p:nvPr/>
        </p:nvGrpSpPr>
        <p:grpSpPr>
          <a:xfrm>
            <a:off x="18427200" y="27203400"/>
            <a:ext cx="12967200" cy="8458200"/>
            <a:chOff x="228600" y="793528"/>
            <a:chExt cx="8686800" cy="5759672"/>
          </a:xfrm>
        </p:grpSpPr>
        <p:grpSp>
          <p:nvGrpSpPr>
            <p:cNvPr id="255" name="Group 254"/>
            <p:cNvGrpSpPr/>
            <p:nvPr/>
          </p:nvGrpSpPr>
          <p:grpSpPr>
            <a:xfrm>
              <a:off x="228600" y="3200400"/>
              <a:ext cx="8686800" cy="2590800"/>
              <a:chOff x="228600" y="2209800"/>
              <a:chExt cx="8686800" cy="2590800"/>
            </a:xfrm>
          </p:grpSpPr>
          <p:sp>
            <p:nvSpPr>
              <p:cNvPr id="275" name="Rectangle 274"/>
              <p:cNvSpPr/>
              <p:nvPr/>
            </p:nvSpPr>
            <p:spPr>
              <a:xfrm>
                <a:off x="3657600" y="4495800"/>
                <a:ext cx="5257800" cy="3048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2</a:t>
                </a:r>
                <a:endParaRPr lang="en-US" dirty="0">
                  <a:solidFill>
                    <a:schemeClr val="bg1"/>
                  </a:solidFill>
                </a:endParaRPr>
              </a:p>
            </p:txBody>
          </p:sp>
          <p:sp>
            <p:nvSpPr>
              <p:cNvPr id="276" name="Rectangle 275"/>
              <p:cNvSpPr/>
              <p:nvPr/>
            </p:nvSpPr>
            <p:spPr>
              <a:xfrm>
                <a:off x="228600" y="4495800"/>
                <a:ext cx="1066800" cy="304800"/>
              </a:xfrm>
              <a:prstGeom prst="rect">
                <a:avLst/>
              </a:prstGeom>
              <a:solidFill>
                <a:srgbClr val="0070C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1</a:t>
                </a:r>
                <a:endParaRPr lang="en-US" dirty="0">
                  <a:solidFill>
                    <a:schemeClr val="bg1"/>
                  </a:solidFill>
                </a:endParaRPr>
              </a:p>
            </p:txBody>
          </p:sp>
          <p:cxnSp>
            <p:nvCxnSpPr>
              <p:cNvPr id="277" name="Straight Connector 276"/>
              <p:cNvCxnSpPr>
                <a:stCxn id="276" idx="3"/>
                <a:endCxn id="275" idx="1"/>
              </p:cNvCxnSpPr>
              <p:nvPr/>
            </p:nvCxnSpPr>
            <p:spPr>
              <a:xfrm>
                <a:off x="1295400" y="46482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4876800" y="3886200"/>
                <a:ext cx="685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p:nvPr/>
            </p:nvCxnSpPr>
            <p:spPr>
              <a:xfrm>
                <a:off x="6858000" y="3886200"/>
                <a:ext cx="12954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876800" y="36576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7010400" y="36576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876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a:off x="7162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p:nvPr/>
            </p:nvCxnSpPr>
            <p:spPr>
              <a:xfrm>
                <a:off x="4876800" y="32004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7315200" y="32004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a:off x="4495800" y="2820988"/>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p:nvPr/>
            </p:nvCxnSpPr>
            <p:spPr>
              <a:xfrm>
                <a:off x="6705600" y="2819400"/>
                <a:ext cx="1219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p:nvPr/>
            </p:nvCxnSpPr>
            <p:spPr>
              <a:xfrm>
                <a:off x="4495800" y="2590800"/>
                <a:ext cx="10668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6858000" y="25908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a:off x="4495800" y="2362200"/>
                <a:ext cx="12954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7086600" y="23622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2" name="TextBox 291"/>
              <p:cNvSpPr txBox="1"/>
              <p:nvPr/>
            </p:nvSpPr>
            <p:spPr>
              <a:xfrm>
                <a:off x="4343400" y="3733800"/>
                <a:ext cx="457200" cy="276999"/>
              </a:xfrm>
              <a:prstGeom prst="rect">
                <a:avLst/>
              </a:prstGeom>
              <a:noFill/>
            </p:spPr>
            <p:txBody>
              <a:bodyPr wrap="square" rtlCol="0">
                <a:spAutoFit/>
              </a:bodyPr>
              <a:lstStyle/>
              <a:p>
                <a:r>
                  <a:rPr lang="en-US" sz="1200" dirty="0" smtClean="0">
                    <a:solidFill>
                      <a:srgbClr val="FF00FF"/>
                    </a:solidFill>
                  </a:rPr>
                  <a:t>L15</a:t>
                </a:r>
                <a:endParaRPr lang="en-US" sz="1200" dirty="0">
                  <a:solidFill>
                    <a:srgbClr val="FF00FF"/>
                  </a:solidFill>
                </a:endParaRPr>
              </a:p>
            </p:txBody>
          </p:sp>
          <p:sp>
            <p:nvSpPr>
              <p:cNvPr id="293" name="TextBox 292"/>
              <p:cNvSpPr txBox="1"/>
              <p:nvPr/>
            </p:nvSpPr>
            <p:spPr>
              <a:xfrm>
                <a:off x="3733800" y="37338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94" name="TextBox 293"/>
              <p:cNvSpPr txBox="1"/>
              <p:nvPr/>
            </p:nvSpPr>
            <p:spPr>
              <a:xfrm>
                <a:off x="3733800" y="35052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95" name="TextBox 294"/>
              <p:cNvSpPr txBox="1"/>
              <p:nvPr/>
            </p:nvSpPr>
            <p:spPr>
              <a:xfrm>
                <a:off x="3733800" y="32766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96" name="TextBox 295"/>
              <p:cNvSpPr txBox="1"/>
              <p:nvPr/>
            </p:nvSpPr>
            <p:spPr>
              <a:xfrm>
                <a:off x="3733800" y="30480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297" name="TextBox 296"/>
              <p:cNvSpPr txBox="1"/>
              <p:nvPr/>
            </p:nvSpPr>
            <p:spPr>
              <a:xfrm>
                <a:off x="4343400" y="3505200"/>
                <a:ext cx="457200" cy="276999"/>
              </a:xfrm>
              <a:prstGeom prst="rect">
                <a:avLst/>
              </a:prstGeom>
              <a:noFill/>
            </p:spPr>
            <p:txBody>
              <a:bodyPr wrap="square" rtlCol="0">
                <a:spAutoFit/>
              </a:bodyPr>
              <a:lstStyle/>
              <a:p>
                <a:r>
                  <a:rPr lang="en-US" sz="1200" dirty="0" smtClean="0">
                    <a:solidFill>
                      <a:srgbClr val="FF00FF"/>
                    </a:solidFill>
                  </a:rPr>
                  <a:t>L16</a:t>
                </a:r>
                <a:endParaRPr lang="en-US" sz="1200" dirty="0">
                  <a:solidFill>
                    <a:srgbClr val="FF00FF"/>
                  </a:solidFill>
                </a:endParaRPr>
              </a:p>
            </p:txBody>
          </p:sp>
          <p:sp>
            <p:nvSpPr>
              <p:cNvPr id="298" name="TextBox 297"/>
              <p:cNvSpPr txBox="1"/>
              <p:nvPr/>
            </p:nvSpPr>
            <p:spPr>
              <a:xfrm>
                <a:off x="4343400" y="3276600"/>
                <a:ext cx="457200" cy="276999"/>
              </a:xfrm>
              <a:prstGeom prst="rect">
                <a:avLst/>
              </a:prstGeom>
              <a:noFill/>
            </p:spPr>
            <p:txBody>
              <a:bodyPr wrap="square" rtlCol="0">
                <a:spAutoFit/>
              </a:bodyPr>
              <a:lstStyle/>
              <a:p>
                <a:r>
                  <a:rPr lang="en-US" sz="1200" dirty="0" smtClean="0">
                    <a:solidFill>
                      <a:srgbClr val="FF00FF"/>
                    </a:solidFill>
                  </a:rPr>
                  <a:t>L17</a:t>
                </a:r>
                <a:endParaRPr lang="en-US" sz="1200" dirty="0">
                  <a:solidFill>
                    <a:srgbClr val="FF00FF"/>
                  </a:solidFill>
                </a:endParaRPr>
              </a:p>
            </p:txBody>
          </p:sp>
          <p:sp>
            <p:nvSpPr>
              <p:cNvPr id="299" name="TextBox 298"/>
              <p:cNvSpPr txBox="1"/>
              <p:nvPr/>
            </p:nvSpPr>
            <p:spPr>
              <a:xfrm>
                <a:off x="4343400" y="3048000"/>
                <a:ext cx="457200" cy="276999"/>
              </a:xfrm>
              <a:prstGeom prst="rect">
                <a:avLst/>
              </a:prstGeom>
              <a:noFill/>
            </p:spPr>
            <p:txBody>
              <a:bodyPr wrap="square" rtlCol="0">
                <a:spAutoFit/>
              </a:bodyPr>
              <a:lstStyle/>
              <a:p>
                <a:r>
                  <a:rPr lang="en-US" sz="1200" dirty="0" smtClean="0">
                    <a:solidFill>
                      <a:srgbClr val="FF00FF"/>
                    </a:solidFill>
                  </a:rPr>
                  <a:t>L18</a:t>
                </a:r>
                <a:endParaRPr lang="en-US" sz="1200" dirty="0">
                  <a:solidFill>
                    <a:srgbClr val="FF00FF"/>
                  </a:solidFill>
                </a:endParaRPr>
              </a:p>
            </p:txBody>
          </p:sp>
          <p:sp>
            <p:nvSpPr>
              <p:cNvPr id="300" name="TextBox 299"/>
              <p:cNvSpPr txBox="1"/>
              <p:nvPr/>
            </p:nvSpPr>
            <p:spPr>
              <a:xfrm>
                <a:off x="8305800" y="3761601"/>
                <a:ext cx="457200" cy="276999"/>
              </a:xfrm>
              <a:prstGeom prst="rect">
                <a:avLst/>
              </a:prstGeom>
              <a:noFill/>
            </p:spPr>
            <p:txBody>
              <a:bodyPr wrap="square" rtlCol="0">
                <a:spAutoFit/>
              </a:bodyPr>
              <a:lstStyle/>
              <a:p>
                <a:r>
                  <a:rPr lang="en-US" sz="1200" dirty="0" smtClean="0">
                    <a:solidFill>
                      <a:srgbClr val="FF00FF"/>
                    </a:solidFill>
                  </a:rPr>
                  <a:t>R18</a:t>
                </a:r>
                <a:endParaRPr lang="en-US" sz="1200" dirty="0">
                  <a:solidFill>
                    <a:srgbClr val="FF00FF"/>
                  </a:solidFill>
                </a:endParaRPr>
              </a:p>
            </p:txBody>
          </p:sp>
          <p:sp>
            <p:nvSpPr>
              <p:cNvPr id="301" name="TextBox 300"/>
              <p:cNvSpPr txBox="1"/>
              <p:nvPr/>
            </p:nvSpPr>
            <p:spPr>
              <a:xfrm>
                <a:off x="8305800" y="3505200"/>
                <a:ext cx="457200" cy="276999"/>
              </a:xfrm>
              <a:prstGeom prst="rect">
                <a:avLst/>
              </a:prstGeom>
              <a:noFill/>
            </p:spPr>
            <p:txBody>
              <a:bodyPr wrap="square" rtlCol="0">
                <a:spAutoFit/>
              </a:bodyPr>
              <a:lstStyle/>
              <a:p>
                <a:r>
                  <a:rPr lang="en-US" sz="1200" dirty="0" smtClean="0">
                    <a:solidFill>
                      <a:srgbClr val="FF00FF"/>
                    </a:solidFill>
                  </a:rPr>
                  <a:t>R17</a:t>
                </a:r>
                <a:endParaRPr lang="en-US" sz="1200" dirty="0">
                  <a:solidFill>
                    <a:srgbClr val="FF00FF"/>
                  </a:solidFill>
                </a:endParaRPr>
              </a:p>
            </p:txBody>
          </p:sp>
          <p:sp>
            <p:nvSpPr>
              <p:cNvPr id="302" name="TextBox 301"/>
              <p:cNvSpPr txBox="1"/>
              <p:nvPr/>
            </p:nvSpPr>
            <p:spPr>
              <a:xfrm>
                <a:off x="8305800" y="3304401"/>
                <a:ext cx="457200" cy="276999"/>
              </a:xfrm>
              <a:prstGeom prst="rect">
                <a:avLst/>
              </a:prstGeom>
              <a:noFill/>
            </p:spPr>
            <p:txBody>
              <a:bodyPr wrap="square" rtlCol="0">
                <a:spAutoFit/>
              </a:bodyPr>
              <a:lstStyle/>
              <a:p>
                <a:r>
                  <a:rPr lang="en-US" sz="1200" dirty="0" smtClean="0">
                    <a:solidFill>
                      <a:srgbClr val="FF00FF"/>
                    </a:solidFill>
                  </a:rPr>
                  <a:t>R16</a:t>
                </a:r>
                <a:endParaRPr lang="en-US" sz="1200" dirty="0">
                  <a:solidFill>
                    <a:srgbClr val="FF00FF"/>
                  </a:solidFill>
                </a:endParaRPr>
              </a:p>
            </p:txBody>
          </p:sp>
          <p:sp>
            <p:nvSpPr>
              <p:cNvPr id="303" name="TextBox 302"/>
              <p:cNvSpPr txBox="1"/>
              <p:nvPr/>
            </p:nvSpPr>
            <p:spPr>
              <a:xfrm>
                <a:off x="8305800" y="3048000"/>
                <a:ext cx="457200" cy="276999"/>
              </a:xfrm>
              <a:prstGeom prst="rect">
                <a:avLst/>
              </a:prstGeom>
              <a:noFill/>
            </p:spPr>
            <p:txBody>
              <a:bodyPr wrap="square" rtlCol="0">
                <a:spAutoFit/>
              </a:bodyPr>
              <a:lstStyle/>
              <a:p>
                <a:r>
                  <a:rPr lang="en-US" sz="1200" dirty="0" smtClean="0">
                    <a:solidFill>
                      <a:srgbClr val="FF00FF"/>
                    </a:solidFill>
                  </a:rPr>
                  <a:t>R15</a:t>
                </a:r>
                <a:endParaRPr lang="en-US" sz="1200" dirty="0">
                  <a:solidFill>
                    <a:srgbClr val="FF00FF"/>
                  </a:solidFill>
                </a:endParaRPr>
              </a:p>
            </p:txBody>
          </p:sp>
          <p:sp>
            <p:nvSpPr>
              <p:cNvPr id="304" name="TextBox 303"/>
              <p:cNvSpPr txBox="1"/>
              <p:nvPr/>
            </p:nvSpPr>
            <p:spPr>
              <a:xfrm>
                <a:off x="3505200" y="26670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05" name="TextBox 304"/>
              <p:cNvSpPr txBox="1"/>
              <p:nvPr/>
            </p:nvSpPr>
            <p:spPr>
              <a:xfrm>
                <a:off x="3505200" y="24384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06" name="TextBox 305"/>
              <p:cNvSpPr txBox="1"/>
              <p:nvPr/>
            </p:nvSpPr>
            <p:spPr>
              <a:xfrm>
                <a:off x="3505200" y="22098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07" name="TextBox 306"/>
              <p:cNvSpPr txBox="1"/>
              <p:nvPr/>
            </p:nvSpPr>
            <p:spPr>
              <a:xfrm>
                <a:off x="4038600" y="2667000"/>
                <a:ext cx="457200" cy="276999"/>
              </a:xfrm>
              <a:prstGeom prst="rect">
                <a:avLst/>
              </a:prstGeom>
              <a:noFill/>
            </p:spPr>
            <p:txBody>
              <a:bodyPr wrap="square" rtlCol="0">
                <a:spAutoFit/>
              </a:bodyPr>
              <a:lstStyle/>
              <a:p>
                <a:r>
                  <a:rPr lang="en-US" sz="1200" dirty="0" smtClean="0">
                    <a:solidFill>
                      <a:srgbClr val="FF0000"/>
                    </a:solidFill>
                  </a:rPr>
                  <a:t>L16</a:t>
                </a:r>
                <a:endParaRPr lang="en-US" sz="1200" dirty="0">
                  <a:solidFill>
                    <a:srgbClr val="FF0000"/>
                  </a:solidFill>
                </a:endParaRPr>
              </a:p>
            </p:txBody>
          </p:sp>
          <p:sp>
            <p:nvSpPr>
              <p:cNvPr id="308" name="TextBox 307"/>
              <p:cNvSpPr txBox="1"/>
              <p:nvPr/>
            </p:nvSpPr>
            <p:spPr>
              <a:xfrm>
                <a:off x="4038600" y="2438400"/>
                <a:ext cx="457200" cy="276999"/>
              </a:xfrm>
              <a:prstGeom prst="rect">
                <a:avLst/>
              </a:prstGeom>
              <a:noFill/>
            </p:spPr>
            <p:txBody>
              <a:bodyPr wrap="square" rtlCol="0">
                <a:spAutoFit/>
              </a:bodyPr>
              <a:lstStyle/>
              <a:p>
                <a:r>
                  <a:rPr lang="en-US" sz="1200" dirty="0" smtClean="0">
                    <a:solidFill>
                      <a:srgbClr val="FF0000"/>
                    </a:solidFill>
                  </a:rPr>
                  <a:t>L17</a:t>
                </a:r>
                <a:endParaRPr lang="en-US" sz="1200" dirty="0">
                  <a:solidFill>
                    <a:srgbClr val="FF0000"/>
                  </a:solidFill>
                </a:endParaRPr>
              </a:p>
            </p:txBody>
          </p:sp>
          <p:sp>
            <p:nvSpPr>
              <p:cNvPr id="309" name="TextBox 308"/>
              <p:cNvSpPr txBox="1"/>
              <p:nvPr/>
            </p:nvSpPr>
            <p:spPr>
              <a:xfrm>
                <a:off x="4038600" y="2209800"/>
                <a:ext cx="457200" cy="276999"/>
              </a:xfrm>
              <a:prstGeom prst="rect">
                <a:avLst/>
              </a:prstGeom>
              <a:noFill/>
            </p:spPr>
            <p:txBody>
              <a:bodyPr wrap="square" rtlCol="0">
                <a:spAutoFit/>
              </a:bodyPr>
              <a:lstStyle/>
              <a:p>
                <a:r>
                  <a:rPr lang="en-US" sz="1200" dirty="0" smtClean="0">
                    <a:solidFill>
                      <a:srgbClr val="FF0000"/>
                    </a:solidFill>
                  </a:rPr>
                  <a:t>L18</a:t>
                </a:r>
                <a:endParaRPr lang="en-US" sz="1200" dirty="0">
                  <a:solidFill>
                    <a:srgbClr val="FF0000"/>
                  </a:solidFill>
                </a:endParaRPr>
              </a:p>
            </p:txBody>
          </p:sp>
          <p:sp>
            <p:nvSpPr>
              <p:cNvPr id="310" name="TextBox 309"/>
              <p:cNvSpPr txBox="1"/>
              <p:nvPr/>
            </p:nvSpPr>
            <p:spPr>
              <a:xfrm>
                <a:off x="8001000" y="26670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17</a:t>
                </a:r>
                <a:endParaRPr lang="en-US" sz="1200" dirty="0">
                  <a:solidFill>
                    <a:srgbClr val="FF0000"/>
                  </a:solidFill>
                </a:endParaRPr>
              </a:p>
            </p:txBody>
          </p:sp>
          <p:sp>
            <p:nvSpPr>
              <p:cNvPr id="311" name="TextBox 310"/>
              <p:cNvSpPr txBox="1"/>
              <p:nvPr/>
            </p:nvSpPr>
            <p:spPr>
              <a:xfrm>
                <a:off x="8001000" y="24384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16</a:t>
                </a:r>
                <a:endParaRPr lang="en-US" sz="1200" dirty="0">
                  <a:solidFill>
                    <a:srgbClr val="FF0000"/>
                  </a:solidFill>
                </a:endParaRPr>
              </a:p>
            </p:txBody>
          </p:sp>
          <p:sp>
            <p:nvSpPr>
              <p:cNvPr id="312" name="TextBox 311"/>
              <p:cNvSpPr txBox="1"/>
              <p:nvPr/>
            </p:nvSpPr>
            <p:spPr>
              <a:xfrm>
                <a:off x="8001000" y="2209800"/>
                <a:ext cx="457200" cy="276999"/>
              </a:xfrm>
              <a:prstGeom prst="rect">
                <a:avLst/>
              </a:prstGeom>
              <a:noFill/>
            </p:spPr>
            <p:txBody>
              <a:bodyPr wrap="square" rtlCol="0">
                <a:spAutoFit/>
              </a:bodyPr>
              <a:lstStyle/>
              <a:p>
                <a:r>
                  <a:rPr lang="en-US" sz="1200" dirty="0" smtClean="0">
                    <a:solidFill>
                      <a:srgbClr val="FF0000"/>
                    </a:solidFill>
                  </a:rPr>
                  <a:t>R15</a:t>
                </a:r>
                <a:endParaRPr lang="en-US" sz="1200" dirty="0">
                  <a:solidFill>
                    <a:srgbClr val="FF0000"/>
                  </a:solidFill>
                </a:endParaRPr>
              </a:p>
            </p:txBody>
          </p:sp>
        </p:grpSp>
        <p:cxnSp>
          <p:nvCxnSpPr>
            <p:cNvPr id="256" name="Straight Arrow Connector 255"/>
            <p:cNvCxnSpPr/>
            <p:nvPr/>
          </p:nvCxnSpPr>
          <p:spPr>
            <a:xfrm rot="10800000">
              <a:off x="2971800" y="6096000"/>
              <a:ext cx="12192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p:nvPr/>
          </p:nvCxnSpPr>
          <p:spPr>
            <a:xfrm rot="10800000">
              <a:off x="4953000" y="6096000"/>
              <a:ext cx="685800" cy="1588"/>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1905000" y="5971401"/>
              <a:ext cx="914400" cy="276999"/>
            </a:xfrm>
            <a:prstGeom prst="rect">
              <a:avLst/>
            </a:prstGeom>
            <a:noFill/>
          </p:spPr>
          <p:txBody>
            <a:bodyPr wrap="square" rtlCol="0">
              <a:spAutoFit/>
            </a:bodyPr>
            <a:lstStyle/>
            <a:p>
              <a:r>
                <a:rPr lang="en-US" sz="1200" dirty="0" smtClean="0">
                  <a:solidFill>
                    <a:schemeClr val="bg1">
                      <a:lumMod val="50000"/>
                    </a:schemeClr>
                  </a:solidFill>
                </a:rPr>
                <a:t>Read 4</a:t>
              </a:r>
              <a:endParaRPr lang="en-US" sz="1200" dirty="0">
                <a:solidFill>
                  <a:schemeClr val="bg1">
                    <a:lumMod val="50000"/>
                  </a:schemeClr>
                </a:solidFill>
              </a:endParaRPr>
            </a:p>
          </p:txBody>
        </p:sp>
        <p:sp>
          <p:nvSpPr>
            <p:cNvPr id="259" name="TextBox 258"/>
            <p:cNvSpPr txBox="1"/>
            <p:nvPr/>
          </p:nvSpPr>
          <p:spPr>
            <a:xfrm>
              <a:off x="2438400" y="5971401"/>
              <a:ext cx="457200" cy="276999"/>
            </a:xfrm>
            <a:prstGeom prst="rect">
              <a:avLst/>
            </a:prstGeom>
            <a:noFill/>
          </p:spPr>
          <p:txBody>
            <a:bodyPr wrap="square" rtlCol="0">
              <a:spAutoFit/>
            </a:bodyPr>
            <a:lstStyle/>
            <a:p>
              <a:r>
                <a:rPr lang="en-US" sz="1200" dirty="0" smtClean="0">
                  <a:solidFill>
                    <a:schemeClr val="bg1">
                      <a:lumMod val="50000"/>
                    </a:schemeClr>
                  </a:solidFill>
                </a:rPr>
                <a:t>L19</a:t>
              </a:r>
              <a:endParaRPr lang="en-US" sz="1200" dirty="0">
                <a:solidFill>
                  <a:schemeClr val="bg1">
                    <a:lumMod val="50000"/>
                  </a:schemeClr>
                </a:solidFill>
              </a:endParaRPr>
            </a:p>
          </p:txBody>
        </p:sp>
        <p:sp>
          <p:nvSpPr>
            <p:cNvPr id="260" name="TextBox 259"/>
            <p:cNvSpPr txBox="1"/>
            <p:nvPr/>
          </p:nvSpPr>
          <p:spPr>
            <a:xfrm>
              <a:off x="5791200" y="5971401"/>
              <a:ext cx="457200" cy="276999"/>
            </a:xfrm>
            <a:prstGeom prst="rect">
              <a:avLst/>
            </a:prstGeom>
            <a:noFill/>
          </p:spPr>
          <p:txBody>
            <a:bodyPr wrap="square" rtlCol="0">
              <a:spAutoFit/>
            </a:bodyPr>
            <a:lstStyle/>
            <a:p>
              <a:r>
                <a:rPr lang="en-US" sz="1200" dirty="0" smtClean="0">
                  <a:solidFill>
                    <a:schemeClr val="bg1">
                      <a:lumMod val="50000"/>
                    </a:schemeClr>
                  </a:solidFill>
                </a:rPr>
                <a:t>R14</a:t>
              </a:r>
              <a:endParaRPr lang="en-US" sz="1200" dirty="0">
                <a:solidFill>
                  <a:schemeClr val="bg1">
                    <a:lumMod val="50000"/>
                  </a:schemeClr>
                </a:solidFill>
              </a:endParaRPr>
            </a:p>
          </p:txBody>
        </p:sp>
        <p:sp>
          <p:nvSpPr>
            <p:cNvPr id="261" name="TextBox 260"/>
            <p:cNvSpPr txBox="1"/>
            <p:nvPr/>
          </p:nvSpPr>
          <p:spPr>
            <a:xfrm>
              <a:off x="5181600" y="6276201"/>
              <a:ext cx="914400" cy="276999"/>
            </a:xfrm>
            <a:prstGeom prst="rect">
              <a:avLst/>
            </a:prstGeom>
            <a:noFill/>
          </p:spPr>
          <p:txBody>
            <a:bodyPr wrap="square" rtlCol="0">
              <a:spAutoFit/>
            </a:bodyPr>
            <a:lstStyle/>
            <a:p>
              <a:r>
                <a:rPr lang="en-US" sz="1200" dirty="0" smtClean="0">
                  <a:solidFill>
                    <a:schemeClr val="accent6">
                      <a:lumMod val="75000"/>
                    </a:schemeClr>
                  </a:solidFill>
                </a:rPr>
                <a:t>Read 3</a:t>
              </a:r>
              <a:endParaRPr lang="en-US" sz="1200" dirty="0">
                <a:solidFill>
                  <a:schemeClr val="accent6">
                    <a:lumMod val="75000"/>
                  </a:schemeClr>
                </a:solidFill>
              </a:endParaRPr>
            </a:p>
          </p:txBody>
        </p:sp>
        <p:sp>
          <p:nvSpPr>
            <p:cNvPr id="262" name="TextBox 261"/>
            <p:cNvSpPr txBox="1"/>
            <p:nvPr/>
          </p:nvSpPr>
          <p:spPr>
            <a:xfrm>
              <a:off x="4800601" y="6276201"/>
              <a:ext cx="457200" cy="276999"/>
            </a:xfrm>
            <a:prstGeom prst="rect">
              <a:avLst/>
            </a:prstGeom>
            <a:noFill/>
          </p:spPr>
          <p:txBody>
            <a:bodyPr wrap="square" rtlCol="0">
              <a:spAutoFit/>
            </a:bodyPr>
            <a:lstStyle/>
            <a:p>
              <a:r>
                <a:rPr lang="en-US" sz="1200" dirty="0">
                  <a:solidFill>
                    <a:schemeClr val="accent6">
                      <a:lumMod val="75000"/>
                    </a:schemeClr>
                  </a:solidFill>
                </a:rPr>
                <a:t>L</a:t>
              </a:r>
              <a:r>
                <a:rPr lang="en-US" sz="1200" dirty="0" smtClean="0">
                  <a:solidFill>
                    <a:schemeClr val="accent6">
                      <a:lumMod val="75000"/>
                    </a:schemeClr>
                  </a:solidFill>
                </a:rPr>
                <a:t>17</a:t>
              </a:r>
              <a:endParaRPr lang="en-US" sz="1200" dirty="0">
                <a:solidFill>
                  <a:schemeClr val="accent6">
                    <a:lumMod val="75000"/>
                  </a:schemeClr>
                </a:solidFill>
              </a:endParaRPr>
            </a:p>
          </p:txBody>
        </p:sp>
        <p:cxnSp>
          <p:nvCxnSpPr>
            <p:cNvPr id="263" name="Straight Arrow Connector 262"/>
            <p:cNvCxnSpPr/>
            <p:nvPr/>
          </p:nvCxnSpPr>
          <p:spPr>
            <a:xfrm rot="10800000">
              <a:off x="990600" y="6400800"/>
              <a:ext cx="533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rot="10800000">
              <a:off x="3810001" y="6400800"/>
              <a:ext cx="914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5" name="TextBox 264"/>
            <p:cNvSpPr txBox="1"/>
            <p:nvPr/>
          </p:nvSpPr>
          <p:spPr>
            <a:xfrm>
              <a:off x="533400" y="6276201"/>
              <a:ext cx="457200" cy="276999"/>
            </a:xfrm>
            <a:prstGeom prst="rect">
              <a:avLst/>
            </a:prstGeom>
            <a:noFill/>
          </p:spPr>
          <p:txBody>
            <a:bodyPr wrap="square" rtlCol="0">
              <a:spAutoFit/>
            </a:bodyPr>
            <a:lstStyle/>
            <a:p>
              <a:r>
                <a:rPr lang="en-US" sz="1200" dirty="0" smtClean="0">
                  <a:solidFill>
                    <a:schemeClr val="accent6">
                      <a:lumMod val="75000"/>
                    </a:schemeClr>
                  </a:solidFill>
                </a:rPr>
                <a:t>R16</a:t>
              </a:r>
              <a:endParaRPr lang="en-US" sz="1200" dirty="0">
                <a:solidFill>
                  <a:schemeClr val="accent6">
                    <a:lumMod val="75000"/>
                  </a:schemeClr>
                </a:solidFill>
              </a:endParaRPr>
            </a:p>
          </p:txBody>
        </p:sp>
        <p:cxnSp>
          <p:nvCxnSpPr>
            <p:cNvPr id="266" name="Straight Arrow Connector 265"/>
            <p:cNvCxnSpPr/>
            <p:nvPr/>
          </p:nvCxnSpPr>
          <p:spPr>
            <a:xfrm>
              <a:off x="4648200" y="5257800"/>
              <a:ext cx="685800"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a:off x="5334000" y="5257800"/>
              <a:ext cx="1295400" cy="1588"/>
            </a:xfrm>
            <a:prstGeom prst="straightConnector1">
              <a:avLst/>
            </a:prstGeom>
            <a:ln>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8" name="TextBox 267"/>
            <p:cNvSpPr txBox="1"/>
            <p:nvPr/>
          </p:nvSpPr>
          <p:spPr>
            <a:xfrm>
              <a:off x="4114800" y="5105400"/>
              <a:ext cx="457200" cy="276999"/>
            </a:xfrm>
            <a:prstGeom prst="rect">
              <a:avLst/>
            </a:prstGeom>
            <a:noFill/>
          </p:spPr>
          <p:txBody>
            <a:bodyPr wrap="square" rtlCol="0">
              <a:spAutoFit/>
            </a:bodyPr>
            <a:lstStyle/>
            <a:p>
              <a:r>
                <a:rPr lang="en-US" sz="1200" dirty="0" smtClean="0">
                  <a:solidFill>
                    <a:schemeClr val="tx1">
                      <a:lumMod val="65000"/>
                      <a:lumOff val="35000"/>
                    </a:schemeClr>
                  </a:solidFill>
                </a:rPr>
                <a:t>L15</a:t>
              </a:r>
              <a:endParaRPr lang="en-US" sz="1200" dirty="0">
                <a:solidFill>
                  <a:schemeClr val="tx1">
                    <a:lumMod val="65000"/>
                    <a:lumOff val="35000"/>
                  </a:schemeClr>
                </a:solidFill>
              </a:endParaRPr>
            </a:p>
          </p:txBody>
        </p:sp>
        <p:sp>
          <p:nvSpPr>
            <p:cNvPr id="269" name="TextBox 268"/>
            <p:cNvSpPr txBox="1"/>
            <p:nvPr/>
          </p:nvSpPr>
          <p:spPr>
            <a:xfrm>
              <a:off x="3505200" y="5105400"/>
              <a:ext cx="914400" cy="276999"/>
            </a:xfrm>
            <a:prstGeom prst="rect">
              <a:avLst/>
            </a:prstGeom>
            <a:noFill/>
          </p:spPr>
          <p:txBody>
            <a:bodyPr wrap="square" rtlCol="0">
              <a:spAutoFit/>
            </a:bodyPr>
            <a:lstStyle/>
            <a:p>
              <a:r>
                <a:rPr lang="en-US" sz="1200" dirty="0" smtClean="0">
                  <a:solidFill>
                    <a:schemeClr val="tx1">
                      <a:lumMod val="65000"/>
                      <a:lumOff val="35000"/>
                    </a:schemeClr>
                  </a:solidFill>
                </a:rPr>
                <a:t>Read 5</a:t>
              </a:r>
              <a:endParaRPr lang="en-US" sz="1200" dirty="0">
                <a:solidFill>
                  <a:schemeClr val="tx1">
                    <a:lumMod val="65000"/>
                    <a:lumOff val="35000"/>
                  </a:schemeClr>
                </a:solidFill>
              </a:endParaRPr>
            </a:p>
          </p:txBody>
        </p:sp>
        <p:sp>
          <p:nvSpPr>
            <p:cNvPr id="270" name="TextBox 269"/>
            <p:cNvSpPr txBox="1"/>
            <p:nvPr/>
          </p:nvSpPr>
          <p:spPr>
            <a:xfrm>
              <a:off x="6781800" y="5133201"/>
              <a:ext cx="457200" cy="276999"/>
            </a:xfrm>
            <a:prstGeom prst="rect">
              <a:avLst/>
            </a:prstGeom>
            <a:noFill/>
          </p:spPr>
          <p:txBody>
            <a:bodyPr wrap="square" rtlCol="0">
              <a:spAutoFit/>
            </a:bodyPr>
            <a:lstStyle/>
            <a:p>
              <a:r>
                <a:rPr lang="en-US" sz="1200" dirty="0" smtClean="0">
                  <a:solidFill>
                    <a:schemeClr val="tx1">
                      <a:lumMod val="65000"/>
                      <a:lumOff val="35000"/>
                    </a:schemeClr>
                  </a:solidFill>
                </a:rPr>
                <a:t>R18</a:t>
              </a:r>
              <a:endParaRPr lang="en-US" sz="1200" dirty="0">
                <a:solidFill>
                  <a:schemeClr val="tx1">
                    <a:lumMod val="65000"/>
                    <a:lumOff val="35000"/>
                  </a:schemeClr>
                </a:solidFill>
              </a:endParaRPr>
            </a:p>
          </p:txBody>
        </p:sp>
        <p:sp>
          <p:nvSpPr>
            <p:cNvPr id="271" name="Title 1"/>
            <p:cNvSpPr txBox="1">
              <a:spLocks/>
            </p:cNvSpPr>
            <p:nvPr/>
          </p:nvSpPr>
          <p:spPr>
            <a:xfrm>
              <a:off x="457200" y="793528"/>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Step 2</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272" name="Content Placeholder 7"/>
            <p:cNvSpPr txBox="1">
              <a:spLocks/>
            </p:cNvSpPr>
            <p:nvPr/>
          </p:nvSpPr>
          <p:spPr>
            <a:xfrm>
              <a:off x="457200" y="884237"/>
              <a:ext cx="8229600" cy="4525963"/>
            </a:xfrm>
            <a:prstGeom prst="rect">
              <a:avLst/>
            </a:prstGeom>
          </p:spPr>
          <p:txBody>
            <a:bodyPr/>
            <a:lstStyle/>
            <a:p>
              <a:pPr marL="342900" indent="-342900">
                <a:spcBef>
                  <a:spcPct val="20000"/>
                </a:spcBef>
                <a:buFont typeface="Arial" pitchFamily="34" charset="0"/>
                <a:buChar char="•"/>
              </a:pPr>
              <a:endParaRPr lang="en-US" sz="2800" dirty="0" smtClean="0"/>
            </a:p>
            <a:p>
              <a:pPr marL="342900" lvl="0" indent="-342900">
                <a:spcBef>
                  <a:spcPct val="20000"/>
                </a:spcBef>
                <a:buFont typeface="Arial" pitchFamily="34" charset="0"/>
                <a:buChar char="•"/>
              </a:pPr>
              <a:r>
                <a:rPr lang="en-US" sz="2800" kern="0" dirty="0" smtClean="0"/>
                <a:t>Select mapped split pairs meeting the criteria of within 40kb range and on the same chromosome/strand (done by SQL query)</a:t>
              </a:r>
            </a:p>
            <a:p>
              <a:pPr marL="342900" indent="-342900">
                <a:spcBef>
                  <a:spcPct val="20000"/>
                </a:spcBef>
                <a:buFont typeface="Arial" pitchFamily="34" charset="0"/>
                <a:buChar char="•"/>
              </a:pPr>
              <a:r>
                <a:rPr lang="en-US" sz="2800" dirty="0" smtClean="0"/>
                <a:t>Remove inversely mapped pairs which are false positives and filter out adjacent read pairs (splice region length &lt; 2 </a:t>
              </a:r>
              <a:r>
                <a:rPr lang="en-US" sz="2800" dirty="0" err="1" smtClean="0"/>
                <a:t>bp</a:t>
              </a:r>
              <a:r>
                <a:rPr lang="en-US" sz="2800" dirty="0" smtClean="0"/>
                <a:t>). The splice region is defined as the interval between the nearest ends of two split halves from the same read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273" name="TextBox 272"/>
            <p:cNvSpPr txBox="1"/>
            <p:nvPr/>
          </p:nvSpPr>
          <p:spPr>
            <a:xfrm>
              <a:off x="7391400" y="5943600"/>
              <a:ext cx="914400" cy="369332"/>
            </a:xfrm>
            <a:prstGeom prst="rect">
              <a:avLst/>
            </a:prstGeom>
            <a:noFill/>
          </p:spPr>
          <p:txBody>
            <a:bodyPr wrap="square" rtlCol="0">
              <a:spAutoFit/>
            </a:bodyPr>
            <a:lstStyle/>
            <a:p>
              <a:r>
                <a:rPr lang="en-US" dirty="0" smtClean="0"/>
                <a:t>Gene A</a:t>
              </a:r>
              <a:endParaRPr lang="en-US" dirty="0"/>
            </a:p>
          </p:txBody>
        </p:sp>
        <p:sp>
          <p:nvSpPr>
            <p:cNvPr id="274" name="TextBox 273"/>
            <p:cNvSpPr txBox="1"/>
            <p:nvPr/>
          </p:nvSpPr>
          <p:spPr>
            <a:xfrm>
              <a:off x="1828800" y="5434053"/>
              <a:ext cx="1219200" cy="369332"/>
            </a:xfrm>
            <a:prstGeom prst="rect">
              <a:avLst/>
            </a:prstGeom>
            <a:noFill/>
          </p:spPr>
          <p:txBody>
            <a:bodyPr wrap="square" rtlCol="0">
              <a:spAutoFit/>
            </a:bodyPr>
            <a:lstStyle/>
            <a:p>
              <a:r>
                <a:rPr lang="en-US" dirty="0" smtClean="0"/>
                <a:t>&gt; &gt; &gt; &gt; &gt; &gt;</a:t>
              </a:r>
              <a:endParaRPr lang="en-US" dirty="0"/>
            </a:p>
          </p:txBody>
        </p:sp>
      </p:grpSp>
      <p:grpSp>
        <p:nvGrpSpPr>
          <p:cNvPr id="313" name="Group 312"/>
          <p:cNvGrpSpPr/>
          <p:nvPr/>
        </p:nvGrpSpPr>
        <p:grpSpPr>
          <a:xfrm>
            <a:off x="18427201" y="35356800"/>
            <a:ext cx="13195799" cy="7696200"/>
            <a:chOff x="228600" y="884237"/>
            <a:chExt cx="8749890" cy="5668963"/>
          </a:xfrm>
        </p:grpSpPr>
        <p:grpSp>
          <p:nvGrpSpPr>
            <p:cNvPr id="314" name="Group 1"/>
            <p:cNvGrpSpPr/>
            <p:nvPr/>
          </p:nvGrpSpPr>
          <p:grpSpPr>
            <a:xfrm>
              <a:off x="228600" y="2514600"/>
              <a:ext cx="8686800" cy="3276600"/>
              <a:chOff x="228600" y="1524000"/>
              <a:chExt cx="8686800" cy="3276600"/>
            </a:xfrm>
          </p:grpSpPr>
          <p:sp>
            <p:nvSpPr>
              <p:cNvPr id="326" name="Rectangle 2"/>
              <p:cNvSpPr/>
              <p:nvPr/>
            </p:nvSpPr>
            <p:spPr>
              <a:xfrm>
                <a:off x="3657600" y="4495800"/>
                <a:ext cx="5257800" cy="304800"/>
              </a:xfrm>
              <a:prstGeom prst="rect">
                <a:avLst/>
              </a:prstGeom>
              <a:solidFill>
                <a:srgbClr val="0071B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2</a:t>
                </a:r>
                <a:endParaRPr lang="en-US" dirty="0">
                  <a:solidFill>
                    <a:schemeClr val="bg1"/>
                  </a:solidFill>
                </a:endParaRPr>
              </a:p>
            </p:txBody>
          </p:sp>
          <p:sp>
            <p:nvSpPr>
              <p:cNvPr id="327" name="Rectangle 326"/>
              <p:cNvSpPr/>
              <p:nvPr/>
            </p:nvSpPr>
            <p:spPr>
              <a:xfrm>
                <a:off x="228600" y="4495800"/>
                <a:ext cx="1066800" cy="304800"/>
              </a:xfrm>
              <a:prstGeom prst="rect">
                <a:avLst/>
              </a:prstGeom>
              <a:solidFill>
                <a:srgbClr val="0071B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1</a:t>
                </a:r>
                <a:endParaRPr lang="en-US" dirty="0">
                  <a:solidFill>
                    <a:schemeClr val="bg1"/>
                  </a:solidFill>
                </a:endParaRPr>
              </a:p>
            </p:txBody>
          </p:sp>
          <p:cxnSp>
            <p:nvCxnSpPr>
              <p:cNvPr id="328" name="Straight Connector 327"/>
              <p:cNvCxnSpPr>
                <a:stCxn id="327" idx="3"/>
              </p:cNvCxnSpPr>
              <p:nvPr/>
            </p:nvCxnSpPr>
            <p:spPr>
              <a:xfrm>
                <a:off x="1295400" y="46482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4876800" y="3886200"/>
                <a:ext cx="6858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0" name="Straight Arrow Connector 329"/>
              <p:cNvCxnSpPr/>
              <p:nvPr/>
            </p:nvCxnSpPr>
            <p:spPr>
              <a:xfrm>
                <a:off x="6858000" y="3886200"/>
                <a:ext cx="12954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1" name="Straight Arrow Connector 330"/>
              <p:cNvCxnSpPr/>
              <p:nvPr/>
            </p:nvCxnSpPr>
            <p:spPr>
              <a:xfrm>
                <a:off x="4876800" y="36576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2" name="Straight Arrow Connector 331"/>
              <p:cNvCxnSpPr/>
              <p:nvPr/>
            </p:nvCxnSpPr>
            <p:spPr>
              <a:xfrm>
                <a:off x="7010400" y="36576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p:nvPr/>
            </p:nvCxnSpPr>
            <p:spPr>
              <a:xfrm>
                <a:off x="4876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4" name="Straight Arrow Connector 333"/>
              <p:cNvCxnSpPr/>
              <p:nvPr/>
            </p:nvCxnSpPr>
            <p:spPr>
              <a:xfrm>
                <a:off x="7162800" y="3429000"/>
                <a:ext cx="9906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5" name="Straight Arrow Connector 334"/>
              <p:cNvCxnSpPr/>
              <p:nvPr/>
            </p:nvCxnSpPr>
            <p:spPr>
              <a:xfrm>
                <a:off x="4876800" y="3200400"/>
                <a:ext cx="11430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6" name="Straight Arrow Connector 335"/>
              <p:cNvCxnSpPr/>
              <p:nvPr/>
            </p:nvCxnSpPr>
            <p:spPr>
              <a:xfrm>
                <a:off x="7315200" y="3200400"/>
                <a:ext cx="838200" cy="1588"/>
              </a:xfrm>
              <a:prstGeom prst="straightConnector1">
                <a:avLst/>
              </a:prstGeom>
              <a:ln>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37" name="Straight Arrow Connector 336"/>
              <p:cNvCxnSpPr/>
              <p:nvPr/>
            </p:nvCxnSpPr>
            <p:spPr>
              <a:xfrm>
                <a:off x="4495800" y="2820988"/>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8" name="Straight Arrow Connector 337"/>
              <p:cNvCxnSpPr/>
              <p:nvPr/>
            </p:nvCxnSpPr>
            <p:spPr>
              <a:xfrm>
                <a:off x="6705600" y="2819400"/>
                <a:ext cx="1219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9" name="Straight Arrow Connector 338"/>
              <p:cNvCxnSpPr/>
              <p:nvPr/>
            </p:nvCxnSpPr>
            <p:spPr>
              <a:xfrm>
                <a:off x="4495800" y="2590800"/>
                <a:ext cx="10668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0" name="Straight Arrow Connector 339"/>
              <p:cNvCxnSpPr/>
              <p:nvPr/>
            </p:nvCxnSpPr>
            <p:spPr>
              <a:xfrm>
                <a:off x="6858000" y="2590800"/>
                <a:ext cx="10668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1" name="Straight Arrow Connector 340"/>
              <p:cNvCxnSpPr/>
              <p:nvPr/>
            </p:nvCxnSpPr>
            <p:spPr>
              <a:xfrm>
                <a:off x="4495800" y="2362200"/>
                <a:ext cx="1295400" cy="31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2" name="Straight Arrow Connector 341"/>
              <p:cNvCxnSpPr/>
              <p:nvPr/>
            </p:nvCxnSpPr>
            <p:spPr>
              <a:xfrm>
                <a:off x="7086600" y="2362200"/>
                <a:ext cx="8382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p:nvCxnSpPr>
            <p:spPr>
              <a:xfrm rot="5400000">
                <a:off x="5067300" y="3848100"/>
                <a:ext cx="990600" cy="0"/>
              </a:xfrm>
              <a:prstGeom prst="line">
                <a:avLst/>
              </a:prstGeom>
              <a:ln w="15875">
                <a:solidFill>
                  <a:srgbClr val="CE02B1"/>
                </a:solidFill>
                <a:prstDash val="sysDash"/>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rot="5400000">
                <a:off x="6629400" y="4114800"/>
                <a:ext cx="457200" cy="0"/>
              </a:xfrm>
              <a:prstGeom prst="line">
                <a:avLst/>
              </a:prstGeom>
              <a:ln w="15875">
                <a:solidFill>
                  <a:srgbClr val="CE02B1"/>
                </a:solidFill>
                <a:prstDash val="sysDash"/>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rot="5400000">
                <a:off x="5448300" y="3771900"/>
                <a:ext cx="1143000" cy="0"/>
              </a:xfrm>
              <a:prstGeom prst="line">
                <a:avLst/>
              </a:prstGeom>
              <a:ln w="15875">
                <a:solidFill>
                  <a:srgbClr val="CE02B1"/>
                </a:solidFill>
                <a:prstDash val="sysDash"/>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rot="5400000">
                <a:off x="6515100" y="4000500"/>
                <a:ext cx="1600200" cy="0"/>
              </a:xfrm>
              <a:prstGeom prst="line">
                <a:avLst/>
              </a:prstGeom>
              <a:ln w="15875">
                <a:solidFill>
                  <a:srgbClr val="CE02B1"/>
                </a:solidFill>
                <a:prstDash val="sysDash"/>
              </a:ln>
            </p:spPr>
            <p:style>
              <a:lnRef idx="1">
                <a:schemeClr val="accent1"/>
              </a:lnRef>
              <a:fillRef idx="0">
                <a:schemeClr val="accent1"/>
              </a:fillRef>
              <a:effectRef idx="0">
                <a:schemeClr val="accent1"/>
              </a:effectRef>
              <a:fontRef idx="minor">
                <a:schemeClr val="tx1"/>
              </a:fontRef>
            </p:style>
          </p:cxnSp>
          <p:cxnSp>
            <p:nvCxnSpPr>
              <p:cNvPr id="347" name="Straight Arrow Connector 346"/>
              <p:cNvCxnSpPr/>
              <p:nvPr/>
            </p:nvCxnSpPr>
            <p:spPr>
              <a:xfrm rot="10800000">
                <a:off x="5562602" y="4114800"/>
                <a:ext cx="152399" cy="1588"/>
              </a:xfrm>
              <a:prstGeom prst="straightConnector1">
                <a:avLst/>
              </a:prstGeom>
              <a:ln w="15875">
                <a:solidFill>
                  <a:srgbClr val="CE02B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p:nvPr/>
            </p:nvCxnSpPr>
            <p:spPr>
              <a:xfrm>
                <a:off x="5867400" y="4114800"/>
                <a:ext cx="152400" cy="1588"/>
              </a:xfrm>
              <a:prstGeom prst="straightConnector1">
                <a:avLst/>
              </a:prstGeom>
              <a:ln w="15875">
                <a:solidFill>
                  <a:srgbClr val="CE02B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9" name="Straight Arrow Connector 348"/>
              <p:cNvCxnSpPr/>
              <p:nvPr/>
            </p:nvCxnSpPr>
            <p:spPr>
              <a:xfrm rot="10800000">
                <a:off x="6858002" y="4114800"/>
                <a:ext cx="152399" cy="1588"/>
              </a:xfrm>
              <a:prstGeom prst="straightConnector1">
                <a:avLst/>
              </a:prstGeom>
              <a:ln w="15875">
                <a:solidFill>
                  <a:srgbClr val="CE02B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0" name="Straight Arrow Connector 349"/>
              <p:cNvCxnSpPr/>
              <p:nvPr/>
            </p:nvCxnSpPr>
            <p:spPr>
              <a:xfrm>
                <a:off x="7162800" y="4114800"/>
                <a:ext cx="152400" cy="1588"/>
              </a:xfrm>
              <a:prstGeom prst="straightConnector1">
                <a:avLst/>
              </a:prstGeom>
              <a:ln w="15875">
                <a:solidFill>
                  <a:srgbClr val="CE02B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rot="5400000">
                <a:off x="3733800" y="3200400"/>
                <a:ext cx="320040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rot="5400000">
                <a:off x="6515100" y="2324100"/>
                <a:ext cx="1600200"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53" name="Straight Arrow Connector 352"/>
              <p:cNvCxnSpPr/>
              <p:nvPr/>
            </p:nvCxnSpPr>
            <p:spPr>
              <a:xfrm rot="10800000">
                <a:off x="6019800" y="3276600"/>
                <a:ext cx="381000" cy="1588"/>
              </a:xfrm>
              <a:prstGeom prst="straightConnector1">
                <a:avLst/>
              </a:prstGeom>
              <a:ln w="15875">
                <a:solidFill>
                  <a:srgbClr val="CE02B1"/>
                </a:solidFill>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p:nvPr/>
            </p:nvCxnSpPr>
            <p:spPr>
              <a:xfrm>
                <a:off x="7010400" y="3276600"/>
                <a:ext cx="304800" cy="1588"/>
              </a:xfrm>
              <a:prstGeom prst="straightConnector1">
                <a:avLst/>
              </a:prstGeom>
              <a:ln w="15875">
                <a:solidFill>
                  <a:srgbClr val="CE02B1"/>
                </a:solidFill>
                <a:tailEnd type="arrow"/>
              </a:ln>
            </p:spPr>
            <p:style>
              <a:lnRef idx="1">
                <a:schemeClr val="accent1"/>
              </a:lnRef>
              <a:fillRef idx="0">
                <a:schemeClr val="accent1"/>
              </a:fillRef>
              <a:effectRef idx="0">
                <a:schemeClr val="accent1"/>
              </a:effectRef>
              <a:fontRef idx="minor">
                <a:schemeClr val="tx1"/>
              </a:fontRef>
            </p:style>
          </p:cxnSp>
          <p:sp>
            <p:nvSpPr>
              <p:cNvPr id="355" name="TextBox 354"/>
              <p:cNvSpPr txBox="1"/>
              <p:nvPr/>
            </p:nvSpPr>
            <p:spPr>
              <a:xfrm>
                <a:off x="5614947" y="3946498"/>
                <a:ext cx="457200" cy="338554"/>
              </a:xfrm>
              <a:prstGeom prst="rect">
                <a:avLst/>
              </a:prstGeom>
              <a:noFill/>
            </p:spPr>
            <p:txBody>
              <a:bodyPr wrap="square" rtlCol="0">
                <a:spAutoFit/>
              </a:bodyPr>
              <a:lstStyle/>
              <a:p>
                <a:r>
                  <a:rPr lang="en-US" sz="800" dirty="0" smtClean="0"/>
                  <a:t>Max 11bp</a:t>
                </a:r>
                <a:endParaRPr lang="en-US" sz="800" dirty="0"/>
              </a:p>
            </p:txBody>
          </p:sp>
          <p:sp>
            <p:nvSpPr>
              <p:cNvPr id="356" name="TextBox 355"/>
              <p:cNvSpPr txBox="1"/>
              <p:nvPr/>
            </p:nvSpPr>
            <p:spPr>
              <a:xfrm>
                <a:off x="6889804" y="3962400"/>
                <a:ext cx="457200" cy="338554"/>
              </a:xfrm>
              <a:prstGeom prst="rect">
                <a:avLst/>
              </a:prstGeom>
              <a:noFill/>
            </p:spPr>
            <p:txBody>
              <a:bodyPr wrap="square" rtlCol="0">
                <a:spAutoFit/>
              </a:bodyPr>
              <a:lstStyle/>
              <a:p>
                <a:r>
                  <a:rPr lang="en-US" sz="800" dirty="0" smtClean="0"/>
                  <a:t>Max 11bp</a:t>
                </a:r>
                <a:endParaRPr lang="en-US" sz="800" dirty="0"/>
              </a:p>
            </p:txBody>
          </p:sp>
          <p:sp>
            <p:nvSpPr>
              <p:cNvPr id="357" name="TextBox 356"/>
              <p:cNvSpPr txBox="1"/>
              <p:nvPr/>
            </p:nvSpPr>
            <p:spPr>
              <a:xfrm>
                <a:off x="6324600" y="3156004"/>
                <a:ext cx="762000" cy="215444"/>
              </a:xfrm>
              <a:prstGeom prst="rect">
                <a:avLst/>
              </a:prstGeom>
              <a:noFill/>
            </p:spPr>
            <p:txBody>
              <a:bodyPr wrap="square" rtlCol="0">
                <a:spAutoFit/>
              </a:bodyPr>
              <a:lstStyle/>
              <a:p>
                <a:r>
                  <a:rPr lang="en-US" sz="800" dirty="0" smtClean="0"/>
                  <a:t>Splice Length</a:t>
                </a:r>
                <a:endParaRPr lang="en-US" sz="800" dirty="0"/>
              </a:p>
            </p:txBody>
          </p:sp>
          <p:cxnSp>
            <p:nvCxnSpPr>
              <p:cNvPr id="358" name="Straight Arrow Connector 357"/>
              <p:cNvCxnSpPr/>
              <p:nvPr/>
            </p:nvCxnSpPr>
            <p:spPr>
              <a:xfrm rot="10800000">
                <a:off x="5334000" y="1981200"/>
                <a:ext cx="609600"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9" name="Straight Arrow Connector 358"/>
              <p:cNvCxnSpPr/>
              <p:nvPr/>
            </p:nvCxnSpPr>
            <p:spPr>
              <a:xfrm>
                <a:off x="6781800" y="1981200"/>
                <a:ext cx="533400" cy="1588"/>
              </a:xfrm>
              <a:prstGeom prst="straightConnector1">
                <a:avLst/>
              </a:prstGeom>
              <a:ln w="158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0" name="TextBox 359"/>
              <p:cNvSpPr txBox="1"/>
              <p:nvPr/>
            </p:nvSpPr>
            <p:spPr>
              <a:xfrm>
                <a:off x="5943600" y="1600200"/>
                <a:ext cx="914400" cy="707886"/>
              </a:xfrm>
              <a:prstGeom prst="rect">
                <a:avLst/>
              </a:prstGeom>
              <a:noFill/>
            </p:spPr>
            <p:txBody>
              <a:bodyPr wrap="square" rtlCol="0">
                <a:spAutoFit/>
              </a:bodyPr>
              <a:lstStyle/>
              <a:p>
                <a:r>
                  <a:rPr lang="en-US" sz="1000" dirty="0" smtClean="0"/>
                  <a:t>Splice Region</a:t>
                </a:r>
              </a:p>
              <a:p>
                <a:r>
                  <a:rPr lang="en-US" sz="1000" dirty="0"/>
                  <a:t>a</a:t>
                </a:r>
                <a:r>
                  <a:rPr lang="en-US" sz="1000" dirty="0" smtClean="0"/>
                  <a:t>pproximated  from both reads</a:t>
                </a:r>
                <a:endParaRPr lang="en-US" sz="1000" dirty="0"/>
              </a:p>
            </p:txBody>
          </p:sp>
          <p:sp>
            <p:nvSpPr>
              <p:cNvPr id="361" name="TextBox 360"/>
              <p:cNvSpPr txBox="1"/>
              <p:nvPr/>
            </p:nvSpPr>
            <p:spPr>
              <a:xfrm>
                <a:off x="4343400" y="3733800"/>
                <a:ext cx="457200" cy="276999"/>
              </a:xfrm>
              <a:prstGeom prst="rect">
                <a:avLst/>
              </a:prstGeom>
              <a:noFill/>
            </p:spPr>
            <p:txBody>
              <a:bodyPr wrap="square" rtlCol="0">
                <a:spAutoFit/>
              </a:bodyPr>
              <a:lstStyle/>
              <a:p>
                <a:r>
                  <a:rPr lang="en-US" sz="1200" dirty="0" smtClean="0">
                    <a:solidFill>
                      <a:srgbClr val="FF00FF"/>
                    </a:solidFill>
                  </a:rPr>
                  <a:t>L15</a:t>
                </a:r>
                <a:endParaRPr lang="en-US" sz="1200" dirty="0">
                  <a:solidFill>
                    <a:srgbClr val="FF00FF"/>
                  </a:solidFill>
                </a:endParaRPr>
              </a:p>
            </p:txBody>
          </p:sp>
          <p:sp>
            <p:nvSpPr>
              <p:cNvPr id="362" name="TextBox 361"/>
              <p:cNvSpPr txBox="1"/>
              <p:nvPr/>
            </p:nvSpPr>
            <p:spPr>
              <a:xfrm>
                <a:off x="3733800" y="37338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363" name="TextBox 362"/>
              <p:cNvSpPr txBox="1"/>
              <p:nvPr/>
            </p:nvSpPr>
            <p:spPr>
              <a:xfrm>
                <a:off x="3733800" y="35052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364" name="TextBox 363"/>
              <p:cNvSpPr txBox="1"/>
              <p:nvPr/>
            </p:nvSpPr>
            <p:spPr>
              <a:xfrm>
                <a:off x="3733800" y="32766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365" name="TextBox 364"/>
              <p:cNvSpPr txBox="1"/>
              <p:nvPr/>
            </p:nvSpPr>
            <p:spPr>
              <a:xfrm>
                <a:off x="3733800" y="3048000"/>
                <a:ext cx="914400" cy="276999"/>
              </a:xfrm>
              <a:prstGeom prst="rect">
                <a:avLst/>
              </a:prstGeom>
              <a:noFill/>
            </p:spPr>
            <p:txBody>
              <a:bodyPr wrap="square" rtlCol="0">
                <a:spAutoFit/>
              </a:bodyPr>
              <a:lstStyle/>
              <a:p>
                <a:r>
                  <a:rPr lang="en-US" sz="1200" dirty="0" smtClean="0">
                    <a:solidFill>
                      <a:srgbClr val="FF00FF"/>
                    </a:solidFill>
                  </a:rPr>
                  <a:t>Read 1</a:t>
                </a:r>
                <a:endParaRPr lang="en-US" sz="1200" dirty="0">
                  <a:solidFill>
                    <a:srgbClr val="FF00FF"/>
                  </a:solidFill>
                </a:endParaRPr>
              </a:p>
            </p:txBody>
          </p:sp>
          <p:sp>
            <p:nvSpPr>
              <p:cNvPr id="366" name="TextBox 365"/>
              <p:cNvSpPr txBox="1"/>
              <p:nvPr/>
            </p:nvSpPr>
            <p:spPr>
              <a:xfrm>
                <a:off x="4343400" y="3505200"/>
                <a:ext cx="457200" cy="276999"/>
              </a:xfrm>
              <a:prstGeom prst="rect">
                <a:avLst/>
              </a:prstGeom>
              <a:noFill/>
            </p:spPr>
            <p:txBody>
              <a:bodyPr wrap="square" rtlCol="0">
                <a:spAutoFit/>
              </a:bodyPr>
              <a:lstStyle/>
              <a:p>
                <a:r>
                  <a:rPr lang="en-US" sz="1200" dirty="0" smtClean="0">
                    <a:solidFill>
                      <a:srgbClr val="FF00FF"/>
                    </a:solidFill>
                  </a:rPr>
                  <a:t>L16</a:t>
                </a:r>
                <a:endParaRPr lang="en-US" sz="1200" dirty="0">
                  <a:solidFill>
                    <a:srgbClr val="FF00FF"/>
                  </a:solidFill>
                </a:endParaRPr>
              </a:p>
            </p:txBody>
          </p:sp>
          <p:sp>
            <p:nvSpPr>
              <p:cNvPr id="367" name="TextBox 366"/>
              <p:cNvSpPr txBox="1"/>
              <p:nvPr/>
            </p:nvSpPr>
            <p:spPr>
              <a:xfrm>
                <a:off x="4343400" y="3276600"/>
                <a:ext cx="457200" cy="276999"/>
              </a:xfrm>
              <a:prstGeom prst="rect">
                <a:avLst/>
              </a:prstGeom>
              <a:noFill/>
            </p:spPr>
            <p:txBody>
              <a:bodyPr wrap="square" rtlCol="0">
                <a:spAutoFit/>
              </a:bodyPr>
              <a:lstStyle/>
              <a:p>
                <a:r>
                  <a:rPr lang="en-US" sz="1200" dirty="0" smtClean="0">
                    <a:solidFill>
                      <a:srgbClr val="FF00FF"/>
                    </a:solidFill>
                  </a:rPr>
                  <a:t>L17</a:t>
                </a:r>
                <a:endParaRPr lang="en-US" sz="1200" dirty="0">
                  <a:solidFill>
                    <a:srgbClr val="FF00FF"/>
                  </a:solidFill>
                </a:endParaRPr>
              </a:p>
            </p:txBody>
          </p:sp>
          <p:sp>
            <p:nvSpPr>
              <p:cNvPr id="368" name="TextBox 367"/>
              <p:cNvSpPr txBox="1"/>
              <p:nvPr/>
            </p:nvSpPr>
            <p:spPr>
              <a:xfrm>
                <a:off x="4343400" y="3048000"/>
                <a:ext cx="457200" cy="276999"/>
              </a:xfrm>
              <a:prstGeom prst="rect">
                <a:avLst/>
              </a:prstGeom>
              <a:noFill/>
            </p:spPr>
            <p:txBody>
              <a:bodyPr wrap="square" rtlCol="0">
                <a:spAutoFit/>
              </a:bodyPr>
              <a:lstStyle/>
              <a:p>
                <a:r>
                  <a:rPr lang="en-US" sz="1200" dirty="0" smtClean="0">
                    <a:solidFill>
                      <a:srgbClr val="FF00FF"/>
                    </a:solidFill>
                  </a:rPr>
                  <a:t>L18</a:t>
                </a:r>
                <a:endParaRPr lang="en-US" sz="1200" dirty="0">
                  <a:solidFill>
                    <a:srgbClr val="FF00FF"/>
                  </a:solidFill>
                </a:endParaRPr>
              </a:p>
            </p:txBody>
          </p:sp>
          <p:sp>
            <p:nvSpPr>
              <p:cNvPr id="369" name="TextBox 368"/>
              <p:cNvSpPr txBox="1"/>
              <p:nvPr/>
            </p:nvSpPr>
            <p:spPr>
              <a:xfrm>
                <a:off x="8305800" y="3761601"/>
                <a:ext cx="457200" cy="276999"/>
              </a:xfrm>
              <a:prstGeom prst="rect">
                <a:avLst/>
              </a:prstGeom>
              <a:noFill/>
            </p:spPr>
            <p:txBody>
              <a:bodyPr wrap="square" rtlCol="0">
                <a:spAutoFit/>
              </a:bodyPr>
              <a:lstStyle/>
              <a:p>
                <a:r>
                  <a:rPr lang="en-US" sz="1200" dirty="0" smtClean="0">
                    <a:solidFill>
                      <a:srgbClr val="FF00FF"/>
                    </a:solidFill>
                  </a:rPr>
                  <a:t>R18</a:t>
                </a:r>
                <a:endParaRPr lang="en-US" sz="1200" dirty="0">
                  <a:solidFill>
                    <a:srgbClr val="FF00FF"/>
                  </a:solidFill>
                </a:endParaRPr>
              </a:p>
            </p:txBody>
          </p:sp>
          <p:cxnSp>
            <p:nvCxnSpPr>
              <p:cNvPr id="370" name="Straight Arrow Connector 369"/>
              <p:cNvCxnSpPr/>
              <p:nvPr/>
            </p:nvCxnSpPr>
            <p:spPr>
              <a:xfrm rot="10800000">
                <a:off x="5532120" y="3562752"/>
                <a:ext cx="640080" cy="1588"/>
              </a:xfrm>
              <a:prstGeom prst="straightConnector1">
                <a:avLst/>
              </a:prstGeom>
              <a:ln w="15875">
                <a:solidFill>
                  <a:srgbClr val="CE02B1"/>
                </a:solidFill>
                <a:tailEnd type="arrow"/>
              </a:ln>
            </p:spPr>
            <p:style>
              <a:lnRef idx="1">
                <a:schemeClr val="accent1"/>
              </a:lnRef>
              <a:fillRef idx="0">
                <a:schemeClr val="accent1"/>
              </a:fillRef>
              <a:effectRef idx="0">
                <a:schemeClr val="accent1"/>
              </a:effectRef>
              <a:fontRef idx="minor">
                <a:schemeClr val="tx1"/>
              </a:fontRef>
            </p:style>
          </p:cxnSp>
          <p:cxnSp>
            <p:nvCxnSpPr>
              <p:cNvPr id="371" name="Straight Arrow Connector 370"/>
              <p:cNvCxnSpPr/>
              <p:nvPr/>
            </p:nvCxnSpPr>
            <p:spPr>
              <a:xfrm>
                <a:off x="6781800" y="3562752"/>
                <a:ext cx="548640" cy="1588"/>
              </a:xfrm>
              <a:prstGeom prst="straightConnector1">
                <a:avLst/>
              </a:prstGeom>
              <a:ln w="15875">
                <a:solidFill>
                  <a:srgbClr val="CE02B1"/>
                </a:solidFill>
                <a:tailEnd type="arrow"/>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a:off x="6127804" y="3352800"/>
                <a:ext cx="762000" cy="461665"/>
              </a:xfrm>
              <a:prstGeom prst="rect">
                <a:avLst/>
              </a:prstGeom>
              <a:noFill/>
            </p:spPr>
            <p:txBody>
              <a:bodyPr wrap="square" rtlCol="0">
                <a:spAutoFit/>
              </a:bodyPr>
              <a:lstStyle/>
              <a:p>
                <a:r>
                  <a:rPr lang="en-US" sz="800" dirty="0" smtClean="0"/>
                  <a:t>Splice Region </a:t>
                </a:r>
              </a:p>
              <a:p>
                <a:r>
                  <a:rPr lang="en-US" sz="800" dirty="0"/>
                  <a:t>d</a:t>
                </a:r>
                <a:r>
                  <a:rPr lang="en-US" sz="800" dirty="0" smtClean="0"/>
                  <a:t>etermined from Read 1</a:t>
                </a:r>
                <a:endParaRPr lang="en-US" sz="800" dirty="0"/>
              </a:p>
            </p:txBody>
          </p:sp>
          <p:sp>
            <p:nvSpPr>
              <p:cNvPr id="373" name="TextBox 372"/>
              <p:cNvSpPr txBox="1"/>
              <p:nvPr/>
            </p:nvSpPr>
            <p:spPr>
              <a:xfrm>
                <a:off x="8305800" y="3505200"/>
                <a:ext cx="457200" cy="276999"/>
              </a:xfrm>
              <a:prstGeom prst="rect">
                <a:avLst/>
              </a:prstGeom>
              <a:noFill/>
            </p:spPr>
            <p:txBody>
              <a:bodyPr wrap="square" rtlCol="0">
                <a:spAutoFit/>
              </a:bodyPr>
              <a:lstStyle/>
              <a:p>
                <a:r>
                  <a:rPr lang="en-US" sz="1200" dirty="0" smtClean="0">
                    <a:solidFill>
                      <a:srgbClr val="FF00FF"/>
                    </a:solidFill>
                  </a:rPr>
                  <a:t>R17</a:t>
                </a:r>
                <a:endParaRPr lang="en-US" sz="1200" dirty="0">
                  <a:solidFill>
                    <a:srgbClr val="FF00FF"/>
                  </a:solidFill>
                </a:endParaRPr>
              </a:p>
            </p:txBody>
          </p:sp>
          <p:sp>
            <p:nvSpPr>
              <p:cNvPr id="374" name="TextBox 373"/>
              <p:cNvSpPr txBox="1"/>
              <p:nvPr/>
            </p:nvSpPr>
            <p:spPr>
              <a:xfrm>
                <a:off x="8305800" y="3304401"/>
                <a:ext cx="457200" cy="276999"/>
              </a:xfrm>
              <a:prstGeom prst="rect">
                <a:avLst/>
              </a:prstGeom>
              <a:noFill/>
            </p:spPr>
            <p:txBody>
              <a:bodyPr wrap="square" rtlCol="0">
                <a:spAutoFit/>
              </a:bodyPr>
              <a:lstStyle/>
              <a:p>
                <a:r>
                  <a:rPr lang="en-US" sz="1200" dirty="0" smtClean="0">
                    <a:solidFill>
                      <a:srgbClr val="FF00FF"/>
                    </a:solidFill>
                  </a:rPr>
                  <a:t>R16</a:t>
                </a:r>
                <a:endParaRPr lang="en-US" sz="1200" dirty="0">
                  <a:solidFill>
                    <a:srgbClr val="FF00FF"/>
                  </a:solidFill>
                </a:endParaRPr>
              </a:p>
            </p:txBody>
          </p:sp>
          <p:sp>
            <p:nvSpPr>
              <p:cNvPr id="375" name="TextBox 374"/>
              <p:cNvSpPr txBox="1"/>
              <p:nvPr/>
            </p:nvSpPr>
            <p:spPr>
              <a:xfrm>
                <a:off x="8305800" y="3048000"/>
                <a:ext cx="457200" cy="276999"/>
              </a:xfrm>
              <a:prstGeom prst="rect">
                <a:avLst/>
              </a:prstGeom>
              <a:noFill/>
            </p:spPr>
            <p:txBody>
              <a:bodyPr wrap="square" rtlCol="0">
                <a:spAutoFit/>
              </a:bodyPr>
              <a:lstStyle/>
              <a:p>
                <a:r>
                  <a:rPr lang="en-US" sz="1200" dirty="0" smtClean="0">
                    <a:solidFill>
                      <a:srgbClr val="FF00FF"/>
                    </a:solidFill>
                  </a:rPr>
                  <a:t>R15</a:t>
                </a:r>
                <a:endParaRPr lang="en-US" sz="1200" dirty="0">
                  <a:solidFill>
                    <a:srgbClr val="FF00FF"/>
                  </a:solidFill>
                </a:endParaRPr>
              </a:p>
            </p:txBody>
          </p:sp>
          <p:sp>
            <p:nvSpPr>
              <p:cNvPr id="376" name="TextBox 375"/>
              <p:cNvSpPr txBox="1"/>
              <p:nvPr/>
            </p:nvSpPr>
            <p:spPr>
              <a:xfrm>
                <a:off x="3505200" y="26670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77" name="TextBox 376"/>
              <p:cNvSpPr txBox="1"/>
              <p:nvPr/>
            </p:nvSpPr>
            <p:spPr>
              <a:xfrm>
                <a:off x="3505200" y="24384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78" name="TextBox 377"/>
              <p:cNvSpPr txBox="1"/>
              <p:nvPr/>
            </p:nvSpPr>
            <p:spPr>
              <a:xfrm>
                <a:off x="3505200" y="2209800"/>
                <a:ext cx="914400" cy="276999"/>
              </a:xfrm>
              <a:prstGeom prst="rect">
                <a:avLst/>
              </a:prstGeom>
              <a:noFill/>
            </p:spPr>
            <p:txBody>
              <a:bodyPr wrap="square" rtlCol="0">
                <a:spAutoFit/>
              </a:bodyPr>
              <a:lstStyle/>
              <a:p>
                <a:r>
                  <a:rPr lang="en-US" sz="1200" dirty="0" smtClean="0">
                    <a:solidFill>
                      <a:srgbClr val="FF0000"/>
                    </a:solidFill>
                  </a:rPr>
                  <a:t>Read 2</a:t>
                </a:r>
                <a:endParaRPr lang="en-US" sz="1200" dirty="0">
                  <a:solidFill>
                    <a:srgbClr val="FF0000"/>
                  </a:solidFill>
                </a:endParaRPr>
              </a:p>
            </p:txBody>
          </p:sp>
          <p:sp>
            <p:nvSpPr>
              <p:cNvPr id="379" name="TextBox 378"/>
              <p:cNvSpPr txBox="1"/>
              <p:nvPr/>
            </p:nvSpPr>
            <p:spPr>
              <a:xfrm>
                <a:off x="4038600" y="2667000"/>
                <a:ext cx="457200" cy="276999"/>
              </a:xfrm>
              <a:prstGeom prst="rect">
                <a:avLst/>
              </a:prstGeom>
              <a:noFill/>
            </p:spPr>
            <p:txBody>
              <a:bodyPr wrap="square" rtlCol="0">
                <a:spAutoFit/>
              </a:bodyPr>
              <a:lstStyle/>
              <a:p>
                <a:r>
                  <a:rPr lang="en-US" sz="1200" dirty="0" smtClean="0">
                    <a:solidFill>
                      <a:srgbClr val="FF0000"/>
                    </a:solidFill>
                  </a:rPr>
                  <a:t>L16</a:t>
                </a:r>
                <a:endParaRPr lang="en-US" sz="1200" dirty="0">
                  <a:solidFill>
                    <a:srgbClr val="FF0000"/>
                  </a:solidFill>
                </a:endParaRPr>
              </a:p>
            </p:txBody>
          </p:sp>
          <p:sp>
            <p:nvSpPr>
              <p:cNvPr id="380" name="TextBox 379"/>
              <p:cNvSpPr txBox="1"/>
              <p:nvPr/>
            </p:nvSpPr>
            <p:spPr>
              <a:xfrm>
                <a:off x="4038600" y="2438400"/>
                <a:ext cx="457200" cy="276999"/>
              </a:xfrm>
              <a:prstGeom prst="rect">
                <a:avLst/>
              </a:prstGeom>
              <a:noFill/>
            </p:spPr>
            <p:txBody>
              <a:bodyPr wrap="square" rtlCol="0">
                <a:spAutoFit/>
              </a:bodyPr>
              <a:lstStyle/>
              <a:p>
                <a:r>
                  <a:rPr lang="en-US" sz="1200" dirty="0" smtClean="0">
                    <a:solidFill>
                      <a:srgbClr val="FF0000"/>
                    </a:solidFill>
                  </a:rPr>
                  <a:t>L17</a:t>
                </a:r>
                <a:endParaRPr lang="en-US" sz="1200" dirty="0">
                  <a:solidFill>
                    <a:srgbClr val="FF0000"/>
                  </a:solidFill>
                </a:endParaRPr>
              </a:p>
            </p:txBody>
          </p:sp>
          <p:sp>
            <p:nvSpPr>
              <p:cNvPr id="381" name="TextBox 380"/>
              <p:cNvSpPr txBox="1"/>
              <p:nvPr/>
            </p:nvSpPr>
            <p:spPr>
              <a:xfrm>
                <a:off x="4038600" y="2209800"/>
                <a:ext cx="457200" cy="276999"/>
              </a:xfrm>
              <a:prstGeom prst="rect">
                <a:avLst/>
              </a:prstGeom>
              <a:noFill/>
            </p:spPr>
            <p:txBody>
              <a:bodyPr wrap="square" rtlCol="0">
                <a:spAutoFit/>
              </a:bodyPr>
              <a:lstStyle/>
              <a:p>
                <a:r>
                  <a:rPr lang="en-US" sz="1200" dirty="0" smtClean="0">
                    <a:solidFill>
                      <a:srgbClr val="FF0000"/>
                    </a:solidFill>
                  </a:rPr>
                  <a:t>L18</a:t>
                </a:r>
                <a:endParaRPr lang="en-US" sz="1200" dirty="0">
                  <a:solidFill>
                    <a:srgbClr val="FF0000"/>
                  </a:solidFill>
                </a:endParaRPr>
              </a:p>
            </p:txBody>
          </p:sp>
          <p:sp>
            <p:nvSpPr>
              <p:cNvPr id="382" name="TextBox 381"/>
              <p:cNvSpPr txBox="1"/>
              <p:nvPr/>
            </p:nvSpPr>
            <p:spPr>
              <a:xfrm>
                <a:off x="8001000" y="26670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17</a:t>
                </a:r>
                <a:endParaRPr lang="en-US" sz="1200" dirty="0">
                  <a:solidFill>
                    <a:srgbClr val="FF0000"/>
                  </a:solidFill>
                </a:endParaRPr>
              </a:p>
            </p:txBody>
          </p:sp>
          <p:sp>
            <p:nvSpPr>
              <p:cNvPr id="383" name="TextBox 382"/>
              <p:cNvSpPr txBox="1"/>
              <p:nvPr/>
            </p:nvSpPr>
            <p:spPr>
              <a:xfrm>
                <a:off x="8001000" y="2438400"/>
                <a:ext cx="457200" cy="276999"/>
              </a:xfrm>
              <a:prstGeom prst="rect">
                <a:avLst/>
              </a:prstGeom>
              <a:noFill/>
            </p:spPr>
            <p:txBody>
              <a:bodyPr wrap="square" rtlCol="0">
                <a:spAutoFit/>
              </a:bodyPr>
              <a:lstStyle/>
              <a:p>
                <a:r>
                  <a:rPr lang="en-US" sz="1200" dirty="0">
                    <a:solidFill>
                      <a:srgbClr val="FF0000"/>
                    </a:solidFill>
                  </a:rPr>
                  <a:t>R</a:t>
                </a:r>
                <a:r>
                  <a:rPr lang="en-US" sz="1200" dirty="0" smtClean="0">
                    <a:solidFill>
                      <a:srgbClr val="FF0000"/>
                    </a:solidFill>
                  </a:rPr>
                  <a:t>16</a:t>
                </a:r>
                <a:endParaRPr lang="en-US" sz="1200" dirty="0">
                  <a:solidFill>
                    <a:srgbClr val="FF0000"/>
                  </a:solidFill>
                </a:endParaRPr>
              </a:p>
            </p:txBody>
          </p:sp>
          <p:sp>
            <p:nvSpPr>
              <p:cNvPr id="384" name="TextBox 383"/>
              <p:cNvSpPr txBox="1"/>
              <p:nvPr/>
            </p:nvSpPr>
            <p:spPr>
              <a:xfrm>
                <a:off x="8001000" y="2209800"/>
                <a:ext cx="457200" cy="276999"/>
              </a:xfrm>
              <a:prstGeom prst="rect">
                <a:avLst/>
              </a:prstGeom>
              <a:noFill/>
            </p:spPr>
            <p:txBody>
              <a:bodyPr wrap="square" rtlCol="0">
                <a:spAutoFit/>
              </a:bodyPr>
              <a:lstStyle/>
              <a:p>
                <a:r>
                  <a:rPr lang="en-US" sz="1200" dirty="0" smtClean="0">
                    <a:solidFill>
                      <a:srgbClr val="FF0000"/>
                    </a:solidFill>
                  </a:rPr>
                  <a:t>R15</a:t>
                </a:r>
                <a:endParaRPr lang="en-US" sz="1200" dirty="0">
                  <a:solidFill>
                    <a:srgbClr val="FF0000"/>
                  </a:solidFill>
                </a:endParaRPr>
              </a:p>
            </p:txBody>
          </p:sp>
        </p:grpSp>
        <p:sp>
          <p:nvSpPr>
            <p:cNvPr id="315" name="TextBox 314"/>
            <p:cNvSpPr txBox="1"/>
            <p:nvPr/>
          </p:nvSpPr>
          <p:spPr>
            <a:xfrm>
              <a:off x="5181600" y="6276201"/>
              <a:ext cx="914400" cy="276999"/>
            </a:xfrm>
            <a:prstGeom prst="rect">
              <a:avLst/>
            </a:prstGeom>
            <a:noFill/>
          </p:spPr>
          <p:txBody>
            <a:bodyPr wrap="square" rtlCol="0">
              <a:spAutoFit/>
            </a:bodyPr>
            <a:lstStyle/>
            <a:p>
              <a:r>
                <a:rPr lang="en-US" sz="1200" dirty="0" smtClean="0">
                  <a:solidFill>
                    <a:schemeClr val="accent6">
                      <a:lumMod val="75000"/>
                    </a:schemeClr>
                  </a:solidFill>
                </a:rPr>
                <a:t>Read 3</a:t>
              </a:r>
              <a:endParaRPr lang="en-US" sz="1200" dirty="0">
                <a:solidFill>
                  <a:schemeClr val="accent6">
                    <a:lumMod val="75000"/>
                  </a:schemeClr>
                </a:solidFill>
              </a:endParaRPr>
            </a:p>
          </p:txBody>
        </p:sp>
        <p:sp>
          <p:nvSpPr>
            <p:cNvPr id="316" name="TextBox 315"/>
            <p:cNvSpPr txBox="1"/>
            <p:nvPr/>
          </p:nvSpPr>
          <p:spPr>
            <a:xfrm>
              <a:off x="533400" y="6276201"/>
              <a:ext cx="457200" cy="276999"/>
            </a:xfrm>
            <a:prstGeom prst="rect">
              <a:avLst/>
            </a:prstGeom>
            <a:noFill/>
          </p:spPr>
          <p:txBody>
            <a:bodyPr wrap="square" rtlCol="0">
              <a:spAutoFit/>
            </a:bodyPr>
            <a:lstStyle/>
            <a:p>
              <a:r>
                <a:rPr lang="en-US" sz="1200" dirty="0" smtClean="0">
                  <a:solidFill>
                    <a:schemeClr val="accent6">
                      <a:lumMod val="75000"/>
                    </a:schemeClr>
                  </a:solidFill>
                </a:rPr>
                <a:t>R16</a:t>
              </a:r>
              <a:endParaRPr lang="en-US" sz="1200" dirty="0">
                <a:solidFill>
                  <a:schemeClr val="accent6">
                    <a:lumMod val="75000"/>
                  </a:schemeClr>
                </a:solidFill>
              </a:endParaRPr>
            </a:p>
          </p:txBody>
        </p:sp>
        <p:sp>
          <p:nvSpPr>
            <p:cNvPr id="317" name="TextBox 316"/>
            <p:cNvSpPr txBox="1"/>
            <p:nvPr/>
          </p:nvSpPr>
          <p:spPr>
            <a:xfrm>
              <a:off x="4800601" y="6276201"/>
              <a:ext cx="457200" cy="276999"/>
            </a:xfrm>
            <a:prstGeom prst="rect">
              <a:avLst/>
            </a:prstGeom>
            <a:noFill/>
          </p:spPr>
          <p:txBody>
            <a:bodyPr wrap="square" rtlCol="0">
              <a:spAutoFit/>
            </a:bodyPr>
            <a:lstStyle/>
            <a:p>
              <a:r>
                <a:rPr lang="en-US" sz="1200" dirty="0">
                  <a:solidFill>
                    <a:schemeClr val="accent6">
                      <a:lumMod val="75000"/>
                    </a:schemeClr>
                  </a:solidFill>
                </a:rPr>
                <a:t>L</a:t>
              </a:r>
              <a:r>
                <a:rPr lang="en-US" sz="1200" dirty="0" smtClean="0">
                  <a:solidFill>
                    <a:schemeClr val="accent6">
                      <a:lumMod val="75000"/>
                    </a:schemeClr>
                  </a:solidFill>
                </a:rPr>
                <a:t>17</a:t>
              </a:r>
              <a:endParaRPr lang="en-US" sz="1200" dirty="0">
                <a:solidFill>
                  <a:schemeClr val="accent6">
                    <a:lumMod val="75000"/>
                  </a:schemeClr>
                </a:solidFill>
              </a:endParaRPr>
            </a:p>
          </p:txBody>
        </p:sp>
        <p:cxnSp>
          <p:nvCxnSpPr>
            <p:cNvPr id="318" name="Straight Arrow Connector 317"/>
            <p:cNvCxnSpPr/>
            <p:nvPr/>
          </p:nvCxnSpPr>
          <p:spPr>
            <a:xfrm rot="10800000">
              <a:off x="990600" y="6400800"/>
              <a:ext cx="533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rot="10800000">
              <a:off x="3810001" y="6400800"/>
              <a:ext cx="9144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0" name="Title 1"/>
            <p:cNvSpPr txBox="1">
              <a:spLocks/>
            </p:cNvSpPr>
            <p:nvPr/>
          </p:nvSpPr>
          <p:spPr>
            <a:xfrm>
              <a:off x="457200" y="1312831"/>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Step 3</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321" name="Content Placeholder 7"/>
            <p:cNvSpPr txBox="1">
              <a:spLocks/>
            </p:cNvSpPr>
            <p:nvPr/>
          </p:nvSpPr>
          <p:spPr>
            <a:xfrm>
              <a:off x="748890" y="884237"/>
              <a:ext cx="8229600" cy="4525963"/>
            </a:xfrm>
            <a:prstGeom prst="rect">
              <a:avLst/>
            </a:prstGeom>
          </p:spPr>
          <p:txBody>
            <a:bodyPr/>
            <a:lstStyle/>
            <a:p>
              <a:pPr marL="342900" indent="-342900">
                <a:spcBef>
                  <a:spcPct val="20000"/>
                </a:spcBef>
                <a:buFont typeface="Arial" pitchFamily="34" charset="0"/>
                <a:buChar char="•"/>
              </a:pPr>
              <a:endParaRPr lang="en-US" sz="3200" dirty="0" smtClean="0"/>
            </a:p>
            <a:p>
              <a:pPr marL="342900" indent="-342900">
                <a:spcBef>
                  <a:spcPct val="20000"/>
                </a:spcBef>
                <a:buFont typeface="Arial" pitchFamily="34" charset="0"/>
                <a:buChar char="•"/>
              </a:pPr>
              <a:endParaRPr lang="en-US" sz="3200" dirty="0" smtClean="0"/>
            </a:p>
            <a:p>
              <a:pPr marL="342900" indent="-342900">
                <a:spcBef>
                  <a:spcPct val="20000"/>
                </a:spcBef>
                <a:buFont typeface="Arial" pitchFamily="34" charset="0"/>
                <a:buChar char="•"/>
              </a:pPr>
              <a:r>
                <a:rPr lang="en-US" sz="3200" dirty="0" smtClean="0"/>
                <a:t>Cluster/consolidate “equivalently” mapped reads into unique splice regions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322" name="TextBox 321"/>
            <p:cNvSpPr txBox="1"/>
            <p:nvPr/>
          </p:nvSpPr>
          <p:spPr>
            <a:xfrm>
              <a:off x="7391400" y="5943600"/>
              <a:ext cx="914400" cy="369332"/>
            </a:xfrm>
            <a:prstGeom prst="rect">
              <a:avLst/>
            </a:prstGeom>
            <a:noFill/>
          </p:spPr>
          <p:txBody>
            <a:bodyPr wrap="square" rtlCol="0">
              <a:spAutoFit/>
            </a:bodyPr>
            <a:lstStyle/>
            <a:p>
              <a:r>
                <a:rPr lang="en-US" dirty="0" smtClean="0"/>
                <a:t>Gene A</a:t>
              </a:r>
              <a:endParaRPr lang="en-US" dirty="0"/>
            </a:p>
          </p:txBody>
        </p:sp>
        <p:sp>
          <p:nvSpPr>
            <p:cNvPr id="323" name="Left Brace 322"/>
            <p:cNvSpPr/>
            <p:nvPr/>
          </p:nvSpPr>
          <p:spPr>
            <a:xfrm>
              <a:off x="2895600" y="3352800"/>
              <a:ext cx="457200" cy="15240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324" name="TextBox 323"/>
            <p:cNvSpPr txBox="1"/>
            <p:nvPr/>
          </p:nvSpPr>
          <p:spPr>
            <a:xfrm>
              <a:off x="1295400" y="3810000"/>
              <a:ext cx="1600200" cy="646331"/>
            </a:xfrm>
            <a:prstGeom prst="rect">
              <a:avLst/>
            </a:prstGeom>
            <a:noFill/>
          </p:spPr>
          <p:txBody>
            <a:bodyPr wrap="square" rtlCol="0">
              <a:spAutoFit/>
            </a:bodyPr>
            <a:lstStyle/>
            <a:p>
              <a:r>
                <a:rPr lang="en-US" dirty="0" smtClean="0"/>
                <a:t>Supported by two reads</a:t>
              </a:r>
              <a:endParaRPr lang="en-US" dirty="0"/>
            </a:p>
          </p:txBody>
        </p:sp>
        <p:sp>
          <p:nvSpPr>
            <p:cNvPr id="325" name="TextBox 324"/>
            <p:cNvSpPr txBox="1"/>
            <p:nvPr/>
          </p:nvSpPr>
          <p:spPr>
            <a:xfrm>
              <a:off x="1828800" y="5434053"/>
              <a:ext cx="1219200" cy="369332"/>
            </a:xfrm>
            <a:prstGeom prst="rect">
              <a:avLst/>
            </a:prstGeom>
            <a:noFill/>
          </p:spPr>
          <p:txBody>
            <a:bodyPr wrap="square" rtlCol="0">
              <a:spAutoFit/>
            </a:bodyPr>
            <a:lstStyle/>
            <a:p>
              <a:r>
                <a:rPr lang="en-US" dirty="0" smtClean="0"/>
                <a:t>&gt; &gt; &gt; &gt; &gt; &gt;</a:t>
              </a:r>
              <a:endParaRPr lang="en-US" dirty="0"/>
            </a:p>
          </p:txBody>
        </p:sp>
      </p:grpSp>
      <p:grpSp>
        <p:nvGrpSpPr>
          <p:cNvPr id="385" name="Group 384"/>
          <p:cNvGrpSpPr/>
          <p:nvPr/>
        </p:nvGrpSpPr>
        <p:grpSpPr>
          <a:xfrm>
            <a:off x="1371600" y="35890200"/>
            <a:ext cx="13487400" cy="7124747"/>
            <a:chOff x="228600" y="884237"/>
            <a:chExt cx="8686800" cy="5428695"/>
          </a:xfrm>
        </p:grpSpPr>
        <p:sp>
          <p:nvSpPr>
            <p:cNvPr id="386" name="Title 1"/>
            <p:cNvSpPr txBox="1">
              <a:spLocks/>
            </p:cNvSpPr>
            <p:nvPr/>
          </p:nvSpPr>
          <p:spPr>
            <a:xfrm>
              <a:off x="457200" y="1541113"/>
              <a:ext cx="82296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1"/>
                  </a:solidFill>
                  <a:effectLst/>
                  <a:uLnTx/>
                  <a:uFillTx/>
                  <a:latin typeface="+mj-lt"/>
                  <a:ea typeface="+mj-ea"/>
                  <a:cs typeface="+mj-cs"/>
                </a:rPr>
                <a:t>Step 4</a:t>
              </a: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387" name="Content Placeholder 7"/>
            <p:cNvSpPr txBox="1">
              <a:spLocks/>
            </p:cNvSpPr>
            <p:nvPr/>
          </p:nvSpPr>
          <p:spPr>
            <a:xfrm>
              <a:off x="495066" y="884237"/>
              <a:ext cx="8229605" cy="4525963"/>
            </a:xfrm>
            <a:prstGeom prst="rect">
              <a:avLst/>
            </a:prstGeom>
          </p:spPr>
          <p:txBody>
            <a:bodyPr/>
            <a:lstStyle/>
            <a:p>
              <a:pPr marL="342900" indent="-342900">
                <a:spcBef>
                  <a:spcPct val="20000"/>
                </a:spcBef>
                <a:buFont typeface="Arial" pitchFamily="34" charset="0"/>
                <a:buChar char="•"/>
              </a:pPr>
              <a:endParaRPr lang="en-US" sz="2800" dirty="0" smtClean="0"/>
            </a:p>
            <a:p>
              <a:pPr marL="342900" indent="-342900">
                <a:spcBef>
                  <a:spcPct val="20000"/>
                </a:spcBef>
              </a:pPr>
              <a:endParaRPr lang="en-US" sz="2800" dirty="0" smtClean="0"/>
            </a:p>
            <a:p>
              <a:pPr marL="342900" indent="-342900">
                <a:spcBef>
                  <a:spcPct val="20000"/>
                </a:spcBef>
              </a:pPr>
              <a:endParaRPr lang="en-US" sz="2800" dirty="0" smtClean="0"/>
            </a:p>
            <a:p>
              <a:pPr marL="342900" indent="-342900">
                <a:spcBef>
                  <a:spcPct val="20000"/>
                </a:spcBef>
                <a:buFont typeface="Arial" pitchFamily="34" charset="0"/>
                <a:buChar char="•"/>
              </a:pPr>
              <a:r>
                <a:rPr lang="en-US" sz="2800" dirty="0" smtClean="0"/>
                <a:t>Check/map whether identified regions are from known junctions or they belong to novel ones</a:t>
              </a:r>
            </a:p>
            <a:p>
              <a:pPr marL="342900" indent="-342900">
                <a:spcBef>
                  <a:spcPct val="20000"/>
                </a:spcBef>
                <a:buFont typeface="Arial" pitchFamily="34" charset="0"/>
                <a:buChar char="•"/>
              </a:pPr>
              <a:r>
                <a:rPr lang="en-US" sz="2800" dirty="0" smtClean="0"/>
                <a:t>Merge both of results from treated and control samples side-by-side for visual comparison if their splice boundaries are similar (allows 5bp shift from both directions)</a:t>
              </a:r>
            </a:p>
            <a:p>
              <a:pPr marL="342900" indent="-342900">
                <a:spcBef>
                  <a:spcPct val="20000"/>
                </a:spcBef>
                <a:buFont typeface="Arial" pitchFamily="34" charset="0"/>
                <a:buChar char="•"/>
              </a:pPr>
              <a:endParaRPr lang="en-US" sz="2800" dirty="0" smtClean="0"/>
            </a:p>
            <a:p>
              <a:pPr marL="342900" indent="-342900">
                <a:spcBef>
                  <a:spcPct val="20000"/>
                </a:spcBef>
                <a:buFont typeface="Arial" pitchFamily="34" charset="0"/>
                <a:buChar char="•"/>
              </a:pPr>
              <a:endParaRPr lang="en-US" sz="280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388" name="Rectangle 387"/>
            <p:cNvSpPr/>
            <p:nvPr/>
          </p:nvSpPr>
          <p:spPr>
            <a:xfrm>
              <a:off x="3657600" y="5486400"/>
              <a:ext cx="5257800" cy="304800"/>
            </a:xfrm>
            <a:prstGeom prst="rect">
              <a:avLst/>
            </a:prstGeom>
            <a:solidFill>
              <a:srgbClr val="0071B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2</a:t>
              </a:r>
              <a:endParaRPr lang="en-US" dirty="0">
                <a:solidFill>
                  <a:schemeClr val="bg1"/>
                </a:solidFill>
              </a:endParaRPr>
            </a:p>
          </p:txBody>
        </p:sp>
        <p:sp>
          <p:nvSpPr>
            <p:cNvPr id="389" name="Rectangle 388"/>
            <p:cNvSpPr/>
            <p:nvPr/>
          </p:nvSpPr>
          <p:spPr>
            <a:xfrm>
              <a:off x="228600" y="5486400"/>
              <a:ext cx="1066800" cy="304800"/>
            </a:xfrm>
            <a:prstGeom prst="rect">
              <a:avLst/>
            </a:prstGeom>
            <a:solidFill>
              <a:srgbClr val="0071B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schemeClr val="bg1"/>
                  </a:solidFill>
                </a:rPr>
                <a:t>EXON 1</a:t>
              </a:r>
              <a:endParaRPr lang="en-US" dirty="0">
                <a:solidFill>
                  <a:schemeClr val="bg1"/>
                </a:solidFill>
              </a:endParaRPr>
            </a:p>
          </p:txBody>
        </p:sp>
        <p:cxnSp>
          <p:nvCxnSpPr>
            <p:cNvPr id="390" name="Straight Connector 389"/>
            <p:cNvCxnSpPr>
              <a:stCxn id="389" idx="3"/>
              <a:endCxn id="388" idx="1"/>
            </p:cNvCxnSpPr>
            <p:nvPr/>
          </p:nvCxnSpPr>
          <p:spPr>
            <a:xfrm>
              <a:off x="1295400" y="56388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91" name="TextBox 390"/>
            <p:cNvSpPr txBox="1"/>
            <p:nvPr/>
          </p:nvSpPr>
          <p:spPr>
            <a:xfrm>
              <a:off x="7391400" y="5943600"/>
              <a:ext cx="914400" cy="369332"/>
            </a:xfrm>
            <a:prstGeom prst="rect">
              <a:avLst/>
            </a:prstGeom>
            <a:noFill/>
          </p:spPr>
          <p:txBody>
            <a:bodyPr wrap="square" rtlCol="0">
              <a:spAutoFit/>
            </a:bodyPr>
            <a:lstStyle/>
            <a:p>
              <a:r>
                <a:rPr lang="en-US" dirty="0" smtClean="0"/>
                <a:t>Gene A</a:t>
              </a:r>
              <a:endParaRPr lang="en-US" dirty="0"/>
            </a:p>
          </p:txBody>
        </p:sp>
        <p:cxnSp>
          <p:nvCxnSpPr>
            <p:cNvPr id="392" name="Straight Connector 391"/>
            <p:cNvCxnSpPr/>
            <p:nvPr/>
          </p:nvCxnSpPr>
          <p:spPr>
            <a:xfrm rot="5400000">
              <a:off x="4914900" y="4152900"/>
              <a:ext cx="8382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93" name="Straight Connector 392"/>
            <p:cNvCxnSpPr/>
            <p:nvPr/>
          </p:nvCxnSpPr>
          <p:spPr>
            <a:xfrm rot="5400000">
              <a:off x="6896100" y="4152900"/>
              <a:ext cx="838200" cy="0"/>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94" name="Straight Connector 393"/>
            <p:cNvCxnSpPr/>
            <p:nvPr/>
          </p:nvCxnSpPr>
          <p:spPr>
            <a:xfrm rot="5400000">
              <a:off x="5257800" y="5029200"/>
              <a:ext cx="609600"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95" name="Straight Connector 394"/>
            <p:cNvCxnSpPr/>
            <p:nvPr/>
          </p:nvCxnSpPr>
          <p:spPr>
            <a:xfrm rot="5400000">
              <a:off x="6972300" y="4991100"/>
              <a:ext cx="685800" cy="0"/>
            </a:xfrm>
            <a:prstGeom prst="line">
              <a:avLst/>
            </a:prstGeom>
            <a:ln w="15875">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96" name="TextBox 395"/>
            <p:cNvSpPr txBox="1"/>
            <p:nvPr/>
          </p:nvSpPr>
          <p:spPr>
            <a:xfrm>
              <a:off x="5257800" y="4309646"/>
              <a:ext cx="457200" cy="338554"/>
            </a:xfrm>
            <a:prstGeom prst="rect">
              <a:avLst/>
            </a:prstGeom>
            <a:noFill/>
          </p:spPr>
          <p:txBody>
            <a:bodyPr wrap="square" rtlCol="0">
              <a:spAutoFit/>
            </a:bodyPr>
            <a:lstStyle/>
            <a:p>
              <a:r>
                <a:rPr lang="en-US" sz="800" dirty="0" smtClean="0"/>
                <a:t>Max 5bp</a:t>
              </a:r>
              <a:endParaRPr lang="en-US" sz="800" dirty="0"/>
            </a:p>
          </p:txBody>
        </p:sp>
        <p:sp>
          <p:nvSpPr>
            <p:cNvPr id="397" name="TextBox 396"/>
            <p:cNvSpPr txBox="1"/>
            <p:nvPr/>
          </p:nvSpPr>
          <p:spPr>
            <a:xfrm>
              <a:off x="5715000" y="3919437"/>
              <a:ext cx="1447800" cy="400110"/>
            </a:xfrm>
            <a:prstGeom prst="rect">
              <a:avLst/>
            </a:prstGeom>
            <a:noFill/>
          </p:spPr>
          <p:txBody>
            <a:bodyPr wrap="square" rtlCol="0">
              <a:spAutoFit/>
            </a:bodyPr>
            <a:lstStyle/>
            <a:p>
              <a:r>
                <a:rPr lang="en-US" sz="1000" dirty="0" smtClean="0"/>
                <a:t>Region determined in the Het sample</a:t>
              </a:r>
              <a:endParaRPr lang="en-US" sz="1000" dirty="0"/>
            </a:p>
          </p:txBody>
        </p:sp>
        <p:sp>
          <p:nvSpPr>
            <p:cNvPr id="398" name="TextBox 397"/>
            <p:cNvSpPr txBox="1"/>
            <p:nvPr/>
          </p:nvSpPr>
          <p:spPr>
            <a:xfrm>
              <a:off x="5867400" y="4781490"/>
              <a:ext cx="1371600" cy="400110"/>
            </a:xfrm>
            <a:prstGeom prst="rect">
              <a:avLst/>
            </a:prstGeom>
            <a:noFill/>
          </p:spPr>
          <p:txBody>
            <a:bodyPr wrap="square" rtlCol="0">
              <a:spAutoFit/>
            </a:bodyPr>
            <a:lstStyle/>
            <a:p>
              <a:r>
                <a:rPr lang="en-US" sz="1000" dirty="0" smtClean="0"/>
                <a:t>Region determined in the KO sample</a:t>
              </a:r>
              <a:endParaRPr lang="en-US" sz="1000" dirty="0"/>
            </a:p>
          </p:txBody>
        </p:sp>
        <p:cxnSp>
          <p:nvCxnSpPr>
            <p:cNvPr id="399" name="Straight Arrow Connector 398"/>
            <p:cNvCxnSpPr/>
            <p:nvPr/>
          </p:nvCxnSpPr>
          <p:spPr>
            <a:xfrm>
              <a:off x="5334000" y="4648200"/>
              <a:ext cx="2286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0" name="Straight Arrow Connector 399"/>
            <p:cNvCxnSpPr/>
            <p:nvPr/>
          </p:nvCxnSpPr>
          <p:spPr>
            <a:xfrm rot="10800000">
              <a:off x="5562601" y="5026023"/>
              <a:ext cx="380999" cy="1588"/>
            </a:xfrm>
            <a:prstGeom prst="straightConnector1">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1" name="Straight Arrow Connector 400"/>
            <p:cNvCxnSpPr/>
            <p:nvPr/>
          </p:nvCxnSpPr>
          <p:spPr>
            <a:xfrm>
              <a:off x="7010400" y="5027612"/>
              <a:ext cx="304800" cy="1588"/>
            </a:xfrm>
            <a:prstGeom prst="straightConnector1">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2" name="Straight Arrow Connector 401"/>
            <p:cNvCxnSpPr/>
            <p:nvPr/>
          </p:nvCxnSpPr>
          <p:spPr>
            <a:xfrm rot="10800000">
              <a:off x="5334001" y="4114801"/>
              <a:ext cx="380999" cy="1588"/>
            </a:xfrm>
            <a:prstGeom prst="straightConnector1">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3" name="Straight Arrow Connector 402"/>
            <p:cNvCxnSpPr/>
            <p:nvPr/>
          </p:nvCxnSpPr>
          <p:spPr>
            <a:xfrm>
              <a:off x="7010400" y="4116390"/>
              <a:ext cx="304800" cy="1588"/>
            </a:xfrm>
            <a:prstGeom prst="straightConnector1">
              <a:avLst/>
            </a:prstGeom>
            <a:ln w="158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404" name="Left Brace 403"/>
            <p:cNvSpPr/>
            <p:nvPr/>
          </p:nvSpPr>
          <p:spPr>
            <a:xfrm>
              <a:off x="4495800" y="3886200"/>
              <a:ext cx="381000" cy="13716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405" name="TextBox 404"/>
            <p:cNvSpPr txBox="1"/>
            <p:nvPr/>
          </p:nvSpPr>
          <p:spPr>
            <a:xfrm>
              <a:off x="2667000" y="4267200"/>
              <a:ext cx="1828800" cy="646331"/>
            </a:xfrm>
            <a:prstGeom prst="rect">
              <a:avLst/>
            </a:prstGeom>
            <a:noFill/>
          </p:spPr>
          <p:txBody>
            <a:bodyPr wrap="square" rtlCol="0">
              <a:spAutoFit/>
            </a:bodyPr>
            <a:lstStyle/>
            <a:p>
              <a:r>
                <a:rPr lang="en-US" dirty="0" smtClean="0"/>
                <a:t>Considered as the same region</a:t>
              </a:r>
              <a:endParaRPr lang="en-US" dirty="0"/>
            </a:p>
          </p:txBody>
        </p:sp>
        <p:sp>
          <p:nvSpPr>
            <p:cNvPr id="406" name="TextBox 405"/>
            <p:cNvSpPr txBox="1"/>
            <p:nvPr/>
          </p:nvSpPr>
          <p:spPr>
            <a:xfrm>
              <a:off x="1828800" y="5434053"/>
              <a:ext cx="1219200" cy="369332"/>
            </a:xfrm>
            <a:prstGeom prst="rect">
              <a:avLst/>
            </a:prstGeom>
            <a:noFill/>
          </p:spPr>
          <p:txBody>
            <a:bodyPr wrap="square" rtlCol="0">
              <a:spAutoFit/>
            </a:bodyPr>
            <a:lstStyle/>
            <a:p>
              <a:r>
                <a:rPr lang="en-US" dirty="0" smtClean="0"/>
                <a:t>&gt; &gt; &gt; &gt; &gt; &gt;</a:t>
              </a:r>
              <a:endParaRPr lang="en-US" dirty="0"/>
            </a:p>
          </p:txBody>
        </p:sp>
      </p:grpSp>
      <p:sp>
        <p:nvSpPr>
          <p:cNvPr id="407" name="Rectangle 108"/>
          <p:cNvSpPr>
            <a:spLocks noChangeArrowheads="1"/>
          </p:cNvSpPr>
          <p:nvPr/>
        </p:nvSpPr>
        <p:spPr bwMode="auto">
          <a:xfrm>
            <a:off x="304800" y="20158166"/>
            <a:ext cx="16459200" cy="579120"/>
          </a:xfrm>
          <a:prstGeom prst="rect">
            <a:avLst/>
          </a:prstGeom>
          <a:solidFill>
            <a:srgbClr val="808080"/>
          </a:solidFill>
          <a:ln w="9525">
            <a:noFill/>
            <a:miter lim="800000"/>
            <a:headEnd/>
            <a:tailEnd/>
          </a:ln>
          <a:effectLst/>
        </p:spPr>
        <p:txBody>
          <a:bodyPr wrap="none" anchor="ctr"/>
          <a:lstStyle/>
          <a:p>
            <a:endParaRPr lang="en-US" dirty="0"/>
          </a:p>
        </p:txBody>
      </p:sp>
      <p:sp>
        <p:nvSpPr>
          <p:cNvPr id="408" name="Text Box 86"/>
          <p:cNvSpPr txBox="1">
            <a:spLocks noChangeArrowheads="1"/>
          </p:cNvSpPr>
          <p:nvPr/>
        </p:nvSpPr>
        <p:spPr bwMode="auto">
          <a:xfrm>
            <a:off x="381000" y="20127686"/>
            <a:ext cx="6705600" cy="646331"/>
          </a:xfrm>
          <a:prstGeom prst="rect">
            <a:avLst/>
          </a:prstGeom>
          <a:noFill/>
          <a:ln w="9525">
            <a:noFill/>
            <a:miter lim="800000"/>
            <a:headEnd/>
            <a:tailEnd/>
          </a:ln>
          <a:effectLst/>
        </p:spPr>
        <p:txBody>
          <a:bodyPr>
            <a:spAutoFit/>
          </a:bodyPr>
          <a:lstStyle/>
          <a:p>
            <a:pPr>
              <a:spcBef>
                <a:spcPct val="50000"/>
              </a:spcBef>
            </a:pPr>
            <a:r>
              <a:rPr lang="en-US" sz="3600" b="1" dirty="0" smtClean="0">
                <a:solidFill>
                  <a:schemeClr val="bg1"/>
                </a:solidFill>
              </a:rPr>
              <a:t>Experimental design</a:t>
            </a:r>
          </a:p>
        </p:txBody>
      </p:sp>
      <p:graphicFrame>
        <p:nvGraphicFramePr>
          <p:cNvPr id="409" name="Object 2"/>
          <p:cNvGraphicFramePr>
            <a:graphicFrameLocks noChangeAspect="1"/>
          </p:cNvGraphicFramePr>
          <p:nvPr/>
        </p:nvGraphicFramePr>
        <p:xfrm>
          <a:off x="26974800" y="8458200"/>
          <a:ext cx="5608364" cy="5216731"/>
        </p:xfrm>
        <a:graphic>
          <a:graphicData uri="http://schemas.openxmlformats.org/presentationml/2006/ole">
            <p:oleObj spid="_x0000_s1026" name="Document" r:id="rId9" imgW="4269712" imgH="3962377" progId="Word.Document.12">
              <p:embed/>
            </p:oleObj>
          </a:graphicData>
        </a:graphic>
      </p:graphicFrame>
      <p:graphicFrame>
        <p:nvGraphicFramePr>
          <p:cNvPr id="410" name="Object 2"/>
          <p:cNvGraphicFramePr>
            <a:graphicFrameLocks noChangeAspect="1"/>
          </p:cNvGraphicFramePr>
          <p:nvPr/>
        </p:nvGraphicFramePr>
        <p:xfrm>
          <a:off x="27020564" y="13639800"/>
          <a:ext cx="5562600" cy="5409638"/>
        </p:xfrm>
        <a:graphic>
          <a:graphicData uri="http://schemas.openxmlformats.org/presentationml/2006/ole">
            <p:oleObj spid="_x0000_s1027" name="Document" r:id="rId10" imgW="4269712" imgH="3962377" progId="Word.Document.12">
              <p:embed/>
            </p:oleObj>
          </a:graphicData>
        </a:graphic>
      </p:graphicFrame>
      <p:sp>
        <p:nvSpPr>
          <p:cNvPr id="411" name="TextBox 410"/>
          <p:cNvSpPr txBox="1"/>
          <p:nvPr/>
        </p:nvSpPr>
        <p:spPr>
          <a:xfrm>
            <a:off x="27736800" y="8482540"/>
            <a:ext cx="4495800" cy="461665"/>
          </a:xfrm>
          <a:prstGeom prst="rect">
            <a:avLst/>
          </a:prstGeom>
          <a:noFill/>
        </p:spPr>
        <p:txBody>
          <a:bodyPr wrap="square" rtlCol="0">
            <a:spAutoFit/>
          </a:bodyPr>
          <a:lstStyle/>
          <a:p>
            <a:r>
              <a:rPr lang="en-US" b="1" u="sng" dirty="0" err="1" smtClean="0"/>
              <a:t>Thapsigargin</a:t>
            </a:r>
            <a:r>
              <a:rPr lang="en-US" b="1" u="sng" dirty="0" smtClean="0"/>
              <a:t> treated sample</a:t>
            </a:r>
            <a:endParaRPr lang="en-US" b="1" u="sng" dirty="0"/>
          </a:p>
        </p:txBody>
      </p:sp>
      <p:sp>
        <p:nvSpPr>
          <p:cNvPr id="412" name="TextBox 411"/>
          <p:cNvSpPr txBox="1"/>
          <p:nvPr/>
        </p:nvSpPr>
        <p:spPr>
          <a:xfrm>
            <a:off x="27813000" y="13716000"/>
            <a:ext cx="4648200" cy="461665"/>
          </a:xfrm>
          <a:prstGeom prst="rect">
            <a:avLst/>
          </a:prstGeom>
          <a:noFill/>
        </p:spPr>
        <p:txBody>
          <a:bodyPr wrap="square" rtlCol="0">
            <a:spAutoFit/>
          </a:bodyPr>
          <a:lstStyle/>
          <a:p>
            <a:r>
              <a:rPr lang="en-US" b="1" u="sng" dirty="0" err="1" smtClean="0"/>
              <a:t>Dithiothreitol</a:t>
            </a:r>
            <a:r>
              <a:rPr lang="en-US" b="1" u="sng" dirty="0" smtClean="0"/>
              <a:t> treated sample</a:t>
            </a:r>
            <a:endParaRPr lang="en-US" b="1" u="sng" dirty="0"/>
          </a:p>
        </p:txBody>
      </p:sp>
      <p:sp>
        <p:nvSpPr>
          <p:cNvPr id="413" name="Rectangle 412"/>
          <p:cNvSpPr/>
          <p:nvPr/>
        </p:nvSpPr>
        <p:spPr bwMode="auto">
          <a:xfrm>
            <a:off x="533400" y="26136600"/>
            <a:ext cx="31851600" cy="16840200"/>
          </a:xfrm>
          <a:prstGeom prst="rect">
            <a:avLst/>
          </a:prstGeom>
          <a:noFill/>
          <a:ln w="7302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4" charset="0"/>
            </a:endParaRPr>
          </a:p>
        </p:txBody>
      </p:sp>
      <p:graphicFrame>
        <p:nvGraphicFramePr>
          <p:cNvPr id="1028" name="Object 4"/>
          <p:cNvGraphicFramePr>
            <a:graphicFrameLocks noChangeAspect="1"/>
          </p:cNvGraphicFramePr>
          <p:nvPr/>
        </p:nvGraphicFramePr>
        <p:xfrm>
          <a:off x="18097500" y="17968913"/>
          <a:ext cx="9486900" cy="1919287"/>
        </p:xfrm>
        <a:graphic>
          <a:graphicData uri="http://schemas.openxmlformats.org/presentationml/2006/ole">
            <p:oleObj spid="_x0000_s1028" name="Document" r:id="rId11" imgW="6095861" imgH="1235685" progId="Word.Document.12">
              <p:embed/>
            </p:oleObj>
          </a:graphicData>
        </a:graphic>
      </p:graphicFrame>
      <p:sp>
        <p:nvSpPr>
          <p:cNvPr id="417" name="Rectangle 416"/>
          <p:cNvSpPr/>
          <p:nvPr/>
        </p:nvSpPr>
        <p:spPr>
          <a:xfrm>
            <a:off x="9044046" y="26289000"/>
            <a:ext cx="14125470"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“READ SPLIT WALK (RSW)” ALGORITHM</a:t>
            </a:r>
            <a:endPar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18" name="Right Arrow 417"/>
          <p:cNvSpPr/>
          <p:nvPr/>
        </p:nvSpPr>
        <p:spPr bwMode="auto">
          <a:xfrm>
            <a:off x="16065001" y="30632400"/>
            <a:ext cx="1752600" cy="11430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4" charset="0"/>
            </a:endParaRPr>
          </a:p>
        </p:txBody>
      </p:sp>
      <p:sp>
        <p:nvSpPr>
          <p:cNvPr id="414" name="Right Arrow 413"/>
          <p:cNvSpPr/>
          <p:nvPr/>
        </p:nvSpPr>
        <p:spPr bwMode="auto">
          <a:xfrm>
            <a:off x="16065001" y="38404800"/>
            <a:ext cx="1752600" cy="1143000"/>
          </a:xfrm>
          <a:prstGeom prst="rightArrow">
            <a:avLst/>
          </a:prstGeom>
          <a:solidFill>
            <a:srgbClr val="FF0000"/>
          </a:solidFill>
          <a:ln w="9525" cap="flat" cmpd="sng" algn="ctr">
            <a:solidFill>
              <a:srgbClr val="FF0000"/>
            </a:solidFill>
            <a:prstDash val="solid"/>
            <a:round/>
            <a:headEnd type="none" w="med" len="med"/>
            <a:tailEnd type="none" w="med" len="med"/>
          </a:ln>
          <a:effectLst/>
          <a:scene3d>
            <a:camera prst="orthographicFront">
              <a:rot lat="0" lon="10800000" rev="0"/>
            </a:camera>
            <a:lightRig rig="threePt" dir="t"/>
          </a:scene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pitchFamily="2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2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24"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1319</TotalTime>
  <Words>1126</Words>
  <Application>Microsoft Office PowerPoint</Application>
  <PresentationFormat>Custom</PresentationFormat>
  <Paragraphs>224</Paragraphs>
  <Slides>1</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3" baseType="lpstr">
      <vt:lpstr>Blank Presentation</vt:lpstr>
      <vt:lpstr>Document</vt:lpstr>
      <vt:lpstr>Slide 1</vt:lpstr>
    </vt:vector>
  </TitlesOfParts>
  <Company>UM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Trombley</dc:creator>
  <cp:lastModifiedBy>Yongsheng Bai</cp:lastModifiedBy>
  <cp:revision>94</cp:revision>
  <cp:lastPrinted>2007-04-11T20:15:40Z</cp:lastPrinted>
  <dcterms:created xsi:type="dcterms:W3CDTF">2007-04-11T19:34:06Z</dcterms:created>
  <dcterms:modified xsi:type="dcterms:W3CDTF">2011-06-02T13:55:05Z</dcterms:modified>
</cp:coreProperties>
</file>