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1D01-1EA4-724A-1B79-CBEE8EB21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8FAA-54E3-5BD9-2E75-D39B8CF63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AEADA-BAD3-B1BA-F6ED-DAEB0776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73C6-C37A-5193-6069-5F24DCCC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C624-9280-8FE1-2E57-C5979843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4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BFEBF-9DCD-8BAD-0EF9-457DA0C4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4F57E5-224D-DB00-4CA1-036E461C7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CF8C5-2938-2FFC-8559-128EEF259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5D82-DCCF-F9C7-01DC-57A3C5F3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3B65B-8EED-8293-47D5-ACECF70B4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8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9BACE-E451-B163-BA59-F200F259E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14136-AEEE-7396-3E37-3352EEA49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24F7D-A0BD-CCCB-0115-16F5A0401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E22E3-DCDC-CAA6-942C-19B35EFF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CBBE-C0FD-122E-E28F-7889A630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E198D-BA1F-DD26-1836-D76B8A5CC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96EE-A81B-24B9-794B-20DADD3F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FAEE-1529-CE51-877E-DD34C7215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3B79D-7565-A69B-35A4-426440222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F349A-D4EA-3533-77AF-608F0FC6F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7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CE51-6920-3844-43B0-047FB867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15B20-DC48-2BD6-2087-E9EDFF79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5C88-E0A9-161F-6E0F-78C1CE62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E142-975F-5774-0F1A-9B8E9E79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984E-AB3E-5707-8948-7CFCCDF8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7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49C9-8901-7635-383D-BDA6F999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AC19-FD71-2775-88A3-804AD9B7D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AFCFB-B635-F2EF-CA64-CEFC3B84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49D27-325E-1860-D8AD-5DC4CC9D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52761-CA2C-F33F-595F-FAE0483F7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50646-04FE-D5C4-BED6-08F1C954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2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A2B60-FD05-E9EC-ACF6-35FD0443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01EA-08F4-DEA4-9047-625F639FA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3C34C-2599-954B-6E1E-BB2ED8800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957BE0-F388-BA83-065B-0ECC985F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B2938-BBAF-08FC-2762-A26F5349C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63892C-8C71-3B76-1AFE-F9297694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A288D-78A9-C5AD-0030-543CD4F6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95C80-0FFF-4656-F95A-97B7D7DE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842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D3D8-F9B4-E1B6-71EF-4AC231CE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BCBB5E-B413-24C2-7A31-6CA3733C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88822-FFA2-953A-9871-C0A95CC2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FB5E0-2A7C-A1BA-BBD5-9FBD83B1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49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2620E-3EB0-D5DA-D7B4-3C6B7B45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0A69D-4E33-F10B-9FD8-89869EBD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2CC24-3637-FC10-E8FC-2EC8E884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9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ADB10-B159-F0B5-54C0-3F4E1B45F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BAFF-1BD5-43D6-F778-DDC9EF023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B2493-B560-6FFA-8EB3-B069FE6A6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2A6E4-2E03-82CD-09BC-CD636DC31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59077-540A-D036-D8E2-C20AEDB7B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8D043-58F7-3F95-C7B5-BA616778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48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84A5-AC4C-0D94-C2EF-480EFDA5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EAABAD-7B61-8DB7-B13A-E8D58DC30E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7053-3005-3909-224E-C42A5EC26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06383-E11F-DA7B-533D-992472F6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422C2-C0EB-352A-89CB-1C4126C0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A620BB-1187-1F95-F9D7-4229CB1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81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408A4-A735-7315-CDAB-065F6FBD9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F24AE-E170-6BE5-F00F-CEF0E99D9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0FB1-13C1-B80F-AF35-4AF4655B5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F0D6A-0C3F-5C4A-8267-6A4BE953CD34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62EEA-A95D-5BFA-2FFA-6CF759B1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6BBCB-7440-1242-F711-2B999F051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4DD0C-B7B6-1A44-9C50-3C8BE2904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0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48A44A40-2448-78EB-E556-7E9BF7080787}"/>
              </a:ext>
            </a:extLst>
          </p:cNvPr>
          <p:cNvGrpSpPr/>
          <p:nvPr/>
        </p:nvGrpSpPr>
        <p:grpSpPr>
          <a:xfrm>
            <a:off x="3488832" y="1055681"/>
            <a:ext cx="3862540" cy="4390141"/>
            <a:chOff x="1314043" y="79497"/>
            <a:chExt cx="3862540" cy="4390141"/>
          </a:xfrm>
        </p:grpSpPr>
        <p:sp>
          <p:nvSpPr>
            <p:cNvPr id="7" name="Google Shape;191;p20">
              <a:extLst>
                <a:ext uri="{FF2B5EF4-FFF2-40B4-BE49-F238E27FC236}">
                  <a16:creationId xmlns:a16="http://schemas.microsoft.com/office/drawing/2014/main" id="{F238FD12-FD48-7DF7-AFEA-2894C983B26C}"/>
                </a:ext>
              </a:extLst>
            </p:cNvPr>
            <p:cNvSpPr/>
            <p:nvPr/>
          </p:nvSpPr>
          <p:spPr>
            <a:xfrm>
              <a:off x="2768832" y="79497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Sequencing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8" name="Google Shape;192;p20">
              <a:extLst>
                <a:ext uri="{FF2B5EF4-FFF2-40B4-BE49-F238E27FC236}">
                  <a16:creationId xmlns:a16="http://schemas.microsoft.com/office/drawing/2014/main" id="{73D0D757-B172-675F-9A77-F1B3EB3D2D85}"/>
                </a:ext>
              </a:extLst>
            </p:cNvPr>
            <p:cNvSpPr/>
            <p:nvPr/>
          </p:nvSpPr>
          <p:spPr>
            <a:xfrm>
              <a:off x="2768839" y="1105233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Sequence QC / Filtering</a:t>
              </a:r>
              <a:endParaRPr sz="1000" b="1">
                <a:solidFill>
                  <a:schemeClr val="dk1"/>
                </a:solidFill>
              </a:endParaRPr>
            </a:p>
          </p:txBody>
        </p:sp>
        <p:sp>
          <p:nvSpPr>
            <p:cNvPr id="9" name="Google Shape;193;p20">
              <a:extLst>
                <a:ext uri="{FF2B5EF4-FFF2-40B4-BE49-F238E27FC236}">
                  <a16:creationId xmlns:a16="http://schemas.microsoft.com/office/drawing/2014/main" id="{0FDFD4F1-6A16-9A49-A46C-EBED251866E9}"/>
                </a:ext>
              </a:extLst>
            </p:cNvPr>
            <p:cNvSpPr/>
            <p:nvPr/>
          </p:nvSpPr>
          <p:spPr>
            <a:xfrm>
              <a:off x="2768832" y="1618101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Dimensional Reduction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0" name="Google Shape;194;p20">
              <a:extLst>
                <a:ext uri="{FF2B5EF4-FFF2-40B4-BE49-F238E27FC236}">
                  <a16:creationId xmlns:a16="http://schemas.microsoft.com/office/drawing/2014/main" id="{002383C0-5AF8-5EA9-CDC6-73BFB7A4975A}"/>
                </a:ext>
              </a:extLst>
            </p:cNvPr>
            <p:cNvSpPr/>
            <p:nvPr/>
          </p:nvSpPr>
          <p:spPr>
            <a:xfrm>
              <a:off x="2768843" y="3669758"/>
              <a:ext cx="1055745" cy="286826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Cell Annotation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1" name="Google Shape;195;p20">
              <a:extLst>
                <a:ext uri="{FF2B5EF4-FFF2-40B4-BE49-F238E27FC236}">
                  <a16:creationId xmlns:a16="http://schemas.microsoft.com/office/drawing/2014/main" id="{58C67D59-C2F2-B383-3A34-DB836E7DC42A}"/>
                </a:ext>
              </a:extLst>
            </p:cNvPr>
            <p:cNvSpPr/>
            <p:nvPr/>
          </p:nvSpPr>
          <p:spPr>
            <a:xfrm>
              <a:off x="2768843" y="3156705"/>
              <a:ext cx="1055745" cy="286826"/>
            </a:xfrm>
            <a:prstGeom prst="roundRect">
              <a:avLst>
                <a:gd name="adj" fmla="val 68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Marker identification</a:t>
              </a:r>
              <a:endParaRPr sz="1000" b="1">
                <a:solidFill>
                  <a:schemeClr val="dk1"/>
                </a:solidFill>
              </a:endParaRPr>
            </a:p>
          </p:txBody>
        </p:sp>
        <p:sp>
          <p:nvSpPr>
            <p:cNvPr id="12" name="Google Shape;196;p20">
              <a:extLst>
                <a:ext uri="{FF2B5EF4-FFF2-40B4-BE49-F238E27FC236}">
                  <a16:creationId xmlns:a16="http://schemas.microsoft.com/office/drawing/2014/main" id="{34EE9F67-320D-FF99-39F6-CA882E44A5C5}"/>
                </a:ext>
              </a:extLst>
            </p:cNvPr>
            <p:cNvSpPr/>
            <p:nvPr/>
          </p:nvSpPr>
          <p:spPr>
            <a:xfrm>
              <a:off x="2768832" y="2643837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Clustering / Projection</a:t>
              </a:r>
              <a:endParaRPr sz="1000" b="1">
                <a:solidFill>
                  <a:schemeClr val="dk1"/>
                </a:solidFill>
              </a:endParaRPr>
            </a:p>
          </p:txBody>
        </p:sp>
        <p:cxnSp>
          <p:nvCxnSpPr>
            <p:cNvPr id="13" name="Google Shape;197;p20">
              <a:extLst>
                <a:ext uri="{FF2B5EF4-FFF2-40B4-BE49-F238E27FC236}">
                  <a16:creationId xmlns:a16="http://schemas.microsoft.com/office/drawing/2014/main" id="{21A49AA3-0B47-A5F7-8A5F-2716A1258666}"/>
                </a:ext>
              </a:extLst>
            </p:cNvPr>
            <p:cNvCxnSpPr>
              <a:stCxn id="7" idx="2"/>
              <a:endCxn id="14" idx="0"/>
            </p:cNvCxnSpPr>
            <p:nvPr/>
          </p:nvCxnSpPr>
          <p:spPr>
            <a:xfrm>
              <a:off x="3296705" y="366138"/>
              <a:ext cx="7" cy="2262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" name="Google Shape;198;p20">
              <a:extLst>
                <a:ext uri="{FF2B5EF4-FFF2-40B4-BE49-F238E27FC236}">
                  <a16:creationId xmlns:a16="http://schemas.microsoft.com/office/drawing/2014/main" id="{8329C325-E4AE-8CCB-F8BD-1F7BF806CC37}"/>
                </a:ext>
              </a:extLst>
            </p:cNvPr>
            <p:cNvSpPr/>
            <p:nvPr/>
          </p:nvSpPr>
          <p:spPr>
            <a:xfrm>
              <a:off x="2768839" y="592365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Alignment / Quantification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15" name="Google Shape;199;p20">
              <a:extLst>
                <a:ext uri="{FF2B5EF4-FFF2-40B4-BE49-F238E27FC236}">
                  <a16:creationId xmlns:a16="http://schemas.microsoft.com/office/drawing/2014/main" id="{4AEBD1A8-CAEB-2108-5862-EDD32D973779}"/>
                </a:ext>
              </a:extLst>
            </p:cNvPr>
            <p:cNvSpPr/>
            <p:nvPr/>
          </p:nvSpPr>
          <p:spPr>
            <a:xfrm>
              <a:off x="2000605" y="2130969"/>
              <a:ext cx="1055745" cy="286641"/>
            </a:xfrm>
            <a:prstGeom prst="roundRect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</a:rPr>
                <a:t>Batch correction</a:t>
              </a:r>
              <a:endParaRPr sz="1000" b="1">
                <a:solidFill>
                  <a:schemeClr val="dk1"/>
                </a:solidFill>
              </a:endParaRPr>
            </a:p>
          </p:txBody>
        </p:sp>
        <p:cxnSp>
          <p:nvCxnSpPr>
            <p:cNvPr id="16" name="Google Shape;200;p20">
              <a:extLst>
                <a:ext uri="{FF2B5EF4-FFF2-40B4-BE49-F238E27FC236}">
                  <a16:creationId xmlns:a16="http://schemas.microsoft.com/office/drawing/2014/main" id="{E4D4B625-53AF-DCB0-3885-CFB3B6E69042}"/>
                </a:ext>
              </a:extLst>
            </p:cNvPr>
            <p:cNvCxnSpPr>
              <a:stCxn id="14" idx="2"/>
              <a:endCxn id="8" idx="0"/>
            </p:cNvCxnSpPr>
            <p:nvPr/>
          </p:nvCxnSpPr>
          <p:spPr>
            <a:xfrm>
              <a:off x="3296712" y="879006"/>
              <a:ext cx="0" cy="2262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201;p20">
              <a:extLst>
                <a:ext uri="{FF2B5EF4-FFF2-40B4-BE49-F238E27FC236}">
                  <a16:creationId xmlns:a16="http://schemas.microsoft.com/office/drawing/2014/main" id="{5A1D3B59-9342-EFFB-E29A-6D7CDD7F4F7D}"/>
                </a:ext>
              </a:extLst>
            </p:cNvPr>
            <p:cNvCxnSpPr>
              <a:stCxn id="9" idx="2"/>
              <a:endCxn id="12" idx="0"/>
            </p:cNvCxnSpPr>
            <p:nvPr/>
          </p:nvCxnSpPr>
          <p:spPr>
            <a:xfrm>
              <a:off x="3296705" y="1904742"/>
              <a:ext cx="0" cy="739095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202;p20">
              <a:extLst>
                <a:ext uri="{FF2B5EF4-FFF2-40B4-BE49-F238E27FC236}">
                  <a16:creationId xmlns:a16="http://schemas.microsoft.com/office/drawing/2014/main" id="{A2EE5B9F-2F0C-BEE0-F57A-8D958010A1A9}"/>
                </a:ext>
              </a:extLst>
            </p:cNvPr>
            <p:cNvCxnSpPr>
              <a:stCxn id="9" idx="2"/>
              <a:endCxn id="15" idx="3"/>
            </p:cNvCxnSpPr>
            <p:nvPr/>
          </p:nvCxnSpPr>
          <p:spPr>
            <a:xfrm rot="5400000">
              <a:off x="2991754" y="1969339"/>
              <a:ext cx="369548" cy="240355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205;p20">
              <a:extLst>
                <a:ext uri="{FF2B5EF4-FFF2-40B4-BE49-F238E27FC236}">
                  <a16:creationId xmlns:a16="http://schemas.microsoft.com/office/drawing/2014/main" id="{97A4D259-0FAB-3465-E0F8-204B137CB77E}"/>
                </a:ext>
              </a:extLst>
            </p:cNvPr>
            <p:cNvCxnSpPr>
              <a:stCxn id="11" idx="2"/>
              <a:endCxn id="10" idx="0"/>
            </p:cNvCxnSpPr>
            <p:nvPr/>
          </p:nvCxnSpPr>
          <p:spPr>
            <a:xfrm>
              <a:off x="3296716" y="3443531"/>
              <a:ext cx="0" cy="2262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206;p20">
              <a:extLst>
                <a:ext uri="{FF2B5EF4-FFF2-40B4-BE49-F238E27FC236}">
                  <a16:creationId xmlns:a16="http://schemas.microsoft.com/office/drawing/2014/main" id="{05FB82C9-8A89-909A-731A-57ECEE16C122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 flipH="1">
              <a:off x="3296705" y="1391874"/>
              <a:ext cx="7" cy="226227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207;p20">
              <a:extLst>
                <a:ext uri="{FF2B5EF4-FFF2-40B4-BE49-F238E27FC236}">
                  <a16:creationId xmlns:a16="http://schemas.microsoft.com/office/drawing/2014/main" id="{02C75803-1B39-778B-716E-D9DDEA7FD0B4}"/>
                </a:ext>
              </a:extLst>
            </p:cNvPr>
            <p:cNvCxnSpPr>
              <a:stCxn id="12" idx="1"/>
              <a:endCxn id="11" idx="1"/>
            </p:cNvCxnSpPr>
            <p:nvPr/>
          </p:nvCxnSpPr>
          <p:spPr>
            <a:xfrm rot="10800000" flipH="1" flipV="1">
              <a:off x="2768831" y="2787158"/>
              <a:ext cx="11" cy="512960"/>
            </a:xfrm>
            <a:prstGeom prst="bentConnector3">
              <a:avLst>
                <a:gd name="adj1" fmla="val -207818181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208;p20">
              <a:extLst>
                <a:ext uri="{FF2B5EF4-FFF2-40B4-BE49-F238E27FC236}">
                  <a16:creationId xmlns:a16="http://schemas.microsoft.com/office/drawing/2014/main" id="{3C56918D-001E-704F-EAD4-535FE89D6DC0}"/>
                </a:ext>
              </a:extLst>
            </p:cNvPr>
            <p:cNvCxnSpPr>
              <a:stCxn id="11" idx="3"/>
              <a:endCxn id="12" idx="3"/>
            </p:cNvCxnSpPr>
            <p:nvPr/>
          </p:nvCxnSpPr>
          <p:spPr>
            <a:xfrm flipH="1" flipV="1">
              <a:off x="3824577" y="2787158"/>
              <a:ext cx="11" cy="512960"/>
            </a:xfrm>
            <a:prstGeom prst="bentConnector3">
              <a:avLst>
                <a:gd name="adj1" fmla="val -2078181818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3" name="Google Shape;203;p20">
              <a:extLst>
                <a:ext uri="{FF2B5EF4-FFF2-40B4-BE49-F238E27FC236}">
                  <a16:creationId xmlns:a16="http://schemas.microsoft.com/office/drawing/2014/main" id="{28FA7CB2-CED5-6AA0-9DE9-3AE2619A004D}"/>
                </a:ext>
              </a:extLst>
            </p:cNvPr>
            <p:cNvSpPr/>
            <p:nvPr/>
          </p:nvSpPr>
          <p:spPr>
            <a:xfrm>
              <a:off x="1314043" y="4182809"/>
              <a:ext cx="1159913" cy="286826"/>
            </a:xfrm>
            <a:prstGeom prst="roundRect">
              <a:avLst>
                <a:gd name="adj" fmla="val 686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Diffex</a:t>
              </a:r>
              <a:br>
                <a:rPr lang="en" sz="1000" b="1" dirty="0">
                  <a:solidFill>
                    <a:schemeClr val="dk1"/>
                  </a:solidFill>
                </a:rPr>
              </a:br>
              <a:r>
                <a:rPr lang="en" sz="1000" b="1" dirty="0">
                  <a:solidFill>
                    <a:schemeClr val="dk1"/>
                  </a:solidFill>
                </a:rPr>
                <a:t>analysis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24" name="Google Shape;204;p20">
              <a:extLst>
                <a:ext uri="{FF2B5EF4-FFF2-40B4-BE49-F238E27FC236}">
                  <a16:creationId xmlns:a16="http://schemas.microsoft.com/office/drawing/2014/main" id="{A300CD81-AA2C-23E2-8A3B-30927EAA700A}"/>
                </a:ext>
              </a:extLst>
            </p:cNvPr>
            <p:cNvSpPr/>
            <p:nvPr/>
          </p:nvSpPr>
          <p:spPr>
            <a:xfrm>
              <a:off x="2773528" y="4182812"/>
              <a:ext cx="1055745" cy="2868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dk1"/>
                  </a:solidFill>
                </a:rPr>
                <a:t>Functional analysis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25" name="Google Shape;209;p20">
              <a:extLst>
                <a:ext uri="{FF2B5EF4-FFF2-40B4-BE49-F238E27FC236}">
                  <a16:creationId xmlns:a16="http://schemas.microsoft.com/office/drawing/2014/main" id="{539A617C-005B-CFC9-028D-0B353FF6ACCD}"/>
                </a:ext>
              </a:extLst>
            </p:cNvPr>
            <p:cNvSpPr/>
            <p:nvPr/>
          </p:nvSpPr>
          <p:spPr>
            <a:xfrm>
              <a:off x="4120838" y="4182812"/>
              <a:ext cx="1055745" cy="28682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" sz="1000" b="1" dirty="0">
                  <a:solidFill>
                    <a:schemeClr val="dk1"/>
                  </a:solidFill>
                </a:rPr>
                <a:t>Trajectory analysis</a:t>
              </a:r>
              <a:endParaRPr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26" name="Google Shape;210;p20">
              <a:extLst>
                <a:ext uri="{FF2B5EF4-FFF2-40B4-BE49-F238E27FC236}">
                  <a16:creationId xmlns:a16="http://schemas.microsoft.com/office/drawing/2014/main" id="{05A875F6-1B7A-FBC1-7AFD-FF488A23327A}"/>
                </a:ext>
              </a:extLst>
            </p:cNvPr>
            <p:cNvCxnSpPr>
              <a:stCxn id="10" idx="2"/>
              <a:endCxn id="23" idx="0"/>
            </p:cNvCxnSpPr>
            <p:nvPr/>
          </p:nvCxnSpPr>
          <p:spPr>
            <a:xfrm rot="5400000">
              <a:off x="2482246" y="3368338"/>
              <a:ext cx="226225" cy="1402716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" name="Google Shape;211;p20">
              <a:extLst>
                <a:ext uri="{FF2B5EF4-FFF2-40B4-BE49-F238E27FC236}">
                  <a16:creationId xmlns:a16="http://schemas.microsoft.com/office/drawing/2014/main" id="{F9F29F35-734B-325E-66AF-E00F00B58A85}"/>
                </a:ext>
              </a:extLst>
            </p:cNvPr>
            <p:cNvCxnSpPr>
              <a:stCxn id="10" idx="2"/>
              <a:endCxn id="25" idx="0"/>
            </p:cNvCxnSpPr>
            <p:nvPr/>
          </p:nvCxnSpPr>
          <p:spPr>
            <a:xfrm rot="16200000" flipH="1">
              <a:off x="3859599" y="3393700"/>
              <a:ext cx="226228" cy="1351995"/>
            </a:xfrm>
            <a:prstGeom prst="bentConnector3">
              <a:avLst>
                <a:gd name="adj1" fmla="val 50000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" name="Google Shape;212;p20">
              <a:extLst>
                <a:ext uri="{FF2B5EF4-FFF2-40B4-BE49-F238E27FC236}">
                  <a16:creationId xmlns:a16="http://schemas.microsoft.com/office/drawing/2014/main" id="{C1D99E7E-DE8F-8C5F-2465-6044D410214F}"/>
                </a:ext>
              </a:extLst>
            </p:cNvPr>
            <p:cNvCxnSpPr>
              <a:stCxn id="10" idx="2"/>
              <a:endCxn id="24" idx="0"/>
            </p:cNvCxnSpPr>
            <p:nvPr/>
          </p:nvCxnSpPr>
          <p:spPr>
            <a:xfrm>
              <a:off x="3296716" y="3956584"/>
              <a:ext cx="4685" cy="22622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9475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Gates, Chris</dc:creator>
  <cp:lastModifiedBy>Gates, Chris</cp:lastModifiedBy>
  <cp:revision>2</cp:revision>
  <dcterms:created xsi:type="dcterms:W3CDTF">2023-12-13T17:57:22Z</dcterms:created>
  <dcterms:modified xsi:type="dcterms:W3CDTF">2023-12-13T17:58:41Z</dcterms:modified>
</cp:coreProperties>
</file>