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33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53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8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78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9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98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6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2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54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67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9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ee98593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ee98593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6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DFC748-77F0-0D6B-EAAA-13B1A3AC9C2A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Sequence QC</a:t>
              </a:r>
              <a:endParaRPr b="1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</a:t>
              </a:r>
              <a:endParaRPr b="1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Quantification</a:t>
              </a:r>
              <a:endParaRPr b="1" dirty="0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Trimming</a:t>
              </a:r>
              <a:endParaRPr b="1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dk1"/>
                  </a:solidFill>
                </a:rPr>
                <a:t>Sample QC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" name="Google Shape;286;p22">
              <a:extLst>
                <a:ext uri="{FF2B5EF4-FFF2-40B4-BE49-F238E27FC236}">
                  <a16:creationId xmlns:a16="http://schemas.microsoft.com/office/drawing/2014/main" id="{AADF43C8-9AA0-6171-0A71-BA49B41E83D2}"/>
                </a:ext>
              </a:extLst>
            </p:cNvPr>
            <p:cNvSpPr/>
            <p:nvPr/>
          </p:nvSpPr>
          <p:spPr>
            <a:xfrm>
              <a:off x="5423675" y="44241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Functional analysis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4" name="Google Shape;288;p22">
              <a:extLst>
                <a:ext uri="{FF2B5EF4-FFF2-40B4-BE49-F238E27FC236}">
                  <a16:creationId xmlns:a16="http://schemas.microsoft.com/office/drawing/2014/main" id="{41AE17E3-C81E-13D2-A30F-3AC2FB883439}"/>
                </a:ext>
              </a:extLst>
            </p:cNvPr>
            <p:cNvCxnSpPr/>
            <p:nvPr/>
          </p:nvCxnSpPr>
          <p:spPr>
            <a:xfrm>
              <a:off x="6339575" y="414846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2242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8F891D-1CE6-5050-7486-74DCC003BDA2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lt1"/>
                  </a:solidFill>
                </a:rPr>
                <a:t>Sample QC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9592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CA50F8E-5352-6348-708D-667F4B1E221A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dk1"/>
                  </a:solidFill>
                </a:rPr>
                <a:t>Sample QC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lt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1832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393136-B88E-4B70-E864-866C92971D65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dk1"/>
                  </a:solidFill>
                </a:rPr>
                <a:t>Sample QC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lt1"/>
                  </a:solidFill>
                </a:rPr>
                <a:t>DE Visualization / Annotation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2428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DFC748-77F0-0D6B-EAAA-13B1A3AC9C2A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Sequence QC</a:t>
              </a:r>
              <a:endParaRPr b="1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</a:t>
              </a:r>
              <a:endParaRPr b="1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Quantification</a:t>
              </a:r>
              <a:endParaRPr b="1" dirty="0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Trimming</a:t>
              </a:r>
              <a:endParaRPr b="1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dk1"/>
                  </a:solidFill>
                </a:rPr>
                <a:t>Sample QC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" name="Google Shape;286;p22">
              <a:extLst>
                <a:ext uri="{FF2B5EF4-FFF2-40B4-BE49-F238E27FC236}">
                  <a16:creationId xmlns:a16="http://schemas.microsoft.com/office/drawing/2014/main" id="{AADF43C8-9AA0-6171-0A71-BA49B41E83D2}"/>
                </a:ext>
              </a:extLst>
            </p:cNvPr>
            <p:cNvSpPr/>
            <p:nvPr/>
          </p:nvSpPr>
          <p:spPr>
            <a:xfrm>
              <a:off x="5423675" y="44241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Functional analysis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4" name="Google Shape;288;p22">
              <a:extLst>
                <a:ext uri="{FF2B5EF4-FFF2-40B4-BE49-F238E27FC236}">
                  <a16:creationId xmlns:a16="http://schemas.microsoft.com/office/drawing/2014/main" id="{41AE17E3-C81E-13D2-A30F-3AC2FB883439}"/>
                </a:ext>
              </a:extLst>
            </p:cNvPr>
            <p:cNvCxnSpPr/>
            <p:nvPr/>
          </p:nvCxnSpPr>
          <p:spPr>
            <a:xfrm>
              <a:off x="6339575" y="414846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818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4"/>
          <p:cNvCxnSpPr>
            <a:cxnSpLocks/>
            <a:stCxn id="328" idx="2"/>
            <a:endCxn id="329" idx="0"/>
          </p:cNvCxnSpPr>
          <p:nvPr/>
        </p:nvCxnSpPr>
        <p:spPr>
          <a:xfrm>
            <a:off x="6339575" y="332167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24"/>
          <p:cNvSpPr/>
          <p:nvPr/>
        </p:nvSpPr>
        <p:spPr>
          <a:xfrm>
            <a:off x="2054138" y="327625"/>
            <a:ext cx="1831800" cy="536100"/>
          </a:xfrm>
          <a:prstGeom prst="roundRect">
            <a:avLst>
              <a:gd name="adj" fmla="val 16667"/>
            </a:avLst>
          </a:prstGeom>
          <a:solidFill>
            <a:srgbClr val="358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Library prep   / Sequencing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816550" y="114694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Sequence QC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2054138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5423675" y="3276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Initialization</a:t>
            </a:r>
          </a:p>
        </p:txBody>
      </p:sp>
      <p:sp>
        <p:nvSpPr>
          <p:cNvPr id="330" name="Google Shape;330;p24"/>
          <p:cNvSpPr/>
          <p:nvPr/>
        </p:nvSpPr>
        <p:spPr>
          <a:xfrm>
            <a:off x="2054138" y="442420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Quantification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1" name="Google Shape;331;p24"/>
          <p:cNvCxnSpPr>
            <a:stCxn id="323" idx="2"/>
            <a:endCxn id="332" idx="0"/>
          </p:cNvCxnSpPr>
          <p:nvPr/>
        </p:nvCxnSpPr>
        <p:spPr>
          <a:xfrm>
            <a:off x="2970038" y="863725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24"/>
          <p:cNvSpPr/>
          <p:nvPr/>
        </p:nvSpPr>
        <p:spPr>
          <a:xfrm>
            <a:off x="2054150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Trimming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816550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tx1"/>
                </a:solidFill>
              </a:rPr>
              <a:t>Alignment QC</a:t>
            </a:r>
            <a:endParaRPr b="1">
              <a:solidFill>
                <a:schemeClr val="tx1"/>
              </a:solidFill>
            </a:endParaRPr>
          </a:p>
        </p:txBody>
      </p:sp>
      <p:cxnSp>
        <p:nvCxnSpPr>
          <p:cNvPr id="334" name="Google Shape;334;p24"/>
          <p:cNvCxnSpPr>
            <a:stCxn id="323" idx="2"/>
            <a:endCxn id="324" idx="3"/>
          </p:cNvCxnSpPr>
          <p:nvPr/>
        </p:nvCxnSpPr>
        <p:spPr>
          <a:xfrm rot="5400000">
            <a:off x="2533538" y="97862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4"/>
          <p:cNvCxnSpPr>
            <a:stCxn id="332" idx="2"/>
            <a:endCxn id="325" idx="0"/>
          </p:cNvCxnSpPr>
          <p:nvPr/>
        </p:nvCxnSpPr>
        <p:spPr>
          <a:xfrm>
            <a:off x="2970050" y="2502355"/>
            <a:ext cx="0" cy="2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4"/>
          <p:cNvCxnSpPr>
            <a:stCxn id="325" idx="2"/>
            <a:endCxn id="330" idx="0"/>
          </p:cNvCxnSpPr>
          <p:nvPr/>
        </p:nvCxnSpPr>
        <p:spPr>
          <a:xfrm>
            <a:off x="2970038" y="3321670"/>
            <a:ext cx="0" cy="110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4"/>
          <p:cNvCxnSpPr/>
          <p:nvPr/>
        </p:nvCxnSpPr>
        <p:spPr>
          <a:xfrm rot="5400000">
            <a:off x="2533538" y="3444075"/>
            <a:ext cx="551400" cy="3216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4"/>
          <p:cNvCxnSpPr>
            <a:cxnSpLocks/>
            <a:stCxn id="2" idx="2"/>
          </p:cNvCxnSpPr>
          <p:nvPr/>
        </p:nvCxnSpPr>
        <p:spPr>
          <a:xfrm>
            <a:off x="6339575" y="1675525"/>
            <a:ext cx="0" cy="111003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4"/>
          <p:cNvCxnSpPr>
            <a:stCxn id="330" idx="3"/>
            <a:endCxn id="326" idx="1"/>
          </p:cNvCxnSpPr>
          <p:nvPr/>
        </p:nvCxnSpPr>
        <p:spPr>
          <a:xfrm rot="10800000" flipH="1">
            <a:off x="3885938" y="595750"/>
            <a:ext cx="1537800" cy="40965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4"/>
          <p:cNvCxnSpPr>
            <a:cxnSpLocks/>
            <a:stCxn id="2" idx="2"/>
            <a:endCxn id="327" idx="1"/>
          </p:cNvCxnSpPr>
          <p:nvPr/>
        </p:nvCxnSpPr>
        <p:spPr>
          <a:xfrm rot="16200000" flipH="1">
            <a:off x="6188697" y="1826402"/>
            <a:ext cx="558780" cy="257025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8;p24">
            <a:extLst>
              <a:ext uri="{FF2B5EF4-FFF2-40B4-BE49-F238E27FC236}">
                <a16:creationId xmlns:a16="http://schemas.microsoft.com/office/drawing/2014/main" id="{4744EB59-7BED-44A2-D907-1F9BE5D924D6}"/>
              </a:ext>
            </a:extLst>
          </p:cNvPr>
          <p:cNvSpPr/>
          <p:nvPr/>
        </p:nvSpPr>
        <p:spPr>
          <a:xfrm>
            <a:off x="5423675" y="113942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 Normalization / Modeling</a:t>
            </a:r>
          </a:p>
        </p:txBody>
      </p:sp>
      <p:sp>
        <p:nvSpPr>
          <p:cNvPr id="327" name="Google Shape;327;p24"/>
          <p:cNvSpPr/>
          <p:nvPr/>
        </p:nvSpPr>
        <p:spPr>
          <a:xfrm>
            <a:off x="6596600" y="196625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Sample QC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5423675" y="3604885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Visualization / Annotation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5423675" y="2785570"/>
            <a:ext cx="1831800" cy="53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 Testing</a:t>
            </a:r>
          </a:p>
        </p:txBody>
      </p:sp>
      <p:cxnSp>
        <p:nvCxnSpPr>
          <p:cNvPr id="9" name="Google Shape;339;p24">
            <a:extLst>
              <a:ext uri="{FF2B5EF4-FFF2-40B4-BE49-F238E27FC236}">
                <a16:creationId xmlns:a16="http://schemas.microsoft.com/office/drawing/2014/main" id="{B444CDB1-E783-BD75-7796-54162F6AD1A7}"/>
              </a:ext>
            </a:extLst>
          </p:cNvPr>
          <p:cNvCxnSpPr>
            <a:cxnSpLocks/>
          </p:cNvCxnSpPr>
          <p:nvPr/>
        </p:nvCxnSpPr>
        <p:spPr>
          <a:xfrm>
            <a:off x="6339574" y="856210"/>
            <a:ext cx="0" cy="28321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272;p22">
            <a:extLst>
              <a:ext uri="{FF2B5EF4-FFF2-40B4-BE49-F238E27FC236}">
                <a16:creationId xmlns:a16="http://schemas.microsoft.com/office/drawing/2014/main" id="{5234FAC8-3B22-8C6C-B763-B79B81418557}"/>
              </a:ext>
            </a:extLst>
          </p:cNvPr>
          <p:cNvSpPr/>
          <p:nvPr/>
        </p:nvSpPr>
        <p:spPr>
          <a:xfrm>
            <a:off x="5041883" y="440677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  <a:endParaRPr b="1" dirty="0"/>
          </a:p>
        </p:txBody>
      </p:sp>
      <p:sp>
        <p:nvSpPr>
          <p:cNvPr id="6" name="Google Shape;274;p22">
            <a:extLst>
              <a:ext uri="{FF2B5EF4-FFF2-40B4-BE49-F238E27FC236}">
                <a16:creationId xmlns:a16="http://schemas.microsoft.com/office/drawing/2014/main" id="{D59229A4-5AF0-A6AE-B942-81C61EA7BF5E}"/>
              </a:ext>
            </a:extLst>
          </p:cNvPr>
          <p:cNvSpPr/>
          <p:nvPr/>
        </p:nvSpPr>
        <p:spPr>
          <a:xfrm>
            <a:off x="5813637" y="440677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1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7" name="Google Shape;253;p21">
            <a:extLst>
              <a:ext uri="{FF2B5EF4-FFF2-40B4-BE49-F238E27FC236}">
                <a16:creationId xmlns:a16="http://schemas.microsoft.com/office/drawing/2014/main" id="{AA2D80F1-73E3-437C-7240-AA694617D982}"/>
              </a:ext>
            </a:extLst>
          </p:cNvPr>
          <p:cNvSpPr/>
          <p:nvPr/>
        </p:nvSpPr>
        <p:spPr>
          <a:xfrm>
            <a:off x="6585391" y="440677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1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" name="Google Shape;158;p17">
            <a:extLst>
              <a:ext uri="{FF2B5EF4-FFF2-40B4-BE49-F238E27FC236}">
                <a16:creationId xmlns:a16="http://schemas.microsoft.com/office/drawing/2014/main" id="{840060FE-1BB2-59D8-5D2F-CA4E5BD8B17F}"/>
              </a:ext>
            </a:extLst>
          </p:cNvPr>
          <p:cNvSpPr/>
          <p:nvPr/>
        </p:nvSpPr>
        <p:spPr>
          <a:xfrm>
            <a:off x="7357145" y="440677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1</a:t>
            </a:r>
            <a:endParaRPr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87C989-EA20-A7DC-4F88-908987E560AF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lt1"/>
                  </a:solidFill>
                </a:rPr>
                <a:t>Sequence QC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Alignment</a:t>
              </a:r>
              <a:endParaRPr b="1">
                <a:solidFill>
                  <a:schemeClr val="tx1"/>
                </a:solidFill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Quantification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Trimming</a:t>
              </a:r>
              <a:endParaRPr b="1">
                <a:solidFill>
                  <a:schemeClr val="tx1"/>
                </a:solidFill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Alignment QC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14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D56DB8-CC3B-4A16-4AB2-1943B52BE78A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Alignment</a:t>
              </a:r>
              <a:endParaRPr b="1">
                <a:solidFill>
                  <a:schemeClr val="tx1"/>
                </a:solidFill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Quantification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lt1"/>
                  </a:solidFill>
                </a:rPr>
                <a:t>Trimming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Alignment QC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547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979800-5AB7-91D4-9824-D791B24CEFC4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lt1"/>
                  </a:solidFill>
                </a:rPr>
                <a:t>Alignment</a:t>
              </a:r>
              <a:endParaRPr b="1" dirty="0">
                <a:solidFill>
                  <a:schemeClr val="lt1"/>
                </a:solidFill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Quantification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tx1"/>
                  </a:solidFill>
                </a:rPr>
                <a:t>Alignment QC</a:t>
              </a:r>
              <a:endParaRPr b="1">
                <a:solidFill>
                  <a:schemeClr val="tx1"/>
                </a:solidFill>
              </a:endParaRPr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62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58EF73-707A-87D3-4467-D42AFAE28ED3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lt1"/>
                  </a:solidFill>
                </a:rPr>
                <a:t>Quantification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lt1"/>
                  </a:solidFill>
                </a:rPr>
                <a:t>Alignment QC</a:t>
              </a:r>
              <a:endParaRPr b="1" dirty="0">
                <a:solidFill>
                  <a:schemeClr val="lt1"/>
                </a:solidFill>
              </a:endParaRPr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8149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7B1CE2-6A4B-6347-78B0-8398257DA0F0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solidFill>
                    <a:schemeClr val="lt1"/>
                  </a:solidFill>
                </a:rPr>
                <a:t>Quantification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600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DFC748-77F0-0D6B-EAAA-13B1A3AC9C2A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Sequence QC</a:t>
              </a:r>
              <a:endParaRPr b="1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</a:t>
              </a:r>
              <a:endParaRPr b="1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Quantification</a:t>
              </a:r>
              <a:endParaRPr b="1" dirty="0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Trimming</a:t>
              </a:r>
              <a:endParaRPr b="1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Alignment QC</a:t>
              </a:r>
              <a:endParaRPr b="1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>
                  <a:solidFill>
                    <a:schemeClr val="dk1"/>
                  </a:solidFill>
                </a:rPr>
                <a:t>Sample QC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Visualization / Annotation</a:t>
              </a:r>
              <a:endParaRPr b="1" dirty="0"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130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17FA67-93CD-AE10-749B-836D60F7D46C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lt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1804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B1113FF-8455-A3E3-13DD-2A69B9DA78A7}"/>
              </a:ext>
            </a:extLst>
          </p:cNvPr>
          <p:cNvGrpSpPr/>
          <p:nvPr/>
        </p:nvGrpSpPr>
        <p:grpSpPr>
          <a:xfrm>
            <a:off x="816550" y="327625"/>
            <a:ext cx="7611850" cy="4632675"/>
            <a:chOff x="816550" y="327625"/>
            <a:chExt cx="7611850" cy="4632675"/>
          </a:xfrm>
        </p:grpSpPr>
        <p:cxnSp>
          <p:nvCxnSpPr>
            <p:cNvPr id="339" name="Google Shape;339;p24"/>
            <p:cNvCxnSpPr>
              <a:cxnSpLocks/>
              <a:stCxn id="328" idx="2"/>
              <a:endCxn id="329" idx="0"/>
            </p:cNvCxnSpPr>
            <p:nvPr/>
          </p:nvCxnSpPr>
          <p:spPr>
            <a:xfrm>
              <a:off x="6339575" y="332167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4"/>
            <p:cNvSpPr/>
            <p:nvPr/>
          </p:nvSpPr>
          <p:spPr>
            <a:xfrm>
              <a:off x="2054138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3584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</a:rPr>
                <a:t>Library prep   / Sequencing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50" y="114694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Sequence QC</a:t>
              </a:r>
              <a:endParaRPr b="1" dirty="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2054138" y="278557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</a:t>
              </a:r>
              <a:endParaRPr b="1" dirty="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423675" y="3276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dk1"/>
                  </a:solidFill>
                </a:rPr>
                <a:t>DE Initialization</a:t>
              </a: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2054138" y="4424200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/>
                <a:t>Quantification</a:t>
              </a:r>
              <a:endParaRPr b="1"/>
            </a:p>
          </p:txBody>
        </p:sp>
        <p:cxnSp>
          <p:nvCxnSpPr>
            <p:cNvPr id="331" name="Google Shape;331;p24"/>
            <p:cNvCxnSpPr>
              <a:stCxn id="323" idx="2"/>
              <a:endCxn id="332" idx="0"/>
            </p:cNvCxnSpPr>
            <p:nvPr/>
          </p:nvCxnSpPr>
          <p:spPr>
            <a:xfrm>
              <a:off x="2970038" y="863725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24"/>
            <p:cNvSpPr/>
            <p:nvPr/>
          </p:nvSpPr>
          <p:spPr>
            <a:xfrm>
              <a:off x="2054150" y="196625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Trimming</a:t>
              </a:r>
              <a:endParaRPr b="1" dirty="0"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16550" y="360488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 dirty="0"/>
                <a:t>Alignment QC</a:t>
              </a:r>
              <a:endParaRPr b="1" dirty="0"/>
            </a:p>
          </p:txBody>
        </p:sp>
        <p:cxnSp>
          <p:nvCxnSpPr>
            <p:cNvPr id="334" name="Google Shape;334;p24"/>
            <p:cNvCxnSpPr>
              <a:stCxn id="323" idx="2"/>
              <a:endCxn id="324" idx="3"/>
            </p:cNvCxnSpPr>
            <p:nvPr/>
          </p:nvCxnSpPr>
          <p:spPr>
            <a:xfrm rot="5400000">
              <a:off x="2533538" y="97862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5" name="Google Shape;335;p24"/>
            <p:cNvCxnSpPr>
              <a:stCxn id="332" idx="2"/>
              <a:endCxn id="325" idx="0"/>
            </p:cNvCxnSpPr>
            <p:nvPr/>
          </p:nvCxnSpPr>
          <p:spPr>
            <a:xfrm>
              <a:off x="2970050" y="2502355"/>
              <a:ext cx="0" cy="28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6" name="Google Shape;336;p24"/>
            <p:cNvCxnSpPr>
              <a:stCxn id="325" idx="2"/>
              <a:endCxn id="330" idx="0"/>
            </p:cNvCxnSpPr>
            <p:nvPr/>
          </p:nvCxnSpPr>
          <p:spPr>
            <a:xfrm>
              <a:off x="2970038" y="3321670"/>
              <a:ext cx="0" cy="110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7" name="Google Shape;337;p24"/>
            <p:cNvCxnSpPr/>
            <p:nvPr/>
          </p:nvCxnSpPr>
          <p:spPr>
            <a:xfrm rot="5400000">
              <a:off x="2533538" y="3444075"/>
              <a:ext cx="551400" cy="321600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8" name="Google Shape;338;p24"/>
            <p:cNvCxnSpPr>
              <a:cxnSpLocks/>
              <a:stCxn id="2" idx="2"/>
            </p:cNvCxnSpPr>
            <p:nvPr/>
          </p:nvCxnSpPr>
          <p:spPr>
            <a:xfrm>
              <a:off x="6339575" y="1675525"/>
              <a:ext cx="0" cy="111003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24"/>
            <p:cNvCxnSpPr>
              <a:stCxn id="330" idx="3"/>
              <a:endCxn id="326" idx="1"/>
            </p:cNvCxnSpPr>
            <p:nvPr/>
          </p:nvCxnSpPr>
          <p:spPr>
            <a:xfrm rot="10800000" flipH="1">
              <a:off x="3885938" y="595750"/>
              <a:ext cx="1537800" cy="4096500"/>
            </a:xfrm>
            <a:prstGeom prst="bentConnector3">
              <a:avLst>
                <a:gd name="adj1" fmla="val 499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1" name="Google Shape;341;p24"/>
            <p:cNvCxnSpPr>
              <a:cxnSpLocks/>
              <a:stCxn id="2" idx="2"/>
              <a:endCxn id="327" idx="1"/>
            </p:cNvCxnSpPr>
            <p:nvPr/>
          </p:nvCxnSpPr>
          <p:spPr>
            <a:xfrm rot="16200000" flipH="1">
              <a:off x="6188697" y="1826402"/>
              <a:ext cx="558780" cy="25702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Google Shape;328;p24">
              <a:extLst>
                <a:ext uri="{FF2B5EF4-FFF2-40B4-BE49-F238E27FC236}">
                  <a16:creationId xmlns:a16="http://schemas.microsoft.com/office/drawing/2014/main" id="{4744EB59-7BED-44A2-D907-1F9BE5D924D6}"/>
                </a:ext>
              </a:extLst>
            </p:cNvPr>
            <p:cNvSpPr/>
            <p:nvPr/>
          </p:nvSpPr>
          <p:spPr>
            <a:xfrm>
              <a:off x="5423675" y="1139425"/>
              <a:ext cx="1831800" cy="5361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lt1"/>
                  </a:solidFill>
                </a:rPr>
                <a:t>DE Normalization / Modeling</a:t>
              </a: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596600" y="196625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</a:rPr>
                <a:t>Sample QC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423675" y="3604885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Visualization / Annotation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423675" y="2785570"/>
              <a:ext cx="1831800" cy="536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DE Testing</a:t>
              </a:r>
            </a:p>
          </p:txBody>
        </p:sp>
        <p:cxnSp>
          <p:nvCxnSpPr>
            <p:cNvPr id="9" name="Google Shape;339;p24">
              <a:extLst>
                <a:ext uri="{FF2B5EF4-FFF2-40B4-BE49-F238E27FC236}">
                  <a16:creationId xmlns:a16="http://schemas.microsoft.com/office/drawing/2014/main" id="{B444CDB1-E783-BD75-7796-54162F6AD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9574" y="856210"/>
              <a:ext cx="0" cy="28321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60175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358</Words>
  <Application>Microsoft Macintosh PowerPoint</Application>
  <PresentationFormat>On-screen Show (16:9)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Gates, Chris</cp:lastModifiedBy>
  <cp:revision>4</cp:revision>
  <dcterms:modified xsi:type="dcterms:W3CDTF">2022-10-19T21:40:32Z</dcterms:modified>
</cp:coreProperties>
</file>