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2A5"/>
    <a:srgbClr val="E41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9"/>
    <p:restoredTop sz="96327"/>
  </p:normalViewPr>
  <p:slideViewPr>
    <p:cSldViewPr snapToGrid="0" snapToObjects="1">
      <p:cViewPr>
        <p:scale>
          <a:sx n="180" d="100"/>
          <a:sy n="180" d="100"/>
        </p:scale>
        <p:origin x="304" y="-1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865F-32EB-4644-832E-C71E42654A9C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1BD25-FF40-9844-801C-E7102C33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5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D6AD-A8CD-AD43-BE14-2159C59F0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2244726"/>
            <a:ext cx="10287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E582-0CCC-B64D-A5D2-4C9F78AD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A51E-3675-734A-95B9-FB1C289B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3549-17E7-264F-87AE-0A6C241B52D7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07FA-97D8-D240-833D-1CF95305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87DA-0056-E448-9F07-19F77288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4DAB-41AC-C54C-B18A-CD067991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1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EED9-D032-E445-8CF3-E14B9C01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57FFE-C826-6F4F-B600-EBB4BD56F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B534-5244-674C-AE06-F713C027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BB89-A74D-F84B-8B8C-4B6170DBF0A6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1C152-1107-5F45-AF15-A43A8BF0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08535-7BC1-F64C-9746-4528A49F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4DAB-41AC-C54C-B18A-CD067991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4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29705-0003-4349-A708-38CAB7E8B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15512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E69D9-8C90-3A45-844F-EA9EC32F0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42975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0290-83DA-FB4E-A09A-5E18F0C2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372-6DD4-2E4A-AD98-2C97F9454ACA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B4D4-2463-B24A-A826-CBECFDC9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D9B85-489D-2242-A760-E7738955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4DAB-41AC-C54C-B18A-CD067991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0EDA-022E-5342-898C-F2774E20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6022-EF61-204D-8845-4F93D0D63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83FB-16D0-1744-804F-65403DC9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8208-4DB9-E84C-9FDF-2DBA284C041C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D428-EA99-DA4F-B13E-21351A09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76CC-3B62-D948-869B-D40C0EDF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4DAB-41AC-C54C-B18A-CD067991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9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1AA-1947-FA4B-AB45-FC3F656B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31" y="3419477"/>
            <a:ext cx="1183005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D8F4F-1403-1545-B295-FEFE3821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831" y="9178927"/>
            <a:ext cx="1183005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760E-11AA-CC43-A0B5-925E0A5A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7FAD-5CE7-C24C-84B2-3ACA3F1D4B19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2591-3EDB-E340-A989-475E3C5D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EB8AD-109B-0A4D-870A-5767B673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4DAB-41AC-C54C-B18A-CD067991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9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3265-B362-DA4E-A1F2-A9F159F7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08D1-0BD2-7742-9E4D-88396B30B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8FD24-D8C0-7B4C-BC43-22F05BCA5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8C740-DD74-D443-9773-F84E67FD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AAFA-8783-2448-A5C3-3310672D7689}" type="datetime1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C5E44-2EC3-DB4D-AE32-D2CFFBAF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7672-4484-AC47-A341-14F3ED01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4DAB-41AC-C54C-B18A-CD067991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BCE2-C5E9-1A48-A801-5E832F2D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2" y="730251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3C0FE-040B-894A-BA0A-8668A5A6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762" y="3362326"/>
            <a:ext cx="580251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8BAB2-B85A-FF4E-89B4-8DCBC042F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4762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71ABB-542B-6046-955C-A02834053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43725" y="3362326"/>
            <a:ext cx="5831087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002AC-26EA-7E4D-A182-89575ECC4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43725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D5DD7-6DBC-7A4B-BC88-DD5ABEC3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EE0-D052-9F43-AE78-D0728D76D26D}" type="datetime1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3D068-9BF4-6445-9A3C-C833C29F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04C5B-9ADC-6E43-8DE4-A85D16F9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4DAB-41AC-C54C-B18A-CD067991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0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13B4-6F4E-5843-BB61-58DCACD0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191B3-5391-7840-8881-6930E773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0178-83FB-1A4C-A57F-BA4EA36E5029}" type="datetime1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28263-C3A9-BE41-977A-920BA75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B11FB-B3C9-3D4C-8B80-A5013D43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4DAB-41AC-C54C-B18A-CD067991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EB578-9F8F-9442-8FAA-DD4090F3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1BE8-4CC8-B245-8085-CE6A315D24F5}" type="datetime1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44F29-54EE-B349-A0B8-AF55E05B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9324C-C871-0046-B7D0-1721B595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4DAB-41AC-C54C-B18A-CD067991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9D44-D6F9-A74C-8B0E-AB3A4BF2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3F63-78C0-B946-A912-F834664D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087" y="1974851"/>
            <a:ext cx="6943725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A7408-FDF9-CF41-888D-5E0FA3C99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75EE3-A052-CF49-8B6E-D1027B29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82A5-E609-4F46-A911-CAA63A021D08}" type="datetime1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8943-E9EB-6C4C-BF6C-1AF994D3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46950-D98D-E74A-9A83-166BD875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4DAB-41AC-C54C-B18A-CD067991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BFD8-0CF2-1C42-A65B-84EDE9CA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9701D-FBC8-DF45-BCDE-8D3A931F7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1087" y="1974851"/>
            <a:ext cx="6943725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98E16-3F41-C64A-93BC-E97064FE9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4A259-4EC4-AC4C-8568-CF6913B0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E6EE-21B4-9246-9976-6B832008E9B3}" type="datetime1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E1BC4-48BC-4F48-B08C-BAA9CCA8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12076-4554-344E-9724-1F31708E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4DAB-41AC-C54C-B18A-CD067991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DEE3A-C2DA-EC40-B3DD-2EC6C8FF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730251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90BC6-3495-4847-9303-D2C6EB7D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A444-A925-8E48-9D9F-2024471AF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975" y="12712701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14F37C8-F021-1F47-9330-352B18B8499B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41C6-3B38-4349-8292-64AE33993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3425" y="12712701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7D12-1F55-AB46-937B-DCE8CA5BC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86925" y="12712701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34B4DAB-41AC-C54C-B18A-CD067991C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F5C9A5-4186-C94A-8C3F-BB74A83EC28E}"/>
              </a:ext>
            </a:extLst>
          </p:cNvPr>
          <p:cNvSpPr txBox="1"/>
          <p:nvPr/>
        </p:nvSpPr>
        <p:spPr>
          <a:xfrm>
            <a:off x="0" y="333"/>
            <a:ext cx="1371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collation and study design from electronic health record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741EC-A9DF-804B-BBC4-BBAE6EB9F8D3}"/>
              </a:ext>
            </a:extLst>
          </p:cNvPr>
          <p:cNvSpPr txBox="1"/>
          <p:nvPr/>
        </p:nvSpPr>
        <p:spPr>
          <a:xfrm>
            <a:off x="0" y="686724"/>
            <a:ext cx="4523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9E89B6-4F4D-1945-BE98-E1A335C83E2B}"/>
              </a:ext>
            </a:extLst>
          </p:cNvPr>
          <p:cNvCxnSpPr>
            <a:cxnSpLocks/>
          </p:cNvCxnSpPr>
          <p:nvPr/>
        </p:nvCxnSpPr>
        <p:spPr>
          <a:xfrm>
            <a:off x="909063" y="4811252"/>
            <a:ext cx="778443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C3F1F8-6483-CF49-9674-6A64B0A8B6EF}"/>
              </a:ext>
            </a:extLst>
          </p:cNvPr>
          <p:cNvSpPr txBox="1"/>
          <p:nvPr/>
        </p:nvSpPr>
        <p:spPr>
          <a:xfrm>
            <a:off x="0" y="4880739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Lato" panose="020F0502020204030203" pitchFamily="34" charset="77"/>
              </a:rPr>
              <a:t>Start of follow-up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5395C1-5ACD-8F4F-A1BB-6876725421EB}"/>
              </a:ext>
            </a:extLst>
          </p:cNvPr>
          <p:cNvSpPr txBox="1"/>
          <p:nvPr/>
        </p:nvSpPr>
        <p:spPr>
          <a:xfrm>
            <a:off x="7878820" y="4878802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Lato" panose="020F0502020204030203" pitchFamily="34" charset="77"/>
              </a:rPr>
              <a:t>End of follow-up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2EEF2C-60AE-0347-96C2-85A965F2DC67}"/>
              </a:ext>
            </a:extLst>
          </p:cNvPr>
          <p:cNvSpPr txBox="1"/>
          <p:nvPr/>
        </p:nvSpPr>
        <p:spPr>
          <a:xfrm>
            <a:off x="4879560" y="4895209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anose="020F0502020204030203" pitchFamily="34" charset="77"/>
              </a:rPr>
              <a:t>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DF1772-153C-BE40-BE0F-A06E30858C3A}"/>
              </a:ext>
            </a:extLst>
          </p:cNvPr>
          <p:cNvSpPr/>
          <p:nvPr/>
        </p:nvSpPr>
        <p:spPr>
          <a:xfrm>
            <a:off x="1257980" y="1909054"/>
            <a:ext cx="7362220" cy="505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D534A9-753C-C142-842A-E58EFEC5512C}"/>
              </a:ext>
            </a:extLst>
          </p:cNvPr>
          <p:cNvSpPr/>
          <p:nvPr/>
        </p:nvSpPr>
        <p:spPr>
          <a:xfrm>
            <a:off x="909060" y="2486571"/>
            <a:ext cx="7278001" cy="505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5735BC-B34D-5C4B-97C1-0017C4CA026A}"/>
              </a:ext>
            </a:extLst>
          </p:cNvPr>
          <p:cNvSpPr/>
          <p:nvPr/>
        </p:nvSpPr>
        <p:spPr>
          <a:xfrm>
            <a:off x="3081662" y="3065443"/>
            <a:ext cx="2285996" cy="493776"/>
          </a:xfrm>
          <a:prstGeom prst="rect">
            <a:avLst/>
          </a:prstGeom>
          <a:pattFill prst="pct25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F2EFF8-6360-4648-9A70-65EEB9627B16}"/>
              </a:ext>
            </a:extLst>
          </p:cNvPr>
          <p:cNvSpPr/>
          <p:nvPr/>
        </p:nvSpPr>
        <p:spPr>
          <a:xfrm>
            <a:off x="3205988" y="3064088"/>
            <a:ext cx="2161674" cy="505326"/>
          </a:xfrm>
          <a:prstGeom prst="rect">
            <a:avLst/>
          </a:prstGeom>
          <a:pattFill prst="pct25">
            <a:fgClr>
              <a:schemeClr val="accent3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7CF074-727F-BA45-B0D7-6ED60517168B}"/>
              </a:ext>
            </a:extLst>
          </p:cNvPr>
          <p:cNvSpPr/>
          <p:nvPr/>
        </p:nvSpPr>
        <p:spPr>
          <a:xfrm>
            <a:off x="1918610" y="3642960"/>
            <a:ext cx="6497050" cy="505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DEB198-96BF-3545-B799-9051E7355477}"/>
              </a:ext>
            </a:extLst>
          </p:cNvPr>
          <p:cNvSpPr/>
          <p:nvPr/>
        </p:nvSpPr>
        <p:spPr>
          <a:xfrm>
            <a:off x="1232810" y="4221832"/>
            <a:ext cx="6724463" cy="505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D2A8AC-1114-8D43-93DA-E8FCA205190C}"/>
              </a:ext>
            </a:extLst>
          </p:cNvPr>
          <p:cNvSpPr/>
          <p:nvPr/>
        </p:nvSpPr>
        <p:spPr>
          <a:xfrm>
            <a:off x="5672462" y="4227302"/>
            <a:ext cx="2284812" cy="493776"/>
          </a:xfrm>
          <a:prstGeom prst="rect">
            <a:avLst/>
          </a:prstGeom>
          <a:pattFill prst="pct25">
            <a:fgClr>
              <a:schemeClr val="accent3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5ACBBE-612A-A74F-85ED-E307C18EB967}"/>
              </a:ext>
            </a:extLst>
          </p:cNvPr>
          <p:cNvSpPr/>
          <p:nvPr/>
        </p:nvSpPr>
        <p:spPr>
          <a:xfrm>
            <a:off x="6097555" y="3647569"/>
            <a:ext cx="2310063" cy="496500"/>
          </a:xfrm>
          <a:prstGeom prst="rect">
            <a:avLst/>
          </a:prstGeom>
          <a:pattFill prst="pct25">
            <a:fgClr>
              <a:schemeClr val="accent3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335C615-087E-2149-BF21-3DC117767F79}"/>
              </a:ext>
            </a:extLst>
          </p:cNvPr>
          <p:cNvSpPr/>
          <p:nvPr/>
        </p:nvSpPr>
        <p:spPr>
          <a:xfrm>
            <a:off x="5139062" y="3063145"/>
            <a:ext cx="228600" cy="502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F6DBE56-01E4-F646-8A9A-1EA13424DE37}"/>
              </a:ext>
            </a:extLst>
          </p:cNvPr>
          <p:cNvSpPr/>
          <p:nvPr/>
        </p:nvSpPr>
        <p:spPr>
          <a:xfrm>
            <a:off x="8195104" y="3645224"/>
            <a:ext cx="228600" cy="502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4FCE5F8-9B28-6945-9EF3-2DA0692D9FDF}"/>
              </a:ext>
            </a:extLst>
          </p:cNvPr>
          <p:cNvSpPr/>
          <p:nvPr/>
        </p:nvSpPr>
        <p:spPr>
          <a:xfrm>
            <a:off x="7729862" y="4221890"/>
            <a:ext cx="228600" cy="502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Covid-19 with solid fill">
            <a:extLst>
              <a:ext uri="{FF2B5EF4-FFF2-40B4-BE49-F238E27FC236}">
                <a16:creationId xmlns:a16="http://schemas.microsoft.com/office/drawing/2014/main" id="{1C47856E-7EA9-3940-91A4-5347B7495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862" y="4245895"/>
            <a:ext cx="457200" cy="457200"/>
          </a:xfrm>
          <a:prstGeom prst="rect">
            <a:avLst/>
          </a:prstGeom>
        </p:spPr>
      </p:pic>
      <p:pic>
        <p:nvPicPr>
          <p:cNvPr id="32" name="Graphic 31" descr="Covid-19 with solid fill">
            <a:extLst>
              <a:ext uri="{FF2B5EF4-FFF2-40B4-BE49-F238E27FC236}">
                <a16:creationId xmlns:a16="http://schemas.microsoft.com/office/drawing/2014/main" id="{C0DD2F07-E9B9-A542-9C8A-2ED3460AA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7062" y="3663721"/>
            <a:ext cx="457200" cy="457200"/>
          </a:xfrm>
          <a:prstGeom prst="rect">
            <a:avLst/>
          </a:prstGeom>
        </p:spPr>
      </p:pic>
      <p:pic>
        <p:nvPicPr>
          <p:cNvPr id="33" name="Graphic 32" descr="Covid-19 with solid fill">
            <a:extLst>
              <a:ext uri="{FF2B5EF4-FFF2-40B4-BE49-F238E27FC236}">
                <a16:creationId xmlns:a16="http://schemas.microsoft.com/office/drawing/2014/main" id="{A8787F7F-18B7-2148-A0B7-3B9A949BD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9062" y="3112214"/>
            <a:ext cx="457200" cy="457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C4CF076-FF58-7D45-847F-3AA65076DEFF}"/>
              </a:ext>
            </a:extLst>
          </p:cNvPr>
          <p:cNvSpPr/>
          <p:nvPr/>
        </p:nvSpPr>
        <p:spPr>
          <a:xfrm>
            <a:off x="5901065" y="2488072"/>
            <a:ext cx="2285996" cy="493776"/>
          </a:xfrm>
          <a:prstGeom prst="rect">
            <a:avLst/>
          </a:prstGeom>
          <a:pattFill prst="pct25">
            <a:fgClr>
              <a:schemeClr val="accent3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70A6A-A440-3645-ABB1-CE83F75A5BB9}"/>
              </a:ext>
            </a:extLst>
          </p:cNvPr>
          <p:cNvSpPr/>
          <p:nvPr/>
        </p:nvSpPr>
        <p:spPr>
          <a:xfrm>
            <a:off x="7958461" y="2485313"/>
            <a:ext cx="228600" cy="502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ovid-19 with solid fill">
            <a:extLst>
              <a:ext uri="{FF2B5EF4-FFF2-40B4-BE49-F238E27FC236}">
                <a16:creationId xmlns:a16="http://schemas.microsoft.com/office/drawing/2014/main" id="{F6A95FCA-E203-AE42-8D5F-1DF10C0A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8462" y="2509964"/>
            <a:ext cx="457200" cy="457200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78FD2210-DA22-7B40-B9B7-22A42404FB61}"/>
              </a:ext>
            </a:extLst>
          </p:cNvPr>
          <p:cNvSpPr/>
          <p:nvPr/>
        </p:nvSpPr>
        <p:spPr>
          <a:xfrm>
            <a:off x="3066554" y="1911996"/>
            <a:ext cx="3267633" cy="493776"/>
          </a:xfrm>
          <a:prstGeom prst="rect">
            <a:avLst/>
          </a:prstGeom>
          <a:pattFill prst="pct25">
            <a:fgClr>
              <a:schemeClr val="accent4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B58893F-E2B5-F04E-8154-6E9EC0527133}"/>
              </a:ext>
            </a:extLst>
          </p:cNvPr>
          <p:cNvSpPr/>
          <p:nvPr/>
        </p:nvSpPr>
        <p:spPr>
          <a:xfrm>
            <a:off x="2403640" y="4229708"/>
            <a:ext cx="3267633" cy="493776"/>
          </a:xfrm>
          <a:prstGeom prst="rect">
            <a:avLst/>
          </a:prstGeom>
          <a:pattFill prst="pct25">
            <a:fgClr>
              <a:schemeClr val="accent4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C8BC93-F9E5-DA43-ACFC-9D3869FCA4B3}"/>
              </a:ext>
            </a:extLst>
          </p:cNvPr>
          <p:cNvSpPr/>
          <p:nvPr/>
        </p:nvSpPr>
        <p:spPr>
          <a:xfrm>
            <a:off x="2625399" y="2489728"/>
            <a:ext cx="3267633" cy="493776"/>
          </a:xfrm>
          <a:prstGeom prst="rect">
            <a:avLst/>
          </a:prstGeom>
          <a:pattFill prst="pct25">
            <a:fgClr>
              <a:schemeClr val="accent4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ED3CF9-08EA-0A41-98E0-D085D0366984}"/>
              </a:ext>
            </a:extLst>
          </p:cNvPr>
          <p:cNvSpPr/>
          <p:nvPr/>
        </p:nvSpPr>
        <p:spPr>
          <a:xfrm>
            <a:off x="6334197" y="1911420"/>
            <a:ext cx="2285996" cy="493776"/>
          </a:xfrm>
          <a:prstGeom prst="rect">
            <a:avLst/>
          </a:prstGeom>
          <a:pattFill prst="pct25">
            <a:fgClr>
              <a:schemeClr val="accent3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603114-C035-5645-B5BB-46BCDB0FF6AA}"/>
              </a:ext>
            </a:extLst>
          </p:cNvPr>
          <p:cNvSpPr/>
          <p:nvPr/>
        </p:nvSpPr>
        <p:spPr>
          <a:xfrm>
            <a:off x="8391593" y="1905004"/>
            <a:ext cx="228600" cy="502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Covid-19 with solid fill">
            <a:extLst>
              <a:ext uri="{FF2B5EF4-FFF2-40B4-BE49-F238E27FC236}">
                <a16:creationId xmlns:a16="http://schemas.microsoft.com/office/drawing/2014/main" id="{66E858E1-01D8-1341-A9A1-265A5A5DE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1599" y="1930407"/>
            <a:ext cx="457200" cy="457200"/>
          </a:xfrm>
          <a:prstGeom prst="rect">
            <a:avLst/>
          </a:prstGeom>
        </p:spPr>
      </p:pic>
      <p:pic>
        <p:nvPicPr>
          <p:cNvPr id="36" name="Graphic 35" descr="Badge Cross with solid fill">
            <a:extLst>
              <a:ext uri="{FF2B5EF4-FFF2-40B4-BE49-F238E27FC236}">
                <a16:creationId xmlns:a16="http://schemas.microsoft.com/office/drawing/2014/main" id="{C773C43C-97D3-0143-A2FE-6D62D2A37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76997" y="4243952"/>
            <a:ext cx="457200" cy="457200"/>
          </a:xfrm>
          <a:prstGeom prst="rect">
            <a:avLst/>
          </a:prstGeom>
        </p:spPr>
      </p:pic>
      <p:pic>
        <p:nvPicPr>
          <p:cNvPr id="37" name="Graphic 36" descr="Badge Cross with solid fill">
            <a:extLst>
              <a:ext uri="{FF2B5EF4-FFF2-40B4-BE49-F238E27FC236}">
                <a16:creationId xmlns:a16="http://schemas.microsoft.com/office/drawing/2014/main" id="{C38D5541-8AB7-A744-A609-1DF06CEDF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114373" y="1930407"/>
            <a:ext cx="457200" cy="4572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F20F6382-70C3-3D4D-86ED-37196D7EC607}"/>
              </a:ext>
            </a:extLst>
          </p:cNvPr>
          <p:cNvSpPr/>
          <p:nvPr/>
        </p:nvSpPr>
        <p:spPr>
          <a:xfrm>
            <a:off x="2843820" y="3648306"/>
            <a:ext cx="3267633" cy="493776"/>
          </a:xfrm>
          <a:prstGeom prst="rect">
            <a:avLst/>
          </a:prstGeom>
          <a:pattFill prst="pct25">
            <a:fgClr>
              <a:schemeClr val="accent4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7B9967-34B8-5F4B-B74D-1A301B41D9E9}"/>
              </a:ext>
            </a:extLst>
          </p:cNvPr>
          <p:cNvCxnSpPr>
            <a:cxnSpLocks/>
          </p:cNvCxnSpPr>
          <p:nvPr/>
        </p:nvCxnSpPr>
        <p:spPr>
          <a:xfrm>
            <a:off x="5672462" y="4221832"/>
            <a:ext cx="0" cy="505326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7390F3-0616-A14A-8639-92922E6B2613}"/>
              </a:ext>
            </a:extLst>
          </p:cNvPr>
          <p:cNvCxnSpPr>
            <a:cxnSpLocks/>
          </p:cNvCxnSpPr>
          <p:nvPr/>
        </p:nvCxnSpPr>
        <p:spPr>
          <a:xfrm>
            <a:off x="5897048" y="2486571"/>
            <a:ext cx="0" cy="505326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7CF8A3-687E-4247-BA81-F3A7026DAC26}"/>
              </a:ext>
            </a:extLst>
          </p:cNvPr>
          <p:cNvCxnSpPr>
            <a:cxnSpLocks/>
          </p:cNvCxnSpPr>
          <p:nvPr/>
        </p:nvCxnSpPr>
        <p:spPr>
          <a:xfrm>
            <a:off x="6334197" y="1906344"/>
            <a:ext cx="0" cy="505326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4CB01C1-1005-D14A-B756-693FDE737235}"/>
              </a:ext>
            </a:extLst>
          </p:cNvPr>
          <p:cNvSpPr/>
          <p:nvPr/>
        </p:nvSpPr>
        <p:spPr>
          <a:xfrm rot="16200000">
            <a:off x="7395222" y="632196"/>
            <a:ext cx="163955" cy="2286004"/>
          </a:xfrm>
          <a:prstGeom prst="rightBrac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DF1483-EDB6-2D45-8CA0-5665555CDD5C}"/>
              </a:ext>
            </a:extLst>
          </p:cNvPr>
          <p:cNvSpPr txBox="1"/>
          <p:nvPr/>
        </p:nvSpPr>
        <p:spPr>
          <a:xfrm>
            <a:off x="6433738" y="1288499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77"/>
              </a:rPr>
              <a:t>Three years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AD91E-664C-2D48-BA9D-97E4D182DD99}"/>
              </a:ext>
            </a:extLst>
          </p:cNvPr>
          <p:cNvCxnSpPr>
            <a:cxnSpLocks/>
          </p:cNvCxnSpPr>
          <p:nvPr/>
        </p:nvCxnSpPr>
        <p:spPr>
          <a:xfrm>
            <a:off x="3081662" y="3064088"/>
            <a:ext cx="0" cy="505326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48DF1F-2E49-EF43-BAA6-D3A0CFBBB3E3}"/>
              </a:ext>
            </a:extLst>
          </p:cNvPr>
          <p:cNvCxnSpPr>
            <a:cxnSpLocks/>
          </p:cNvCxnSpPr>
          <p:nvPr/>
        </p:nvCxnSpPr>
        <p:spPr>
          <a:xfrm>
            <a:off x="6105599" y="3642960"/>
            <a:ext cx="0" cy="505326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Badge Cross with solid fill">
            <a:extLst>
              <a:ext uri="{FF2B5EF4-FFF2-40B4-BE49-F238E27FC236}">
                <a16:creationId xmlns:a16="http://schemas.microsoft.com/office/drawing/2014/main" id="{0A00CDE7-93BB-6240-B4D1-46FC5BA48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75353" y="2513966"/>
            <a:ext cx="457200" cy="4572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72E880B-A138-C241-9F41-656866B7C60F}"/>
              </a:ext>
            </a:extLst>
          </p:cNvPr>
          <p:cNvSpPr txBox="1"/>
          <p:nvPr/>
        </p:nvSpPr>
        <p:spPr>
          <a:xfrm>
            <a:off x="9553957" y="195556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Cancer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1EC06D-8571-464A-87AE-3C0A68B08201}"/>
              </a:ext>
            </a:extLst>
          </p:cNvPr>
          <p:cNvSpPr txBox="1"/>
          <p:nvPr/>
        </p:nvSpPr>
        <p:spPr>
          <a:xfrm>
            <a:off x="9553957" y="2542617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Cancer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B8590A-81E6-5C44-893E-BCADDD1D895E}"/>
              </a:ext>
            </a:extLst>
          </p:cNvPr>
          <p:cNvSpPr txBox="1"/>
          <p:nvPr/>
        </p:nvSpPr>
        <p:spPr>
          <a:xfrm>
            <a:off x="9357525" y="3088117"/>
            <a:ext cx="1412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 cancer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AC95CE-7F69-344F-B371-D7ADB31FD4EF}"/>
              </a:ext>
            </a:extLst>
          </p:cNvPr>
          <p:cNvSpPr txBox="1"/>
          <p:nvPr/>
        </p:nvSpPr>
        <p:spPr>
          <a:xfrm>
            <a:off x="9355814" y="3696629"/>
            <a:ext cx="1412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 cancer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B056B9-4388-734E-B12E-50683833F80F}"/>
              </a:ext>
            </a:extLst>
          </p:cNvPr>
          <p:cNvSpPr txBox="1"/>
          <p:nvPr/>
        </p:nvSpPr>
        <p:spPr>
          <a:xfrm>
            <a:off x="9552245" y="4272438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Cancer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A8F06E-5B18-1A48-B489-F126BC13A7C7}"/>
              </a:ext>
            </a:extLst>
          </p:cNvPr>
          <p:cNvSpPr txBox="1"/>
          <p:nvPr/>
        </p:nvSpPr>
        <p:spPr>
          <a:xfrm>
            <a:off x="9507952" y="1222521"/>
            <a:ext cx="1111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Primary</a:t>
            </a:r>
          </a:p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analysis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35B438-6E0F-474C-A332-99913B2ADD2D}"/>
              </a:ext>
            </a:extLst>
          </p:cNvPr>
          <p:cNvSpPr txBox="1"/>
          <p:nvPr/>
        </p:nvSpPr>
        <p:spPr>
          <a:xfrm>
            <a:off x="11584404" y="1955673"/>
            <a:ext cx="200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3-10 years ago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846064-9B1C-3D4A-BB1E-E5A6D6CC7BE4}"/>
              </a:ext>
            </a:extLst>
          </p:cNvPr>
          <p:cNvSpPr txBox="1"/>
          <p:nvPr/>
        </p:nvSpPr>
        <p:spPr>
          <a:xfrm>
            <a:off x="11584404" y="2532997"/>
            <a:ext cx="195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Within 3 years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A68B44-9139-194D-89E1-7BF2841E2AF1}"/>
              </a:ext>
            </a:extLst>
          </p:cNvPr>
          <p:cNvSpPr txBox="1"/>
          <p:nvPr/>
        </p:nvSpPr>
        <p:spPr>
          <a:xfrm>
            <a:off x="11584404" y="3088117"/>
            <a:ext cx="200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 cancer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EBB9CB-5848-7945-8746-C626FF6669FE}"/>
              </a:ext>
            </a:extLst>
          </p:cNvPr>
          <p:cNvSpPr txBox="1"/>
          <p:nvPr/>
        </p:nvSpPr>
        <p:spPr>
          <a:xfrm>
            <a:off x="11584404" y="3690257"/>
            <a:ext cx="200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 cancer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9EFE95-D2DA-4145-B0A6-11256BB2995A}"/>
              </a:ext>
            </a:extLst>
          </p:cNvPr>
          <p:cNvSpPr txBox="1"/>
          <p:nvPr/>
        </p:nvSpPr>
        <p:spPr>
          <a:xfrm>
            <a:off x="11584405" y="4272438"/>
            <a:ext cx="2002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Within 3 years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BB91D5-09EC-904C-A673-6216BBAAD063}"/>
              </a:ext>
            </a:extLst>
          </p:cNvPr>
          <p:cNvSpPr txBox="1"/>
          <p:nvPr/>
        </p:nvSpPr>
        <p:spPr>
          <a:xfrm>
            <a:off x="11584404" y="1240086"/>
            <a:ext cx="200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Cancer recency</a:t>
            </a:r>
          </a:p>
          <a:p>
            <a:pPr algn="ctr"/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analysis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15C37D-BF9C-2E4A-BAA4-C868A00C0E4C}"/>
              </a:ext>
            </a:extLst>
          </p:cNvPr>
          <p:cNvSpPr txBox="1"/>
          <p:nvPr/>
        </p:nvSpPr>
        <p:spPr>
          <a:xfrm>
            <a:off x="450687" y="719864"/>
            <a:ext cx="10846816" cy="49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Identification of individuals with cancer in primary and cancer recency analyses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23293B-ADAA-CA4B-98AD-0AA22BC7CB5D}"/>
              </a:ext>
            </a:extLst>
          </p:cNvPr>
          <p:cNvSpPr/>
          <p:nvPr/>
        </p:nvSpPr>
        <p:spPr>
          <a:xfrm>
            <a:off x="1257980" y="6493030"/>
            <a:ext cx="7435516" cy="505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7D2CE69-1A58-E648-83DC-C8CE29F7CA60}"/>
              </a:ext>
            </a:extLst>
          </p:cNvPr>
          <p:cNvSpPr/>
          <p:nvPr/>
        </p:nvSpPr>
        <p:spPr>
          <a:xfrm>
            <a:off x="909062" y="7063775"/>
            <a:ext cx="7784434" cy="505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0C6710-6E06-7640-AEBA-A7D1B9A6D60D}"/>
              </a:ext>
            </a:extLst>
          </p:cNvPr>
          <p:cNvSpPr/>
          <p:nvPr/>
        </p:nvSpPr>
        <p:spPr>
          <a:xfrm>
            <a:off x="3080761" y="7634520"/>
            <a:ext cx="4020699" cy="505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93DC480-505D-694C-8386-DF4E467301D1}"/>
              </a:ext>
            </a:extLst>
          </p:cNvPr>
          <p:cNvSpPr/>
          <p:nvPr/>
        </p:nvSpPr>
        <p:spPr>
          <a:xfrm>
            <a:off x="1257980" y="6490302"/>
            <a:ext cx="3049252" cy="493776"/>
          </a:xfrm>
          <a:prstGeom prst="rect">
            <a:avLst/>
          </a:prstGeom>
          <a:pattFill prst="pct25">
            <a:fgClr>
              <a:schemeClr val="accent3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0BFF93-11D4-0846-BFA7-FB89357A2B5E}"/>
              </a:ext>
            </a:extLst>
          </p:cNvPr>
          <p:cNvCxnSpPr>
            <a:cxnSpLocks/>
          </p:cNvCxnSpPr>
          <p:nvPr/>
        </p:nvCxnSpPr>
        <p:spPr>
          <a:xfrm>
            <a:off x="909063" y="9467455"/>
            <a:ext cx="793973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C08E97-EBF4-1041-BF19-9620D3DB3DAF}"/>
              </a:ext>
            </a:extLst>
          </p:cNvPr>
          <p:cNvSpPr txBox="1"/>
          <p:nvPr/>
        </p:nvSpPr>
        <p:spPr>
          <a:xfrm>
            <a:off x="0" y="9549771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Lato" panose="020F0502020204030203" pitchFamily="34" charset="77"/>
              </a:rPr>
              <a:t>Start of follow-up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0EE8D1-07D5-9C4D-9CB6-A7174F8196F5}"/>
              </a:ext>
            </a:extLst>
          </p:cNvPr>
          <p:cNvSpPr txBox="1"/>
          <p:nvPr/>
        </p:nvSpPr>
        <p:spPr>
          <a:xfrm>
            <a:off x="7878821" y="9549608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Lato" panose="020F0502020204030203" pitchFamily="34" charset="77"/>
              </a:rPr>
              <a:t>End of follow-up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75562E-81DB-F74D-95A5-F8C0086FD602}"/>
              </a:ext>
            </a:extLst>
          </p:cNvPr>
          <p:cNvSpPr txBox="1"/>
          <p:nvPr/>
        </p:nvSpPr>
        <p:spPr>
          <a:xfrm>
            <a:off x="4928161" y="9549608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anose="020F0502020204030203" pitchFamily="34" charset="77"/>
              </a:rPr>
              <a:t>Age</a:t>
            </a:r>
          </a:p>
        </p:txBody>
      </p:sp>
      <p:pic>
        <p:nvPicPr>
          <p:cNvPr id="73" name="Graphic 72" descr="Covid-19 with solid fill">
            <a:extLst>
              <a:ext uri="{FF2B5EF4-FFF2-40B4-BE49-F238E27FC236}">
                <a16:creationId xmlns:a16="http://schemas.microsoft.com/office/drawing/2014/main" id="{BF0031AB-1408-294B-AC39-23038B96D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2461" y="6517093"/>
            <a:ext cx="457200" cy="4572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84A7A840-134D-024C-A623-FDA21CF6EA90}"/>
              </a:ext>
            </a:extLst>
          </p:cNvPr>
          <p:cNvSpPr/>
          <p:nvPr/>
        </p:nvSpPr>
        <p:spPr>
          <a:xfrm>
            <a:off x="909062" y="8214518"/>
            <a:ext cx="7327234" cy="505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C0680C-C869-0140-9D0C-46C4BEB9D89E}"/>
              </a:ext>
            </a:extLst>
          </p:cNvPr>
          <p:cNvSpPr/>
          <p:nvPr/>
        </p:nvSpPr>
        <p:spPr>
          <a:xfrm>
            <a:off x="2061784" y="8785263"/>
            <a:ext cx="5943228" cy="505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Graphic 75" descr="Covid-19 with solid fill">
            <a:extLst>
              <a:ext uri="{FF2B5EF4-FFF2-40B4-BE49-F238E27FC236}">
                <a16:creationId xmlns:a16="http://schemas.microsoft.com/office/drawing/2014/main" id="{8725D1A0-FD67-1845-9B96-45920E02E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2461" y="7087838"/>
            <a:ext cx="457200" cy="457200"/>
          </a:xfrm>
          <a:prstGeom prst="rect">
            <a:avLst/>
          </a:prstGeom>
        </p:spPr>
      </p:pic>
      <p:pic>
        <p:nvPicPr>
          <p:cNvPr id="77" name="Graphic 76" descr="Covid-19 with solid fill">
            <a:extLst>
              <a:ext uri="{FF2B5EF4-FFF2-40B4-BE49-F238E27FC236}">
                <a16:creationId xmlns:a16="http://schemas.microsoft.com/office/drawing/2014/main" id="{0CAF1031-623B-2F44-AA9F-052F4227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2461" y="7652684"/>
            <a:ext cx="457200" cy="45720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63195BA0-DC38-1546-90F9-ADA8E382D60B}"/>
              </a:ext>
            </a:extLst>
          </p:cNvPr>
          <p:cNvSpPr/>
          <p:nvPr/>
        </p:nvSpPr>
        <p:spPr>
          <a:xfrm>
            <a:off x="909061" y="7058164"/>
            <a:ext cx="3398170" cy="513040"/>
          </a:xfrm>
          <a:prstGeom prst="rect">
            <a:avLst/>
          </a:prstGeom>
          <a:pattFill prst="pct25">
            <a:fgClr>
              <a:schemeClr val="accent3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E74EAD6-72B5-FB44-AF65-048277BD5647}"/>
              </a:ext>
            </a:extLst>
          </p:cNvPr>
          <p:cNvSpPr/>
          <p:nvPr/>
        </p:nvSpPr>
        <p:spPr>
          <a:xfrm>
            <a:off x="909061" y="8206804"/>
            <a:ext cx="3398170" cy="513040"/>
          </a:xfrm>
          <a:prstGeom prst="rect">
            <a:avLst/>
          </a:prstGeom>
          <a:pattFill prst="pct25">
            <a:fgClr>
              <a:schemeClr val="accent3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Graphic 77" descr="Covid-19 with solid fill">
            <a:extLst>
              <a:ext uri="{FF2B5EF4-FFF2-40B4-BE49-F238E27FC236}">
                <a16:creationId xmlns:a16="http://schemas.microsoft.com/office/drawing/2014/main" id="{9BB2DDEE-4C4F-C34F-AA10-2C07FC842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2461" y="8238581"/>
            <a:ext cx="457200" cy="457200"/>
          </a:xfrm>
          <a:prstGeom prst="rect">
            <a:avLst/>
          </a:prstGeom>
        </p:spPr>
      </p:pic>
      <p:pic>
        <p:nvPicPr>
          <p:cNvPr id="79" name="Graphic 78" descr="Covid-19 with solid fill">
            <a:extLst>
              <a:ext uri="{FF2B5EF4-FFF2-40B4-BE49-F238E27FC236}">
                <a16:creationId xmlns:a16="http://schemas.microsoft.com/office/drawing/2014/main" id="{5B3B392E-2C4B-1240-9271-2E1406569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2461" y="8809326"/>
            <a:ext cx="457200" cy="457200"/>
          </a:xfrm>
          <a:prstGeom prst="rect">
            <a:avLst/>
          </a:prstGeom>
        </p:spPr>
      </p:pic>
      <p:pic>
        <p:nvPicPr>
          <p:cNvPr id="80" name="Graphic 79" descr="Needle with solid fill">
            <a:extLst>
              <a:ext uri="{FF2B5EF4-FFF2-40B4-BE49-F238E27FC236}">
                <a16:creationId xmlns:a16="http://schemas.microsoft.com/office/drawing/2014/main" id="{C296F34A-C966-7D4E-B676-99F95141C7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9381" y="7084192"/>
            <a:ext cx="457200" cy="457200"/>
          </a:xfrm>
          <a:prstGeom prst="rect">
            <a:avLst/>
          </a:prstGeom>
        </p:spPr>
      </p:pic>
      <p:pic>
        <p:nvPicPr>
          <p:cNvPr id="81" name="Graphic 80" descr="Needle with solid fill">
            <a:extLst>
              <a:ext uri="{FF2B5EF4-FFF2-40B4-BE49-F238E27FC236}">
                <a16:creationId xmlns:a16="http://schemas.microsoft.com/office/drawing/2014/main" id="{3F782A3B-4A61-D543-A753-C6E4C27481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8391" y="7084192"/>
            <a:ext cx="457200" cy="457200"/>
          </a:xfrm>
          <a:prstGeom prst="rect">
            <a:avLst/>
          </a:prstGeom>
        </p:spPr>
      </p:pic>
      <p:pic>
        <p:nvPicPr>
          <p:cNvPr id="82" name="Graphic 81" descr="Needle with solid fill">
            <a:extLst>
              <a:ext uri="{FF2B5EF4-FFF2-40B4-BE49-F238E27FC236}">
                <a16:creationId xmlns:a16="http://schemas.microsoft.com/office/drawing/2014/main" id="{3725D1D1-4F2B-8D42-ACEB-A1BC7482D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7401" y="7090974"/>
            <a:ext cx="457200" cy="457200"/>
          </a:xfrm>
          <a:prstGeom prst="rect">
            <a:avLst/>
          </a:prstGeom>
        </p:spPr>
      </p:pic>
      <p:pic>
        <p:nvPicPr>
          <p:cNvPr id="83" name="Graphic 82" descr="Needle with solid fill">
            <a:extLst>
              <a:ext uri="{FF2B5EF4-FFF2-40B4-BE49-F238E27FC236}">
                <a16:creationId xmlns:a16="http://schemas.microsoft.com/office/drawing/2014/main" id="{5E42AB76-FAEF-2E4C-AEC6-6D2D170092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5038" y="7653779"/>
            <a:ext cx="457200" cy="457200"/>
          </a:xfrm>
          <a:prstGeom prst="rect">
            <a:avLst/>
          </a:prstGeom>
        </p:spPr>
      </p:pic>
      <p:pic>
        <p:nvPicPr>
          <p:cNvPr id="84" name="Graphic 83" descr="Needle with solid fill">
            <a:extLst>
              <a:ext uri="{FF2B5EF4-FFF2-40B4-BE49-F238E27FC236}">
                <a16:creationId xmlns:a16="http://schemas.microsoft.com/office/drawing/2014/main" id="{1802A15A-1EC8-134C-ACB6-84D5566FC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9381" y="7654267"/>
            <a:ext cx="457200" cy="457200"/>
          </a:xfrm>
          <a:prstGeom prst="rect">
            <a:avLst/>
          </a:prstGeom>
        </p:spPr>
      </p:pic>
      <p:pic>
        <p:nvPicPr>
          <p:cNvPr id="85" name="Graphic 84" descr="Needle with solid fill">
            <a:extLst>
              <a:ext uri="{FF2B5EF4-FFF2-40B4-BE49-F238E27FC236}">
                <a16:creationId xmlns:a16="http://schemas.microsoft.com/office/drawing/2014/main" id="{3ABD5D71-DC63-9D4F-9F59-3C6398674F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0924" y="8242834"/>
            <a:ext cx="457200" cy="4572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884AAAFA-17A9-FE43-A9D4-6071CB4363C4}"/>
              </a:ext>
            </a:extLst>
          </p:cNvPr>
          <p:cNvSpPr/>
          <p:nvPr/>
        </p:nvSpPr>
        <p:spPr>
          <a:xfrm>
            <a:off x="2061782" y="8776593"/>
            <a:ext cx="2253467" cy="513040"/>
          </a:xfrm>
          <a:prstGeom prst="rect">
            <a:avLst/>
          </a:prstGeom>
          <a:pattFill prst="pct25">
            <a:fgClr>
              <a:schemeClr val="accent3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Needle with solid fill">
            <a:extLst>
              <a:ext uri="{FF2B5EF4-FFF2-40B4-BE49-F238E27FC236}">
                <a16:creationId xmlns:a16="http://schemas.microsoft.com/office/drawing/2014/main" id="{33220F25-B11A-E645-A755-4D5CA275D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3561" y="8238581"/>
            <a:ext cx="457200" cy="457200"/>
          </a:xfrm>
          <a:prstGeom prst="rect">
            <a:avLst/>
          </a:prstGeom>
        </p:spPr>
      </p:pic>
      <p:pic>
        <p:nvPicPr>
          <p:cNvPr id="87" name="Graphic 86" descr="Needle with solid fill">
            <a:extLst>
              <a:ext uri="{FF2B5EF4-FFF2-40B4-BE49-F238E27FC236}">
                <a16:creationId xmlns:a16="http://schemas.microsoft.com/office/drawing/2014/main" id="{1B198B8D-E585-0C45-BA16-0B230E8A9E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3561" y="8816140"/>
            <a:ext cx="457200" cy="4572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2DDFB4A-A545-7E41-9B93-255D02AE2739}"/>
              </a:ext>
            </a:extLst>
          </p:cNvPr>
          <p:cNvCxnSpPr/>
          <p:nvPr/>
        </p:nvCxnSpPr>
        <p:spPr>
          <a:xfrm>
            <a:off x="4307231" y="6495436"/>
            <a:ext cx="0" cy="502920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D254C5D-50DA-D849-AD58-20F05BD98659}"/>
              </a:ext>
            </a:extLst>
          </p:cNvPr>
          <p:cNvCxnSpPr/>
          <p:nvPr/>
        </p:nvCxnSpPr>
        <p:spPr>
          <a:xfrm>
            <a:off x="4307231" y="7061332"/>
            <a:ext cx="0" cy="502920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F15782-BB2B-5F45-A078-87D05725D026}"/>
              </a:ext>
            </a:extLst>
          </p:cNvPr>
          <p:cNvCxnSpPr/>
          <p:nvPr/>
        </p:nvCxnSpPr>
        <p:spPr>
          <a:xfrm>
            <a:off x="4307231" y="7629824"/>
            <a:ext cx="0" cy="502920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A7CECB-BEA0-7E4B-9855-2F91CA5D2479}"/>
              </a:ext>
            </a:extLst>
          </p:cNvPr>
          <p:cNvCxnSpPr/>
          <p:nvPr/>
        </p:nvCxnSpPr>
        <p:spPr>
          <a:xfrm>
            <a:off x="4307231" y="8216924"/>
            <a:ext cx="0" cy="502920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AF7395-DD27-5148-A2BE-6FE873CD28C4}"/>
              </a:ext>
            </a:extLst>
          </p:cNvPr>
          <p:cNvCxnSpPr/>
          <p:nvPr/>
        </p:nvCxnSpPr>
        <p:spPr>
          <a:xfrm>
            <a:off x="4316756" y="8793280"/>
            <a:ext cx="0" cy="502920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ight Brace 92">
            <a:extLst>
              <a:ext uri="{FF2B5EF4-FFF2-40B4-BE49-F238E27FC236}">
                <a16:creationId xmlns:a16="http://schemas.microsoft.com/office/drawing/2014/main" id="{8EF6EF7C-7EBE-ED4B-875F-099A2B8B21F5}"/>
              </a:ext>
            </a:extLst>
          </p:cNvPr>
          <p:cNvSpPr/>
          <p:nvPr/>
        </p:nvSpPr>
        <p:spPr>
          <a:xfrm rot="16200000">
            <a:off x="4817267" y="5764408"/>
            <a:ext cx="151507" cy="1171578"/>
          </a:xfrm>
          <a:prstGeom prst="rightBrac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3740506-B370-2A40-8F9A-BF720AEAAC06}"/>
              </a:ext>
            </a:extLst>
          </p:cNvPr>
          <p:cNvSpPr txBox="1"/>
          <p:nvPr/>
        </p:nvSpPr>
        <p:spPr>
          <a:xfrm>
            <a:off x="4237687" y="5932356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77"/>
              </a:rPr>
              <a:t>Two weeks</a:t>
            </a:r>
          </a:p>
        </p:txBody>
      </p:sp>
      <p:pic>
        <p:nvPicPr>
          <p:cNvPr id="95" name="Graphic 94" descr="Needle with solid fill">
            <a:extLst>
              <a:ext uri="{FF2B5EF4-FFF2-40B4-BE49-F238E27FC236}">
                <a16:creationId xmlns:a16="http://schemas.microsoft.com/office/drawing/2014/main" id="{2D609FA9-90E2-0B45-85AB-F100697F4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7598" y="8247907"/>
            <a:ext cx="457200" cy="4572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15FB3E16-049E-A042-B73A-0766A89A3EC3}"/>
              </a:ext>
            </a:extLst>
          </p:cNvPr>
          <p:cNvSpPr txBox="1"/>
          <p:nvPr/>
        </p:nvSpPr>
        <p:spPr>
          <a:xfrm>
            <a:off x="0" y="5410336"/>
            <a:ext cx="4523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02ED2F-4B8B-724F-9123-1CABB1C33CF9}"/>
              </a:ext>
            </a:extLst>
          </p:cNvPr>
          <p:cNvSpPr txBox="1"/>
          <p:nvPr/>
        </p:nvSpPr>
        <p:spPr>
          <a:xfrm>
            <a:off x="450687" y="5443476"/>
            <a:ext cx="6400214" cy="49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Identification of vaccination status for analysis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89148B-81ED-C948-919A-FDC5BB3E07C4}"/>
              </a:ext>
            </a:extLst>
          </p:cNvPr>
          <p:cNvSpPr txBox="1"/>
          <p:nvPr/>
        </p:nvSpPr>
        <p:spPr>
          <a:xfrm>
            <a:off x="8894200" y="6553549"/>
            <a:ext cx="2339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Before vaccination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98EDF4-C9DB-EE40-93CA-34F9ABA1C7D1}"/>
              </a:ext>
            </a:extLst>
          </p:cNvPr>
          <p:cNvSpPr txBox="1"/>
          <p:nvPr/>
        </p:nvSpPr>
        <p:spPr>
          <a:xfrm>
            <a:off x="9508964" y="7124914"/>
            <a:ext cx="1118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Boosted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E561E03-925F-6D49-B728-2383DDA85C00}"/>
              </a:ext>
            </a:extLst>
          </p:cNvPr>
          <p:cNvSpPr txBox="1"/>
          <p:nvPr/>
        </p:nvSpPr>
        <p:spPr>
          <a:xfrm>
            <a:off x="9037266" y="7687489"/>
            <a:ext cx="2049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Fully vaccinated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716DA8-FB45-D944-9087-F655D2EAC562}"/>
              </a:ext>
            </a:extLst>
          </p:cNvPr>
          <p:cNvSpPr txBox="1"/>
          <p:nvPr/>
        </p:nvSpPr>
        <p:spPr>
          <a:xfrm>
            <a:off x="9503033" y="8265421"/>
            <a:ext cx="1118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Boosted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215E657-6268-2542-9CFA-E689C8064523}"/>
              </a:ext>
            </a:extLst>
          </p:cNvPr>
          <p:cNvSpPr txBox="1"/>
          <p:nvPr/>
        </p:nvSpPr>
        <p:spPr>
          <a:xfrm>
            <a:off x="8831217" y="8838407"/>
            <a:ext cx="246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Partially vaccinated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F754295-8E33-2B43-9445-33B47154BD92}"/>
              </a:ext>
            </a:extLst>
          </p:cNvPr>
          <p:cNvSpPr txBox="1"/>
          <p:nvPr/>
        </p:nvSpPr>
        <p:spPr>
          <a:xfrm>
            <a:off x="11291854" y="6552342"/>
            <a:ext cx="240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Before vaccination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5CD70C1-DFF6-1F4A-BE15-DE256FE3930F}"/>
              </a:ext>
            </a:extLst>
          </p:cNvPr>
          <p:cNvSpPr txBox="1"/>
          <p:nvPr/>
        </p:nvSpPr>
        <p:spPr>
          <a:xfrm>
            <a:off x="11278952" y="7128936"/>
            <a:ext cx="240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Before vaccination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1E1365-50B8-A247-8B7E-2D1B5DDD72CD}"/>
              </a:ext>
            </a:extLst>
          </p:cNvPr>
          <p:cNvSpPr txBox="1"/>
          <p:nvPr/>
        </p:nvSpPr>
        <p:spPr>
          <a:xfrm>
            <a:off x="11276127" y="7675733"/>
            <a:ext cx="241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Before vaccination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BE99E5-C2B7-4D48-B192-0EDC2268AD99}"/>
              </a:ext>
            </a:extLst>
          </p:cNvPr>
          <p:cNvSpPr txBox="1"/>
          <p:nvPr/>
        </p:nvSpPr>
        <p:spPr>
          <a:xfrm>
            <a:off x="12003985" y="8257070"/>
            <a:ext cx="1118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Boosted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BF3F397-9E1A-644F-9151-3EBA07DBAE01}"/>
              </a:ext>
            </a:extLst>
          </p:cNvPr>
          <p:cNvSpPr txBox="1"/>
          <p:nvPr/>
        </p:nvSpPr>
        <p:spPr>
          <a:xfrm>
            <a:off x="11332169" y="8838407"/>
            <a:ext cx="246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Partially vaccinated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C5E33E7-9DDB-FA48-92D7-5A74EAABDDB0}"/>
              </a:ext>
            </a:extLst>
          </p:cNvPr>
          <p:cNvSpPr txBox="1"/>
          <p:nvPr/>
        </p:nvSpPr>
        <p:spPr>
          <a:xfrm>
            <a:off x="9438735" y="5739231"/>
            <a:ext cx="1250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End of</a:t>
            </a:r>
          </a:p>
          <a:p>
            <a:pPr algn="ctr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follow-up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D39B798-BFBC-A44A-A53F-F0EFFED01DE0}"/>
              </a:ext>
            </a:extLst>
          </p:cNvPr>
          <p:cNvSpPr txBox="1"/>
          <p:nvPr/>
        </p:nvSpPr>
        <p:spPr>
          <a:xfrm>
            <a:off x="11291855" y="5758266"/>
            <a:ext cx="239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Vaccination status</a:t>
            </a:r>
          </a:p>
          <a:p>
            <a:pPr algn="ctr"/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analysis</a:t>
            </a:r>
          </a:p>
        </p:txBody>
      </p:sp>
      <p:pic>
        <p:nvPicPr>
          <p:cNvPr id="7" name="Graphic 6" descr="Badge Cross with solid fill">
            <a:extLst>
              <a:ext uri="{FF2B5EF4-FFF2-40B4-BE49-F238E27FC236}">
                <a16:creationId xmlns:a16="http://schemas.microsoft.com/office/drawing/2014/main" id="{F7E528EF-4230-B748-ACA4-3E5EFB5DD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84004" y="10660076"/>
            <a:ext cx="457200" cy="457200"/>
          </a:xfrm>
          <a:prstGeom prst="rect">
            <a:avLst/>
          </a:prstGeom>
        </p:spPr>
      </p:pic>
      <p:pic>
        <p:nvPicPr>
          <p:cNvPr id="8" name="Graphic 7" descr="Covid-19 with solid fill">
            <a:extLst>
              <a:ext uri="{FF2B5EF4-FFF2-40B4-BE49-F238E27FC236}">
                <a16:creationId xmlns:a16="http://schemas.microsoft.com/office/drawing/2014/main" id="{35B8A518-070D-0042-926F-6A903299A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004" y="10198866"/>
            <a:ext cx="457200" cy="457200"/>
          </a:xfrm>
          <a:prstGeom prst="rect">
            <a:avLst/>
          </a:prstGeom>
        </p:spPr>
      </p:pic>
      <p:pic>
        <p:nvPicPr>
          <p:cNvPr id="9" name="Graphic 8" descr="Needle with solid fill">
            <a:extLst>
              <a:ext uri="{FF2B5EF4-FFF2-40B4-BE49-F238E27FC236}">
                <a16:creationId xmlns:a16="http://schemas.microsoft.com/office/drawing/2014/main" id="{576D4532-9995-AD45-9150-6B9A8C7F5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84004" y="11117276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19D775-BE22-ED4F-B9B1-2690EFB7A325}"/>
              </a:ext>
            </a:extLst>
          </p:cNvPr>
          <p:cNvSpPr txBox="1"/>
          <p:nvPr/>
        </p:nvSpPr>
        <p:spPr>
          <a:xfrm>
            <a:off x="2441204" y="10227411"/>
            <a:ext cx="237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77"/>
              </a:rPr>
              <a:t>COVID-19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A2A224-7766-6B45-91DA-FFE89228D6EC}"/>
              </a:ext>
            </a:extLst>
          </p:cNvPr>
          <p:cNvSpPr txBox="1"/>
          <p:nvPr/>
        </p:nvSpPr>
        <p:spPr>
          <a:xfrm>
            <a:off x="2441204" y="10653834"/>
            <a:ext cx="3290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77"/>
              </a:rPr>
              <a:t>Cancer diagnosis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F47DE-59C0-B04C-AF59-5CD63B27A823}"/>
              </a:ext>
            </a:extLst>
          </p:cNvPr>
          <p:cNvSpPr txBox="1"/>
          <p:nvPr/>
        </p:nvSpPr>
        <p:spPr>
          <a:xfrm>
            <a:off x="2438130" y="11113266"/>
            <a:ext cx="518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77"/>
              </a:rPr>
              <a:t>COVID-19 vaccination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A5EFB-D033-3A4F-B42C-FB22DAB8982C}"/>
              </a:ext>
            </a:extLst>
          </p:cNvPr>
          <p:cNvSpPr txBox="1"/>
          <p:nvPr/>
        </p:nvSpPr>
        <p:spPr>
          <a:xfrm>
            <a:off x="1142939" y="10688621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A405B0-ACA3-0445-8E56-5DD9C8DBBE86}"/>
              </a:ext>
            </a:extLst>
          </p:cNvPr>
          <p:cNvCxnSpPr/>
          <p:nvPr/>
        </p:nvCxnSpPr>
        <p:spPr>
          <a:xfrm flipV="1">
            <a:off x="1823878" y="10225924"/>
            <a:ext cx="0" cy="135905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F15AA93-A35E-134E-83F8-6D6B12D8586F}"/>
              </a:ext>
            </a:extLst>
          </p:cNvPr>
          <p:cNvSpPr>
            <a:spLocks noChangeAspect="1"/>
          </p:cNvSpPr>
          <p:nvPr/>
        </p:nvSpPr>
        <p:spPr>
          <a:xfrm>
            <a:off x="7393342" y="10412685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14CA63-3723-4C41-AA3A-51767E5F4961}"/>
              </a:ext>
            </a:extLst>
          </p:cNvPr>
          <p:cNvSpPr>
            <a:spLocks noChangeAspect="1"/>
          </p:cNvSpPr>
          <p:nvPr/>
        </p:nvSpPr>
        <p:spPr>
          <a:xfrm>
            <a:off x="7398281" y="10951911"/>
            <a:ext cx="457200" cy="457200"/>
          </a:xfrm>
          <a:prstGeom prst="rect">
            <a:avLst/>
          </a:prstGeom>
          <a:pattFill prst="pct25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6C720A7-1176-834B-BF01-3C391CECB189}"/>
              </a:ext>
            </a:extLst>
          </p:cNvPr>
          <p:cNvSpPr txBox="1"/>
          <p:nvPr/>
        </p:nvSpPr>
        <p:spPr>
          <a:xfrm>
            <a:off x="7850542" y="10445303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77"/>
              </a:rPr>
              <a:t>Participant data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686A29-08FB-2B44-8D53-ACE2D056BA6C}"/>
              </a:ext>
            </a:extLst>
          </p:cNvPr>
          <p:cNvSpPr txBox="1"/>
          <p:nvPr/>
        </p:nvSpPr>
        <p:spPr>
          <a:xfrm>
            <a:off x="7850542" y="10979966"/>
            <a:ext cx="4086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77"/>
              </a:rPr>
              <a:t>Restricted data for reclassification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EA2AB7-224C-4646-AE4A-B41CB4D2713B}"/>
              </a:ext>
            </a:extLst>
          </p:cNvPr>
          <p:cNvSpPr/>
          <p:nvPr/>
        </p:nvSpPr>
        <p:spPr>
          <a:xfrm>
            <a:off x="3080761" y="7633956"/>
            <a:ext cx="1199926" cy="498247"/>
          </a:xfrm>
          <a:prstGeom prst="rect">
            <a:avLst/>
          </a:prstGeom>
          <a:pattFill prst="pct25">
            <a:fgClr>
              <a:schemeClr val="accent3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A353667B-E1BC-EE44-A871-6C8FF798F60A}"/>
              </a:ext>
            </a:extLst>
          </p:cNvPr>
          <p:cNvSpPr/>
          <p:nvPr/>
        </p:nvSpPr>
        <p:spPr>
          <a:xfrm rot="16200000">
            <a:off x="8423597" y="1654994"/>
            <a:ext cx="164592" cy="228600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7B0F701-FF83-D143-BDEE-7C6DFD9CAD07}"/>
              </a:ext>
            </a:extLst>
          </p:cNvPr>
          <p:cNvSpPr/>
          <p:nvPr/>
        </p:nvSpPr>
        <p:spPr>
          <a:xfrm>
            <a:off x="1257980" y="1915153"/>
            <a:ext cx="1808205" cy="493776"/>
          </a:xfrm>
          <a:prstGeom prst="rect">
            <a:avLst/>
          </a:prstGeom>
          <a:pattFill prst="pct25">
            <a:fgClr>
              <a:schemeClr val="accent5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900673-F838-F447-9EEE-095034EA07CD}"/>
              </a:ext>
            </a:extLst>
          </p:cNvPr>
          <p:cNvSpPr txBox="1"/>
          <p:nvPr/>
        </p:nvSpPr>
        <p:spPr>
          <a:xfrm>
            <a:off x="7866275" y="1294227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Two weeks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FDEF6746-7E66-FB44-8335-F116CEF4F763}"/>
              </a:ext>
            </a:extLst>
          </p:cNvPr>
          <p:cNvSpPr/>
          <p:nvPr/>
        </p:nvSpPr>
        <p:spPr>
          <a:xfrm rot="16200000">
            <a:off x="4604316" y="149245"/>
            <a:ext cx="169508" cy="3245013"/>
          </a:xfrm>
          <a:prstGeom prst="rightBrac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5B6589A-40C3-2743-A442-B40BEA3D452F}"/>
              </a:ext>
            </a:extLst>
          </p:cNvPr>
          <p:cNvSpPr txBox="1"/>
          <p:nvPr/>
        </p:nvSpPr>
        <p:spPr>
          <a:xfrm>
            <a:off x="3578829" y="1294807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77"/>
              </a:rPr>
              <a:t>Three to ten years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0643CB-C60A-2D4E-B03D-84B688171117}"/>
              </a:ext>
            </a:extLst>
          </p:cNvPr>
          <p:cNvSpPr/>
          <p:nvPr/>
        </p:nvSpPr>
        <p:spPr>
          <a:xfrm>
            <a:off x="889779" y="2493327"/>
            <a:ext cx="1741202" cy="493776"/>
          </a:xfrm>
          <a:prstGeom prst="rect">
            <a:avLst/>
          </a:prstGeom>
          <a:pattFill prst="pct25">
            <a:fgClr>
              <a:schemeClr val="accent5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FD97C60-5652-D048-85E2-741094F209BE}"/>
              </a:ext>
            </a:extLst>
          </p:cNvPr>
          <p:cNvSpPr/>
          <p:nvPr/>
        </p:nvSpPr>
        <p:spPr>
          <a:xfrm>
            <a:off x="1910565" y="3644257"/>
            <a:ext cx="945021" cy="493776"/>
          </a:xfrm>
          <a:prstGeom prst="rect">
            <a:avLst/>
          </a:prstGeom>
          <a:pattFill prst="pct25">
            <a:fgClr>
              <a:schemeClr val="accent5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ight Brace 127">
            <a:extLst>
              <a:ext uri="{FF2B5EF4-FFF2-40B4-BE49-F238E27FC236}">
                <a16:creationId xmlns:a16="http://schemas.microsoft.com/office/drawing/2014/main" id="{4652CE34-A440-BD4E-ACBF-58381338224D}"/>
              </a:ext>
            </a:extLst>
          </p:cNvPr>
          <p:cNvSpPr/>
          <p:nvPr/>
        </p:nvSpPr>
        <p:spPr>
          <a:xfrm rot="16200000">
            <a:off x="1902856" y="689429"/>
            <a:ext cx="159907" cy="2167488"/>
          </a:xfrm>
          <a:prstGeom prst="rightBrac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A9D2E21-BAAE-BA4D-B8CD-72AA855803E1}"/>
              </a:ext>
            </a:extLst>
          </p:cNvPr>
          <p:cNvSpPr txBox="1"/>
          <p:nvPr/>
        </p:nvSpPr>
        <p:spPr>
          <a:xfrm>
            <a:off x="889779" y="1288144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Lato" panose="020F0502020204030203" pitchFamily="34" charset="77"/>
              </a:rPr>
              <a:t>Ten or more years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B81D239-5517-4B4E-9DD9-70083201CF26}"/>
              </a:ext>
            </a:extLst>
          </p:cNvPr>
          <p:cNvCxnSpPr>
            <a:cxnSpLocks/>
          </p:cNvCxnSpPr>
          <p:nvPr/>
        </p:nvCxnSpPr>
        <p:spPr>
          <a:xfrm>
            <a:off x="3067291" y="1911420"/>
            <a:ext cx="0" cy="505326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C0D7FC5-AB0D-A444-9E01-7EA1D5E513AE}"/>
              </a:ext>
            </a:extLst>
          </p:cNvPr>
          <p:cNvSpPr/>
          <p:nvPr/>
        </p:nvSpPr>
        <p:spPr>
          <a:xfrm>
            <a:off x="1231622" y="4222090"/>
            <a:ext cx="1173558" cy="493776"/>
          </a:xfrm>
          <a:prstGeom prst="rect">
            <a:avLst/>
          </a:prstGeom>
          <a:pattFill prst="pct25">
            <a:fgClr>
              <a:schemeClr val="accent5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7164C16-D23A-694D-A703-B0F8648B4AC4}"/>
              </a:ext>
            </a:extLst>
          </p:cNvPr>
          <p:cNvCxnSpPr>
            <a:cxnSpLocks/>
          </p:cNvCxnSpPr>
          <p:nvPr/>
        </p:nvCxnSpPr>
        <p:spPr>
          <a:xfrm>
            <a:off x="2630981" y="2489903"/>
            <a:ext cx="0" cy="505326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64E32F5-8A62-AA4C-9926-1E4B3F272406}"/>
              </a:ext>
            </a:extLst>
          </p:cNvPr>
          <p:cNvCxnSpPr>
            <a:cxnSpLocks/>
          </p:cNvCxnSpPr>
          <p:nvPr/>
        </p:nvCxnSpPr>
        <p:spPr>
          <a:xfrm>
            <a:off x="2860819" y="3644021"/>
            <a:ext cx="0" cy="505326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6BEB591-B064-2E47-84CD-1D7DA14E6012}"/>
              </a:ext>
            </a:extLst>
          </p:cNvPr>
          <p:cNvCxnSpPr>
            <a:cxnSpLocks/>
          </p:cNvCxnSpPr>
          <p:nvPr/>
        </p:nvCxnSpPr>
        <p:spPr>
          <a:xfrm>
            <a:off x="2403640" y="4219830"/>
            <a:ext cx="0" cy="505326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45B2BA7-C44A-754A-9369-1860F755FFEB}"/>
              </a:ext>
            </a:extLst>
          </p:cNvPr>
          <p:cNvSpPr/>
          <p:nvPr/>
        </p:nvSpPr>
        <p:spPr>
          <a:xfrm>
            <a:off x="894455" y="1908508"/>
            <a:ext cx="362420" cy="502920"/>
          </a:xfrm>
          <a:prstGeom prst="rect">
            <a:avLst/>
          </a:prstGeom>
          <a:pattFill prst="pct25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CB1271F-D0B1-C540-8265-A0F375D6BB76}"/>
              </a:ext>
            </a:extLst>
          </p:cNvPr>
          <p:cNvSpPr/>
          <p:nvPr/>
        </p:nvSpPr>
        <p:spPr>
          <a:xfrm>
            <a:off x="889780" y="3641124"/>
            <a:ext cx="1020786" cy="502920"/>
          </a:xfrm>
          <a:prstGeom prst="rect">
            <a:avLst/>
          </a:prstGeom>
          <a:pattFill prst="pct25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AB4A46D-892C-BD4F-AA44-B7D10EA000C6}"/>
              </a:ext>
            </a:extLst>
          </p:cNvPr>
          <p:cNvSpPr/>
          <p:nvPr/>
        </p:nvSpPr>
        <p:spPr>
          <a:xfrm>
            <a:off x="889779" y="4227288"/>
            <a:ext cx="348137" cy="502920"/>
          </a:xfrm>
          <a:prstGeom prst="rect">
            <a:avLst/>
          </a:prstGeom>
          <a:pattFill prst="pct25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0E27748-BF81-734A-B1D5-CED05BA1A218}"/>
              </a:ext>
            </a:extLst>
          </p:cNvPr>
          <p:cNvSpPr/>
          <p:nvPr/>
        </p:nvSpPr>
        <p:spPr>
          <a:xfrm>
            <a:off x="889779" y="3066966"/>
            <a:ext cx="2176406" cy="493776"/>
          </a:xfrm>
          <a:prstGeom prst="rect">
            <a:avLst/>
          </a:prstGeom>
          <a:pattFill prst="pct25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7" grpId="0"/>
      <p:bldP spid="48" grpId="0"/>
      <p:bldP spid="49" grpId="0"/>
      <p:bldP spid="50" grpId="0"/>
      <p:bldP spid="51" grpId="0"/>
      <p:bldP spid="57" grpId="0"/>
      <p:bldP spid="93" grpId="0" animBg="1"/>
      <p:bldP spid="94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6" grpId="0" animBg="1"/>
      <p:bldP spid="117" grpId="0"/>
      <p:bldP spid="126" grpId="0" animBg="1"/>
      <p:bldP spid="127" grpId="0"/>
      <p:bldP spid="128" grpId="0" animBg="1"/>
      <p:bldP spid="129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66C2A5"/>
      </a:accent1>
      <a:accent2>
        <a:srgbClr val="FC8D61"/>
      </a:accent2>
      <a:accent3>
        <a:srgbClr val="8DA0CB"/>
      </a:accent3>
      <a:accent4>
        <a:srgbClr val="E78AC3"/>
      </a:accent4>
      <a:accent5>
        <a:srgbClr val="A6D854"/>
      </a:accent5>
      <a:accent6>
        <a:srgbClr val="FFD92F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CC0614D-6AC2-5A45-AD65-AC68E1124CAD}" vid="{06641C9F-A883-4742-8BC7-8AD0233AF4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119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Futura Medium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10</cp:revision>
  <dcterms:created xsi:type="dcterms:W3CDTF">2022-02-15T20:44:37Z</dcterms:created>
  <dcterms:modified xsi:type="dcterms:W3CDTF">2022-03-15T16:52:18Z</dcterms:modified>
</cp:coreProperties>
</file>