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05"/>
    <p:restoredTop sz="96197"/>
  </p:normalViewPr>
  <p:slideViewPr>
    <p:cSldViewPr snapToGrid="0">
      <p:cViewPr varScale="1">
        <p:scale>
          <a:sx n="86" d="100"/>
          <a:sy n="86" d="100"/>
        </p:scale>
        <p:origin x="232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7AED9-71A2-F863-CC85-483EBD505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DEC90-BE09-73A5-068D-16E5DE9FF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45297-9A7F-11BB-EFEF-56E29666A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56FE-B467-0743-973C-1DDD3773CAF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1088D-AB2B-E3B0-EB82-DA98A121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5AA4C-1E9F-00AC-7AEF-5C80C702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009F-E653-574A-9AE1-3849A259E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9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D92C-E8F8-39E1-ADF9-2FA92A7A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69213-9723-5772-B941-8CB35C812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FE45E-C645-8F72-E992-836F099C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56FE-B467-0743-973C-1DDD3773CAF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A65AC-7AC4-BC6E-DC50-8529EEA54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52865-C5C7-2C29-200E-EB1C85D7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009F-E653-574A-9AE1-3849A259E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2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10323E-D5DB-90C4-7F7C-5D5DBFBEA9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4F480-D4D2-6982-2D05-316A64088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CBBFA-BAE4-1368-5955-D67947B1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56FE-B467-0743-973C-1DDD3773CAF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D6B49-98EB-449A-1672-C5AE5D1B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FE87A-1EA9-67D4-0B94-52D855AF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009F-E653-574A-9AE1-3849A259E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4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597F-B261-85ED-FF6C-F77640D9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6E5D1-345A-091D-A605-D3C067FA5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435A8-EFEE-E58D-95E9-DEF1CBDC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56FE-B467-0743-973C-1DDD3773CAF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AA323-BEFB-5483-5C8A-1D298F1AF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0C55C-BC1D-EEB8-0C14-E0F3E89E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009F-E653-574A-9AE1-3849A259E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6D2AD-B791-60F7-46B1-A67A2AF9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EA69A-1330-CDE4-3449-CE7576931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C8036-78B6-1389-8B65-BE1A53DF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56FE-B467-0743-973C-1DDD3773CAF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56B0-660C-4DC6-EBC0-16622FD0F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118B7-C8E8-76CE-9BF2-D3ADD877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009F-E653-574A-9AE1-3849A259E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0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02F2-AE16-4981-06B7-BE93A6DF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10A6D-AC20-2841-6AEB-F9C2A4B2D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342FB-0B2F-D63D-959C-247D9B17F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FF92E-1890-270C-AB17-A8010386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56FE-B467-0743-973C-1DDD3773CAF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F343E-23C9-B144-570F-4C93C9FD0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C9499-ED0D-1A68-B1B0-FAC4A42B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009F-E653-574A-9AE1-3849A259E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9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CD080-5DB8-76E0-025C-3B0239660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ADAF5-4534-C322-E86B-F3F426B74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B3B7D-3EA6-9156-E39E-988D50CC5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450B3-5964-C786-0FF6-92F3D3A74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3781C-230B-BB4E-6BCB-42DBCDE66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EDA32A-22E9-7611-F1FE-5292F50D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56FE-B467-0743-973C-1DDD3773CAF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63D12-AEA3-3C90-5DC1-512DF361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5312EB-C4A9-0127-67A1-2A7C26F0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009F-E653-574A-9AE1-3849A259E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23B9E-44C0-6D70-A35F-8ADD95EB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91E130-54FE-946C-17B4-0A37BFE8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56FE-B467-0743-973C-1DDD3773CAF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E0F1E-D866-7274-1ECB-77AAD0861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CAA42-4B85-33C7-7E30-C325832A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009F-E653-574A-9AE1-3849A259E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A79B58-09B2-3EE8-3F7E-2CC705D7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56FE-B467-0743-973C-1DDD3773CAF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4FCBE-DA17-C94E-F07F-E16EF3C9B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168E9-58FB-8136-4E29-D0DA8026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009F-E653-574A-9AE1-3849A259E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3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010E-7585-22A8-78B7-3E4B10BAA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010AD-E0E3-F8BC-A634-915FC70D2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E90F3-EE63-981C-7E12-BE1789015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96294-463C-B3D6-7D84-FEB371BB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56FE-B467-0743-973C-1DDD3773CAF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11411-70B7-EA67-60B6-79CF7E8F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8BCEB-0C7D-BDA6-A6E0-65F9808D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009F-E653-574A-9AE1-3849A259E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FBA7-BD87-37C1-60DC-D605432B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5DE354-3713-647A-ABE3-3AA4A6A5B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6FE96-66FB-1002-D49D-C98F85101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81E4A-D35C-6DB4-C33C-52A68B46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56FE-B467-0743-973C-1DDD3773CAF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8AAA8-DBA1-F343-BEEB-B38F8E409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9CC5B-BDE9-4A02-6AA2-EE0B8926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009F-E653-574A-9AE1-3849A259E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4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FEFF7-9102-D9F3-A511-187B51907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B203F-2020-E1D0-8E94-38C9D682E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C15D9-3A4A-ACEE-7075-675521B15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856FE-B467-0743-973C-1DDD3773CAF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C2F6D-9AC8-4574-8BB1-E62F233F5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7394E-9297-B15E-1FC1-A194CB203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F009F-E653-574A-9AE1-3849A259E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7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D72B4D-8E66-0FDB-DF74-A0C08F396497}"/>
              </a:ext>
            </a:extLst>
          </p:cNvPr>
          <p:cNvSpPr/>
          <p:nvPr/>
        </p:nvSpPr>
        <p:spPr>
          <a:xfrm>
            <a:off x="3327506" y="894416"/>
            <a:ext cx="5351489" cy="5396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Adults tested for COVID-19 at Michigan Medicine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0A86A6-1045-5A4B-7A1F-C354CDCD4616}"/>
              </a:ext>
            </a:extLst>
          </p:cNvPr>
          <p:cNvSpPr/>
          <p:nvPr/>
        </p:nvSpPr>
        <p:spPr>
          <a:xfrm>
            <a:off x="651761" y="1871275"/>
            <a:ext cx="2675745" cy="7919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Tested negative</a:t>
            </a:r>
          </a:p>
          <a:p>
            <a:pPr algn="ctr"/>
            <a:r>
              <a:rPr lang="en-US" sz="1200" dirty="0">
                <a:latin typeface="Lato" panose="020F0502020204030203" pitchFamily="34" charset="77"/>
              </a:rPr>
              <a:t>(All tests negative)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0F445A-0691-BB09-8FE2-9353C6F2C735}"/>
              </a:ext>
            </a:extLst>
          </p:cNvPr>
          <p:cNvSpPr/>
          <p:nvPr/>
        </p:nvSpPr>
        <p:spPr>
          <a:xfrm>
            <a:off x="4582306" y="1871275"/>
            <a:ext cx="2841887" cy="7919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Tested positive</a:t>
            </a:r>
          </a:p>
          <a:p>
            <a:pPr algn="ctr"/>
            <a:r>
              <a:rPr lang="en-US" sz="1200" dirty="0">
                <a:latin typeface="Lato" panose="020F0502020204030203" pitchFamily="34" charset="77"/>
              </a:rPr>
              <a:t>(At least one positive test)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6EF2E2-D323-D5BF-B6C9-A853B6517C56}"/>
              </a:ext>
            </a:extLst>
          </p:cNvPr>
          <p:cNvSpPr/>
          <p:nvPr/>
        </p:nvSpPr>
        <p:spPr>
          <a:xfrm>
            <a:off x="168323" y="3254114"/>
            <a:ext cx="2675746" cy="105930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Not-hospitalized</a:t>
            </a:r>
          </a:p>
          <a:p>
            <a:pPr algn="ctr"/>
            <a:r>
              <a:rPr lang="en-US" sz="1200" dirty="0">
                <a:latin typeface="Lato" panose="020F0502020204030203" pitchFamily="34" charset="77"/>
              </a:rPr>
              <a:t>No documented hospitalization</a:t>
            </a:r>
          </a:p>
          <a:p>
            <a:pPr algn="ctr"/>
            <a:r>
              <a:rPr lang="en-US" sz="1200" dirty="0">
                <a:latin typeface="Lato" panose="020F0502020204030203" pitchFamily="34" charset="77"/>
              </a:rPr>
              <a:t>-14 to + 30 days relative to test date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5EB62D-D7F9-9A70-6651-41D01BE1F34E}"/>
              </a:ext>
            </a:extLst>
          </p:cNvPr>
          <p:cNvSpPr/>
          <p:nvPr/>
        </p:nvSpPr>
        <p:spPr>
          <a:xfrm>
            <a:off x="3065799" y="3254114"/>
            <a:ext cx="2841887" cy="105930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Hospitalized / no ICU stay</a:t>
            </a:r>
          </a:p>
          <a:p>
            <a:pPr algn="ctr"/>
            <a:r>
              <a:rPr lang="en-US" sz="1200" dirty="0">
                <a:latin typeface="Lato" panose="020F0502020204030203" pitchFamily="34" charset="77"/>
              </a:rPr>
              <a:t>-14 to + 30 days relative to test date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A774EB-545D-E506-48B1-464F06E9BCC9}"/>
              </a:ext>
            </a:extLst>
          </p:cNvPr>
          <p:cNvSpPr/>
          <p:nvPr/>
        </p:nvSpPr>
        <p:spPr>
          <a:xfrm>
            <a:off x="6129416" y="3254114"/>
            <a:ext cx="2675746" cy="105930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ICU admission</a:t>
            </a:r>
          </a:p>
          <a:p>
            <a:pPr algn="ctr"/>
            <a:r>
              <a:rPr lang="en-US" sz="1200" dirty="0">
                <a:latin typeface="Lato" panose="020F0502020204030203" pitchFamily="34" charset="77"/>
              </a:rPr>
              <a:t>-14 to +30 days relative to test date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7053DA-4028-FDDA-B2AA-A53B63C6C3ED}"/>
              </a:ext>
            </a:extLst>
          </p:cNvPr>
          <p:cNvSpPr/>
          <p:nvPr/>
        </p:nvSpPr>
        <p:spPr>
          <a:xfrm>
            <a:off x="9026892" y="3254115"/>
            <a:ext cx="2996785" cy="105930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Mortality</a:t>
            </a:r>
          </a:p>
          <a:p>
            <a:pPr algn="ctr"/>
            <a:r>
              <a:rPr lang="en-US" sz="1200" dirty="0">
                <a:latin typeface="Lato" panose="020F0502020204030203" pitchFamily="34" charset="77"/>
              </a:rPr>
              <a:t>-14 to +60 days relative to test date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411F0B-50BE-B41D-5A75-10F55FC6C311}"/>
              </a:ext>
            </a:extLst>
          </p:cNvPr>
          <p:cNvSpPr/>
          <p:nvPr/>
        </p:nvSpPr>
        <p:spPr>
          <a:xfrm>
            <a:off x="5660036" y="4904278"/>
            <a:ext cx="3614505" cy="105930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Severe COVID</a:t>
            </a:r>
          </a:p>
          <a:p>
            <a:pPr algn="ctr"/>
            <a:r>
              <a:rPr lang="en-US" sz="1200" dirty="0">
                <a:latin typeface="Lato" panose="020F0502020204030203" pitchFamily="34" charset="77"/>
              </a:rPr>
              <a:t>Hospitalization, ICU admission, and/or Mortality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867789-A684-6870-0259-BCD4FC61981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989634" y="1434062"/>
            <a:ext cx="4013617" cy="437213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621C60-4D67-8E66-965F-D8607FABB2F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6003250" y="1434062"/>
            <a:ext cx="1" cy="437213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493B68-3A7E-9641-0335-4258FE4F254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506196" y="2663255"/>
            <a:ext cx="4497054" cy="590859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EEEE09-48E5-7CB2-390D-E1629C0EB9C1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4486743" y="2663255"/>
            <a:ext cx="1516507" cy="590859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8AD9E7-FCC4-8A55-C661-FF68FFD0FB24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6003250" y="2663255"/>
            <a:ext cx="1464039" cy="590859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79E8D0-B1A9-BF54-5832-7355300C2E39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033852" y="2663255"/>
            <a:ext cx="4491433" cy="59086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0D327A-F47F-2B95-0155-963573978412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4486743" y="4313419"/>
            <a:ext cx="2980546" cy="590859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5FD62E-3C74-9CBA-5B61-C29385891467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7467289" y="4313419"/>
            <a:ext cx="0" cy="590859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3558F48-B471-EB10-8EAD-FA9758869533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7467289" y="4313420"/>
            <a:ext cx="3057996" cy="590858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78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B3A35D5E-328F-32FB-046C-8E567749CFD7}"/>
              </a:ext>
            </a:extLst>
          </p:cNvPr>
          <p:cNvGrpSpPr/>
          <p:nvPr/>
        </p:nvGrpSpPr>
        <p:grpSpPr>
          <a:xfrm>
            <a:off x="239215" y="303555"/>
            <a:ext cx="11713569" cy="6250889"/>
            <a:chOff x="247031" y="69961"/>
            <a:chExt cx="11713569" cy="62508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3D72B4D-8E66-0FDB-DF74-A0C08F396497}"/>
                </a:ext>
              </a:extLst>
            </p:cNvPr>
            <p:cNvSpPr/>
            <p:nvPr/>
          </p:nvSpPr>
          <p:spPr>
            <a:xfrm>
              <a:off x="2922776" y="69961"/>
              <a:ext cx="5351489" cy="5396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77"/>
                </a:rPr>
                <a:t>Adults with COVID-19 at Michigan Medicine</a:t>
              </a:r>
            </a:p>
            <a:p>
              <a:pPr algn="ctr"/>
              <a:r>
                <a:rPr lang="en-US" sz="1200" dirty="0">
                  <a:latin typeface="Lato" panose="020F0502020204030203" pitchFamily="34" charset="77"/>
                </a:rPr>
                <a:t>n = 52,019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0A86A6-1045-5A4B-7A1F-C354CDCD4616}"/>
                </a:ext>
              </a:extLst>
            </p:cNvPr>
            <p:cNvSpPr/>
            <p:nvPr/>
          </p:nvSpPr>
          <p:spPr>
            <a:xfrm>
              <a:off x="247031" y="1046820"/>
              <a:ext cx="2675745" cy="7919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77"/>
                </a:rPr>
                <a:t>No documented vaccination</a:t>
              </a:r>
            </a:p>
            <a:p>
              <a:pPr algn="ctr"/>
              <a:r>
                <a:rPr lang="en-US" sz="1200" dirty="0">
                  <a:latin typeface="Lato" panose="020F0502020204030203" pitchFamily="34" charset="77"/>
                </a:rPr>
                <a:t>n = 39,380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0F445A-0691-BB09-8FE2-9353C6F2C735}"/>
                </a:ext>
              </a:extLst>
            </p:cNvPr>
            <p:cNvSpPr/>
            <p:nvPr/>
          </p:nvSpPr>
          <p:spPr>
            <a:xfrm>
              <a:off x="3092036" y="1046820"/>
              <a:ext cx="2841887" cy="7919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77"/>
                </a:rPr>
                <a:t>Fully vaccinated</a:t>
              </a:r>
            </a:p>
            <a:p>
              <a:pPr algn="ctr"/>
              <a:r>
                <a:rPr lang="en-US" sz="1200" dirty="0">
                  <a:latin typeface="Lato" panose="020F0502020204030203" pitchFamily="34" charset="77"/>
                </a:rPr>
                <a:t>n = 10,947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6EF2E2-D323-D5BF-B6C9-A853B6517C56}"/>
                </a:ext>
              </a:extLst>
            </p:cNvPr>
            <p:cNvSpPr/>
            <p:nvPr/>
          </p:nvSpPr>
          <p:spPr>
            <a:xfrm>
              <a:off x="247031" y="2429659"/>
              <a:ext cx="2675746" cy="10593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77"/>
                </a:rPr>
                <a:t>Pfizer/BioNTech</a:t>
              </a:r>
            </a:p>
            <a:p>
              <a:pPr algn="ctr"/>
              <a:r>
                <a:rPr lang="en-US" sz="1200" dirty="0">
                  <a:latin typeface="Lato" panose="020F0502020204030203" pitchFamily="34" charset="77"/>
                </a:rPr>
                <a:t>Tested &gt;21 days after 2 doses</a:t>
              </a:r>
            </a:p>
            <a:p>
              <a:pPr algn="ctr"/>
              <a:r>
                <a:rPr lang="en-US" sz="1200" dirty="0">
                  <a:latin typeface="Lato" panose="020F0502020204030203" pitchFamily="34" charset="77"/>
                </a:rPr>
                <a:t>n = 7,501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65EB62D-D7F9-9A70-6651-41D01BE1F34E}"/>
                </a:ext>
              </a:extLst>
            </p:cNvPr>
            <p:cNvSpPr/>
            <p:nvPr/>
          </p:nvSpPr>
          <p:spPr>
            <a:xfrm>
              <a:off x="3092035" y="2429659"/>
              <a:ext cx="2841887" cy="10593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77"/>
                </a:rPr>
                <a:t>Moderna</a:t>
              </a:r>
            </a:p>
            <a:p>
              <a:pPr algn="ctr"/>
              <a:r>
                <a:rPr lang="en-US" sz="1200" dirty="0">
                  <a:latin typeface="Lato" panose="020F0502020204030203" pitchFamily="34" charset="77"/>
                </a:rPr>
                <a:t>Tested &gt;21 days after 2 doses</a:t>
              </a:r>
            </a:p>
            <a:p>
              <a:pPr algn="ctr"/>
              <a:r>
                <a:rPr lang="en-US" sz="1200" dirty="0">
                  <a:latin typeface="Lato" panose="020F0502020204030203" pitchFamily="34" charset="77"/>
                </a:rPr>
                <a:t>n = 2,857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A774EB-545D-E506-48B1-464F06E9BCC9}"/>
                </a:ext>
              </a:extLst>
            </p:cNvPr>
            <p:cNvSpPr/>
            <p:nvPr/>
          </p:nvSpPr>
          <p:spPr>
            <a:xfrm>
              <a:off x="6186250" y="2429659"/>
              <a:ext cx="2675746" cy="10593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77"/>
                </a:rPr>
                <a:t>J&amp;J Janssen</a:t>
              </a:r>
            </a:p>
            <a:p>
              <a:pPr algn="ctr"/>
              <a:r>
                <a:rPr lang="en-US" sz="1200" dirty="0">
                  <a:latin typeface="Lato" panose="020F0502020204030203" pitchFamily="34" charset="77"/>
                </a:rPr>
                <a:t>Tested &gt;21 days after 2 doses</a:t>
              </a:r>
            </a:p>
            <a:p>
              <a:pPr algn="ctr"/>
              <a:r>
                <a:rPr lang="en-US" sz="1200" dirty="0">
                  <a:latin typeface="Lato" panose="020F0502020204030203" pitchFamily="34" charset="77"/>
                </a:rPr>
                <a:t>n = 589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5411F0B-50BE-B41D-5A75-10F55FC6C311}"/>
                    </a:ext>
                  </a:extLst>
                </p:cNvPr>
                <p:cNvSpPr/>
                <p:nvPr/>
              </p:nvSpPr>
              <p:spPr>
                <a:xfrm>
                  <a:off x="2705725" y="4079824"/>
                  <a:ext cx="3614505" cy="105930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Lato" panose="020F0502020204030203" pitchFamily="34" charset="77"/>
                    </a:rPr>
                    <a:t>Boosted with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>
                      <a:latin typeface="Lato" panose="020F0502020204030203" pitchFamily="34" charset="77"/>
                    </a:rPr>
                    <a:t> 1 subsequent dose</a:t>
                  </a:r>
                </a:p>
                <a:p>
                  <a:pPr algn="ctr"/>
                  <a:r>
                    <a:rPr lang="en-US" sz="1200" dirty="0">
                      <a:latin typeface="Lato" panose="020F0502020204030203" pitchFamily="34" charset="77"/>
                    </a:rPr>
                    <a:t>Tested 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200" dirty="0">
                      <a:latin typeface="Lato" panose="020F0502020204030203" pitchFamily="34" charset="77"/>
                    </a:rPr>
                    <a:t> 21 days after booster</a:t>
                  </a:r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5411F0B-50BE-B41D-5A75-10F55FC6C3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5725" y="4079824"/>
                  <a:ext cx="3614505" cy="105930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6867789-A684-6870-0259-BCD4FC61981B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flipH="1">
              <a:off x="1584904" y="609607"/>
              <a:ext cx="4013617" cy="437213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F621C60-4D67-8E66-965F-D8607FABB2F5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 flipH="1">
              <a:off x="4512980" y="609607"/>
              <a:ext cx="1085541" cy="437213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4493B68-3A7E-9641-0335-4258FE4F254C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1584904" y="1838800"/>
              <a:ext cx="2928076" cy="59085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CEEEE09-48E5-7CB2-390D-E1629C0EB9C1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 flipH="1">
              <a:off x="4512979" y="1838800"/>
              <a:ext cx="1" cy="59085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38AD9E7-FCC4-8A55-C661-FF68FFD0FB24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4512980" y="1838800"/>
              <a:ext cx="3011143" cy="59085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A0D327A-F47F-2B95-0155-963573978412}"/>
                </a:ext>
              </a:extLst>
            </p:cNvPr>
            <p:cNvCxnSpPr>
              <a:cxnSpLocks/>
              <a:stCxn id="9" idx="2"/>
              <a:endCxn id="12" idx="0"/>
            </p:cNvCxnSpPr>
            <p:nvPr/>
          </p:nvCxnSpPr>
          <p:spPr>
            <a:xfrm flipH="1">
              <a:off x="4512978" y="3488964"/>
              <a:ext cx="1" cy="59086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25FD62E-3C74-9CBA-5B61-C29385891467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 flipH="1">
              <a:off x="4512978" y="3488964"/>
              <a:ext cx="3011145" cy="59086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10AACA1-C4BB-42AD-E4B1-8492EFF5A7DB}"/>
                </a:ext>
              </a:extLst>
            </p:cNvPr>
            <p:cNvSpPr/>
            <p:nvPr/>
          </p:nvSpPr>
          <p:spPr>
            <a:xfrm>
              <a:off x="6103183" y="1046820"/>
              <a:ext cx="2841887" cy="7919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77"/>
                </a:rPr>
                <a:t>Partially vaccinated</a:t>
              </a:r>
            </a:p>
            <a:p>
              <a:pPr algn="ctr"/>
              <a:r>
                <a:rPr lang="en-US" sz="1200" dirty="0">
                  <a:latin typeface="Lato" panose="020F0502020204030203" pitchFamily="34" charset="77"/>
                </a:rPr>
                <a:t>n = 1,435 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4B93ABA-297A-7E3A-B501-88AC67E855FD}"/>
                </a:ext>
              </a:extLst>
            </p:cNvPr>
            <p:cNvSpPr/>
            <p:nvPr/>
          </p:nvSpPr>
          <p:spPr>
            <a:xfrm>
              <a:off x="9118713" y="1046820"/>
              <a:ext cx="2841887" cy="7919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77"/>
                </a:rPr>
                <a:t>Unspecified / other brand vaccines</a:t>
              </a:r>
            </a:p>
            <a:p>
              <a:pPr algn="ctr"/>
              <a:r>
                <a:rPr lang="en-US" sz="1200" dirty="0">
                  <a:latin typeface="Lato" panose="020F0502020204030203" pitchFamily="34" charset="77"/>
                </a:rPr>
                <a:t>N = 257 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5AA29A0-3CF1-8CAE-BA0F-CE0AA3117A2B}"/>
                </a:ext>
              </a:extLst>
            </p:cNvPr>
            <p:cNvSpPr/>
            <p:nvPr/>
          </p:nvSpPr>
          <p:spPr>
            <a:xfrm>
              <a:off x="3620440" y="5729990"/>
              <a:ext cx="1785074" cy="5908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77"/>
                </a:rPr>
                <a:t>Yes</a:t>
              </a:r>
            </a:p>
            <a:p>
              <a:pPr algn="ctr"/>
              <a:r>
                <a:rPr lang="en-US" sz="1200" dirty="0">
                  <a:latin typeface="Lato" panose="020F0502020204030203" pitchFamily="34" charset="77"/>
                </a:rPr>
                <a:t>n = 7,279 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BF871D3-DFEF-A0DA-13B8-58C344D77DDA}"/>
                </a:ext>
              </a:extLst>
            </p:cNvPr>
            <p:cNvSpPr/>
            <p:nvPr/>
          </p:nvSpPr>
          <p:spPr>
            <a:xfrm>
              <a:off x="6631586" y="5729990"/>
              <a:ext cx="1785074" cy="5908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77"/>
                </a:rPr>
                <a:t>No</a:t>
              </a:r>
            </a:p>
            <a:p>
              <a:pPr algn="ctr"/>
              <a:r>
                <a:rPr lang="en-US" sz="1200" dirty="0">
                  <a:latin typeface="Lato" panose="020F0502020204030203" pitchFamily="34" charset="77"/>
                </a:rPr>
                <a:t>n = 3,668 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FA290BE-971E-88A7-AEE3-4E384DB65292}"/>
                </a:ext>
              </a:extLst>
            </p:cNvPr>
            <p:cNvCxnSpPr>
              <a:cxnSpLocks/>
              <a:stCxn id="4" idx="2"/>
              <a:endCxn id="2" idx="0"/>
            </p:cNvCxnSpPr>
            <p:nvPr/>
          </p:nvCxnSpPr>
          <p:spPr>
            <a:xfrm>
              <a:off x="5598521" y="609607"/>
              <a:ext cx="1925606" cy="437213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2DE432E-168C-9236-6C7C-5F4A79E2A9EF}"/>
                </a:ext>
              </a:extLst>
            </p:cNvPr>
            <p:cNvCxnSpPr>
              <a:cxnSpLocks/>
              <a:stCxn id="4" idx="2"/>
              <a:endCxn id="17" idx="0"/>
            </p:cNvCxnSpPr>
            <p:nvPr/>
          </p:nvCxnSpPr>
          <p:spPr>
            <a:xfrm>
              <a:off x="5598521" y="609607"/>
              <a:ext cx="4941136" cy="437213"/>
            </a:xfrm>
            <a:prstGeom prst="straightConnector1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3CC4984-8F10-33F9-06A7-214E7BD0F510}"/>
                </a:ext>
              </a:extLst>
            </p:cNvPr>
            <p:cNvSpPr txBox="1"/>
            <p:nvPr/>
          </p:nvSpPr>
          <p:spPr>
            <a:xfrm rot="323643">
              <a:off x="8963668" y="643548"/>
              <a:ext cx="1132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" panose="020F0502020204030203" pitchFamily="34" charset="77"/>
                </a:rPr>
                <a:t>Excluded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4076477-E479-5824-15ED-CE3E4D4F2D6C}"/>
                </a:ext>
              </a:extLst>
            </p:cNvPr>
            <p:cNvCxnSpPr>
              <a:cxnSpLocks/>
              <a:stCxn id="12" idx="2"/>
              <a:endCxn id="31" idx="0"/>
            </p:cNvCxnSpPr>
            <p:nvPr/>
          </p:nvCxnSpPr>
          <p:spPr>
            <a:xfrm flipH="1">
              <a:off x="4512977" y="5139129"/>
              <a:ext cx="1" cy="59086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DD94C78-29D8-AF1C-23C3-0338B1C1AA43}"/>
                </a:ext>
              </a:extLst>
            </p:cNvPr>
            <p:cNvCxnSpPr>
              <a:cxnSpLocks/>
              <a:stCxn id="12" idx="2"/>
              <a:endCxn id="32" idx="0"/>
            </p:cNvCxnSpPr>
            <p:nvPr/>
          </p:nvCxnSpPr>
          <p:spPr>
            <a:xfrm>
              <a:off x="4512978" y="5139129"/>
              <a:ext cx="3011145" cy="59086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458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178</Words>
  <Application>Microsoft Macintosh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Lato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Salvatore, Maxwell</dc:creator>
  <cp:lastModifiedBy>Salvatore, Maxwell</cp:lastModifiedBy>
  <cp:revision>1</cp:revision>
  <dcterms:created xsi:type="dcterms:W3CDTF">2022-08-19T21:30:44Z</dcterms:created>
  <dcterms:modified xsi:type="dcterms:W3CDTF">2022-08-19T22:00:10Z</dcterms:modified>
</cp:coreProperties>
</file>