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deeprob.org" TargetMode="Externa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" name="University of Michigan | Department of Robotics">
            <a:hlinkClick r:id="rId2" invalidUrl="" action="" tgtFrame="" tooltip="" history="1" highlightClick="0" endSnd="0"/>
          </p:cNvPr>
          <p:cNvSpPr txBox="1"/>
          <p:nvPr>
            <p:ph type="body" sz="quarter" idx="21"/>
          </p:nvPr>
        </p:nvSpPr>
        <p:spPr>
          <a:xfrm>
            <a:off x="2177681" y="6070735"/>
            <a:ext cx="11651174" cy="1916052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/>
          <a:lstStyle/>
          <a:p>
            <a:pPr marL="0" indent="0" defTabSz="2413955">
              <a:spcBef>
                <a:spcPts val="0"/>
              </a:spcBef>
              <a:buClrTx/>
              <a:buSzTx/>
              <a:buFontTx/>
              <a:buNone/>
              <a:defRPr b="1" spc="-79" sz="3959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413955">
              <a:spcBef>
                <a:spcPts val="0"/>
              </a:spcBef>
              <a:buClrTx/>
              <a:buSzTx/>
              <a:buFontTx/>
              <a:buNone/>
              <a:defRPr b="1" spc="-79" sz="3959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413955">
              <a:spcBef>
                <a:spcPts val="0"/>
              </a:spcBef>
              <a:buClrTx/>
              <a:buSzTx/>
              <a:buFontTx/>
              <a:buNone/>
              <a:defRPr b="1" spc="-79" sz="3959">
                <a:latin typeface="Exo 2"/>
                <a:ea typeface="Exo 2"/>
                <a:cs typeface="Exo 2"/>
                <a:sym typeface="Exo 2"/>
              </a:defRPr>
            </a:pPr>
            <a:r>
              <a:t>University of Michigan | Department of Robotics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" name="Section"/>
          <p:cNvSpPr txBox="1"/>
          <p:nvPr>
            <p:ph type="body" sz="half" idx="21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defTabSz="243833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pc="-232" sz="11600"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27" name="Subsection"/>
          <p:cNvSpPr txBox="1"/>
          <p:nvPr>
            <p:ph type="body" sz="quarter" idx="22" hasCustomPrompt="1"/>
          </p:nvPr>
        </p:nvSpPr>
        <p:spPr>
          <a:xfrm>
            <a:off x="1206498" y="8068095"/>
            <a:ext cx="21971004" cy="145051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defTabSz="243833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pc="-119" sz="6000"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Subsection</a:t>
            </a:r>
          </a:p>
        </p:txBody>
      </p:sp>
      <p:pic>
        <p:nvPicPr>
          <p:cNvPr id="28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3"/>
            <a:ext cx="3802215" cy="107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pPr>
          </a:p>
        </p:txBody>
      </p:sp>
      <p:pic>
        <p:nvPicPr>
          <p:cNvPr id="31" name="UMich_favicon_light.png" descr="UMich_favicon_ligh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21;p9"/>
          <p:cNvSpPr/>
          <p:nvPr/>
        </p:nvSpPr>
        <p:spPr>
          <a:xfrm>
            <a:off x="1219200" y="2835275"/>
            <a:ext cx="21945600" cy="1"/>
          </a:xfrm>
          <a:prstGeom prst="line">
            <a:avLst/>
          </a:prstGeom>
          <a:ln w="50800">
            <a:solidFill>
              <a:srgbClr val="FFCB05"/>
            </a:solidFill>
          </a:ln>
        </p:spPr>
        <p:txBody>
          <a:bodyPr lIns="0" tIns="0" rIns="0" bIns="0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20163" y="549276"/>
            <a:ext cx="21143675" cy="2286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3"/>
            <a:ext cx="3802215" cy="107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pPr>
          </a:p>
        </p:txBody>
      </p:sp>
      <p:pic>
        <p:nvPicPr>
          <p:cNvPr id="45" name="UMich_favicon_light.png" descr="UMich_favicon_ligh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1;p9"/>
          <p:cNvSpPr/>
          <p:nvPr/>
        </p:nvSpPr>
        <p:spPr>
          <a:xfrm>
            <a:off x="1219200" y="2835275"/>
            <a:ext cx="21945600" cy="1"/>
          </a:xfrm>
          <a:prstGeom prst="line">
            <a:avLst/>
          </a:prstGeom>
          <a:ln w="50800">
            <a:solidFill>
              <a:srgbClr val="FFCB05"/>
            </a:solidFill>
          </a:ln>
        </p:spPr>
        <p:txBody>
          <a:bodyPr lIns="0" tIns="0" rIns="0" bIns="0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4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3"/>
            <a:ext cx="3802215" cy="107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pPr>
          </a:p>
        </p:txBody>
      </p:sp>
      <p:pic>
        <p:nvPicPr>
          <p:cNvPr id="57" name="UMich_favicon_light.png" descr="UMich_favicon_ligh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/>
          <p:nvPr/>
        </p:nvSpPr>
        <p:spPr>
          <a:xfrm>
            <a:off x="1620163" y="549276"/>
            <a:ext cx="2114367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 anchor="ctr">
            <a:normAutofit fontScale="100000" lnSpcReduction="0"/>
          </a:bodyPr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88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hyperlink" Target="https://deeprob.org" TargetMode="External"/><Relationship Id="rId6" Type="http://schemas.openxmlformats.org/officeDocument/2006/relationships/hyperlink" Target="https://deeprob.org/" TargetMode="External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3"/>
            <a:ext cx="3802215" cy="107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UMich_favicon_light.png" descr="UMich_favicon_ligh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105370" y="12917246"/>
            <a:ext cx="534532" cy="551101"/>
          </a:xfrm>
          <a:prstGeom prst="rect">
            <a:avLst/>
          </a:prstGeom>
          <a:ln w="12700">
            <a:miter lim="400000"/>
          </a:ln>
        </p:spPr>
        <p:txBody>
          <a:bodyPr wrap="none" lIns="91399" tIns="91399" rIns="91399" bIns="91399" anchor="b">
            <a:spAutoFit/>
          </a:bodyPr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8D8D8D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ounded Rectangle">
            <a:hlinkClick r:id="rId5" invalidUrl="" action="" tgtFrame="" tooltip="" history="1" highlightClick="0" endSnd="0"/>
          </p:cNvPr>
          <p:cNvSpPr/>
          <p:nvPr/>
        </p:nvSpPr>
        <p:spPr>
          <a:xfrm>
            <a:off x="1830928" y="3831418"/>
            <a:ext cx="12302328" cy="4368244"/>
          </a:xfrm>
          <a:prstGeom prst="roundRect">
            <a:avLst>
              <a:gd name="adj" fmla="val 8305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0" dist="0" dir="5400000">
              <a:srgbClr val="DEB5FC"/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pPr>
          </a:p>
        </p:txBody>
      </p:sp>
      <p:pic>
        <p:nvPicPr>
          <p:cNvPr id="8" name="DeepRob.pdf" descr="DeepRob.pdf">
            <a:hlinkClick r:id="rId6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4057" y="4229143"/>
            <a:ext cx="6746058" cy="191605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/>
          <p:nvPr>
            <p:ph type="title"/>
          </p:nvPr>
        </p:nvSpPr>
        <p:spPr>
          <a:xfrm>
            <a:off x="1219200" y="549276"/>
            <a:ext cx="219456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Body Level One…"/>
          <p:cNvSpPr txBox="1"/>
          <p:nvPr>
            <p:ph type="body" idx="1"/>
          </p:nvPr>
        </p:nvSpPr>
        <p:spPr>
          <a:xfrm>
            <a:off x="1219200" y="3200407"/>
            <a:ext cx="21945600" cy="8896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</p:sldLayoutIdLst>
  <p:transition xmlns:p14="http://schemas.microsoft.com/office/powerpoint/2010/main" spd="med" advClick="1"/>
  <p:txStyles>
    <p:title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1pPr>
      <a:lvl2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2pPr>
      <a:lvl3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3pPr>
      <a:lvl4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4pPr>
      <a:lvl5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5pPr>
      <a:lvl6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6pPr>
      <a:lvl7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7pPr>
      <a:lvl8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8pPr>
      <a:lvl9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9pPr>
    </p:titleStyle>
    <p:bodyStyle>
      <a:lvl1pPr marL="889000" marR="0" indent="-86360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1pPr>
      <a:lvl2pPr marL="1436914" marR="0" indent="-928914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–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2pPr>
      <a:lvl3pPr marL="2006600" marR="0" indent="-101600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3pPr>
      <a:lvl4pPr marL="2611120" marR="0" indent="-113792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–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4pPr>
      <a:lvl5pPr marL="3068320" marR="0" indent="-113792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»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5pPr>
      <a:lvl6pPr marL="34975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6pPr>
      <a:lvl7pPr marL="39547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7pPr>
      <a:lvl8pPr marL="44119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8pPr>
      <a:lvl9pPr marL="48691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eprob.org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Winter 2023…">
            <a:hlinkClick r:id="rId2" invalidUrl="" action="" tgtFrame="" tooltip="" history="1" highlightClick="0" endSnd="0"/>
          </p:cNvPr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Winter 2023</a:t>
            </a: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Paper Presentation Template</a:t>
            </a: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University of Michigan and University of Minnesota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119" name="Summary of what was presen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60000"/>
              </a:lnSpc>
            </a:pPr>
            <a:r>
              <a:t>Summary of what was presented</a:t>
            </a:r>
          </a:p>
          <a:p>
            <a:pPr>
              <a:lnSpc>
                <a:spcPct val="260000"/>
              </a:lnSpc>
            </a:pPr>
            <a:r>
              <a:t>Summary of the author’s conclusions</a:t>
            </a:r>
          </a:p>
          <a:p>
            <a:pPr/>
            <a:r>
              <a:t>Should tie back to the value proposition, </a:t>
            </a:r>
            <a:br/>
            <a:r>
              <a:t>maybe also the hot start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mitations and Directions for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 and Directions for Future Work</a:t>
            </a:r>
          </a:p>
        </p:txBody>
      </p:sp>
      <p:sp>
        <p:nvSpPr>
          <p:cNvPr id="123" name="Limi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</a:t>
            </a:r>
          </a:p>
          <a:p>
            <a:pPr lvl="1" marL="1371600" indent="-863600">
              <a:lnSpc>
                <a:spcPct val="150000"/>
              </a:lnSpc>
              <a:buSzPts val="5500"/>
              <a:buChar char="•"/>
              <a:defRPr sz="5500"/>
            </a:pPr>
            <a:r>
              <a:t>What new problems are identified by this paper, if any?</a:t>
            </a:r>
          </a:p>
          <a:p>
            <a:pPr/>
            <a:r>
              <a:t>Future directions</a:t>
            </a:r>
          </a:p>
          <a:p>
            <a:pPr lvl="1" marL="1371600" indent="-863600">
              <a:lnSpc>
                <a:spcPct val="150000"/>
              </a:lnSpc>
              <a:buSzPts val="5500"/>
              <a:buChar char="•"/>
              <a:defRPr sz="5500"/>
            </a:pPr>
            <a:r>
              <a:t>How can we build upon the ideas presented in this paper?</a:t>
            </a:r>
          </a:p>
          <a:p>
            <a:pPr/>
            <a:r>
              <a:t>Could be condensed with conclusions depending on paper and if you want more room for earlier sections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22116607" y="12917246"/>
            <a:ext cx="512058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on’t forget to practice your slides to ensure you are near the desired 10-minute mark at this slide"/>
          <p:cNvSpPr/>
          <p:nvPr/>
        </p:nvSpPr>
        <p:spPr>
          <a:xfrm>
            <a:off x="5413650" y="10841092"/>
            <a:ext cx="13556700" cy="1601976"/>
          </a:xfrm>
          <a:prstGeom prst="roundRect">
            <a:avLst>
              <a:gd name="adj" fmla="val 1189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500">
                <a:solidFill>
                  <a:srgbClr val="FFFFFF"/>
                </a:solidFill>
              </a:defRPr>
            </a:lvl1pPr>
          </a:lstStyle>
          <a:p>
            <a:pPr/>
            <a:r>
              <a:t>Don’t forget to practice your slides to ensure you are near the desired 10-minute mark at this slide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Presented by: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90" sz="4500"/>
            </a:lvl1pPr>
          </a:lstStyle>
          <a:p>
            <a:pPr/>
            <a:r>
              <a:t>Presented by:</a:t>
            </a:r>
          </a:p>
        </p:txBody>
      </p:sp>
      <p:sp>
        <p:nvSpPr>
          <p:cNvPr id="79" name="First Student, Second Student, Third Student"/>
          <p:cNvSpPr txBox="1"/>
          <p:nvPr/>
        </p:nvSpPr>
        <p:spPr>
          <a:xfrm>
            <a:off x="5390463" y="9973095"/>
            <a:ext cx="17253965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First Student, Second Student, Third Student</a:t>
            </a:r>
          </a:p>
        </p:txBody>
      </p:sp>
      <p:sp>
        <p:nvSpPr>
          <p:cNvPr id="80" name="Fourth Student, Fifth Student, Sixth Student"/>
          <p:cNvSpPr txBox="1"/>
          <p:nvPr/>
        </p:nvSpPr>
        <p:spPr>
          <a:xfrm>
            <a:off x="5390463" y="10736068"/>
            <a:ext cx="17253965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Fourth Student, Fifth Student, Sixth Student</a:t>
            </a:r>
          </a:p>
        </p:txBody>
      </p:sp>
      <p:sp>
        <p:nvSpPr>
          <p:cNvPr id="81" name="By:"/>
          <p:cNvSpPr txBox="1"/>
          <p:nvPr/>
        </p:nvSpPr>
        <p:spPr>
          <a:xfrm>
            <a:off x="1206498" y="6452385"/>
            <a:ext cx="1088899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By:</a:t>
            </a:r>
          </a:p>
        </p:txBody>
      </p:sp>
      <p:sp>
        <p:nvSpPr>
          <p:cNvPr id="82" name="Paper Title"/>
          <p:cNvSpPr txBox="1"/>
          <p:nvPr/>
        </p:nvSpPr>
        <p:spPr>
          <a:xfrm>
            <a:off x="1206496" y="1866900"/>
            <a:ext cx="21971004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232" sz="116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Paper Title</a:t>
            </a:r>
          </a:p>
        </p:txBody>
      </p:sp>
      <p:sp>
        <p:nvSpPr>
          <p:cNvPr id="83" name="Paper subtitled (if it has one)"/>
          <p:cNvSpPr txBox="1"/>
          <p:nvPr/>
        </p:nvSpPr>
        <p:spPr>
          <a:xfrm>
            <a:off x="1206498" y="5401095"/>
            <a:ext cx="21971004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119" sz="60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Paper subtitled (if it has one)</a:t>
            </a:r>
          </a:p>
        </p:txBody>
      </p:sp>
      <p:sp>
        <p:nvSpPr>
          <p:cNvPr id="84" name="First Author, Second Author, Third Author, Fourth Author, Fifth Author"/>
          <p:cNvSpPr txBox="1"/>
          <p:nvPr/>
        </p:nvSpPr>
        <p:spPr>
          <a:xfrm>
            <a:off x="2253009" y="6444628"/>
            <a:ext cx="21971004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First Author, Second Author, Third Author, Fourth Author, Fifth Author</a:t>
            </a:r>
          </a:p>
        </p:txBody>
      </p:sp>
      <p:sp>
        <p:nvSpPr>
          <p:cNvPr id="85" name="Sixth Author, Seventh Author, Eighth Author, Tenth Author, Eleventh Author"/>
          <p:cNvSpPr txBox="1"/>
          <p:nvPr/>
        </p:nvSpPr>
        <p:spPr>
          <a:xfrm>
            <a:off x="2253009" y="7195477"/>
            <a:ext cx="21971004" cy="145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90" sz="45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Sixth Author, Seventh Author, Eighth Author, Tenth Author, Eleventh Author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Hot Start (change your slide tit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Hot Start (change your slide title)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Consider this a skeleton for your final project presentations"/>
          <p:cNvSpPr/>
          <p:nvPr/>
        </p:nvSpPr>
        <p:spPr>
          <a:xfrm>
            <a:off x="3073989" y="3783470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500"/>
            </a:lvl1pPr>
          </a:lstStyle>
          <a:p>
            <a:pPr/>
            <a:r>
              <a:t>Consider this a skeleton for your final project presentations</a:t>
            </a:r>
          </a:p>
        </p:txBody>
      </p:sp>
      <p:sp>
        <p:nvSpPr>
          <p:cNvPr id="90" name="You can reorder, remove, or add sections but the audience should leave with an understanding of your paper in each of the categories on the following slides"/>
          <p:cNvSpPr/>
          <p:nvPr/>
        </p:nvSpPr>
        <p:spPr>
          <a:xfrm>
            <a:off x="3073989" y="5785630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500"/>
            </a:lvl1pPr>
          </a:lstStyle>
          <a:p>
            <a:pPr/>
            <a:r>
              <a:t>You can reorder, remove, or add sections but the audience should leave with an understanding of your paper in each of the categories on the following slides</a:t>
            </a:r>
          </a:p>
        </p:txBody>
      </p:sp>
      <p:sp>
        <p:nvSpPr>
          <p:cNvPr id="91" name="Important advice: when adding any text or figures to slides, always consider how large the text needs to be for it to be readable by the most distant audience member"/>
          <p:cNvSpPr/>
          <p:nvPr/>
        </p:nvSpPr>
        <p:spPr>
          <a:xfrm>
            <a:off x="3073989" y="9789948"/>
            <a:ext cx="18236022" cy="1601976"/>
          </a:xfrm>
          <a:prstGeom prst="roundRect">
            <a:avLst>
              <a:gd name="adj" fmla="val 1189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3500">
                <a:solidFill>
                  <a:srgbClr val="FFFFFF"/>
                </a:solidFill>
              </a:defRPr>
            </a:pPr>
            <a:r>
              <a:t>Important advice: </a:t>
            </a:r>
            <a:r>
              <a:rPr i="1"/>
              <a:t>when adding any text or figures to slides, always consider how large the text needs to be for it to be readable by the most distant audience member</a:t>
            </a:r>
          </a:p>
        </p:txBody>
      </p:sp>
      <p:sp>
        <p:nvSpPr>
          <p:cNvPr id="92" name="Creating more interesting slide titles is also recommended"/>
          <p:cNvSpPr/>
          <p:nvPr/>
        </p:nvSpPr>
        <p:spPr>
          <a:xfrm>
            <a:off x="3073989" y="7787789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500"/>
            </a:lvl1pPr>
          </a:lstStyle>
          <a:p>
            <a:pPr/>
            <a:r>
              <a:t>Creating more interesting slide titles is also recommended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he Auth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Authors</a:t>
            </a:r>
          </a:p>
        </p:txBody>
      </p:sp>
      <p:sp>
        <p:nvSpPr>
          <p:cNvPr id="95" name="First Auth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Author</a:t>
            </a:r>
          </a:p>
          <a:p>
            <a:pPr lvl="1" marL="1371600" indent="-863600">
              <a:buSzPts val="5000"/>
              <a:buChar char="•"/>
              <a:defRPr sz="5000"/>
            </a:pPr>
            <a:r>
              <a:t>Position/role (e.g. PhD student at Univ., Research scientist at company)</a:t>
            </a:r>
          </a:p>
          <a:p>
            <a:pPr lvl="1" marL="1371600" indent="-863600">
              <a:lnSpc>
                <a:spcPct val="170000"/>
              </a:lnSpc>
              <a:buSzPts val="5000"/>
              <a:buChar char="•"/>
              <a:defRPr sz="5000"/>
            </a:pPr>
            <a:r>
              <a:t>Additional info (e.g. Advised by: Professor &lt;insert&gt;)</a:t>
            </a:r>
          </a:p>
          <a:p>
            <a:pPr/>
            <a:r>
              <a:t>Second Author</a:t>
            </a:r>
          </a:p>
          <a:p>
            <a:pPr lvl="1" marL="1371600" indent="-863600">
              <a:buSzPts val="5000"/>
              <a:buChar char="•"/>
              <a:defRPr sz="5000"/>
            </a:pPr>
            <a:r>
              <a:t>Position/role (e.g. PhD student at Univ., Research scientist at company)</a:t>
            </a:r>
          </a:p>
          <a:p>
            <a:pPr lvl="1" marL="1371600" indent="-863600">
              <a:lnSpc>
                <a:spcPct val="170000"/>
              </a:lnSpc>
              <a:buSzPts val="5000"/>
              <a:buChar char="•"/>
              <a:defRPr sz="5000"/>
            </a:pPr>
            <a:r>
              <a:t>Additional info (e.g. Advised by: Professor &lt;insert&gt;)</a:t>
            </a:r>
          </a:p>
          <a:p>
            <a:pPr>
              <a:lnSpc>
                <a:spcPct val="170000"/>
              </a:lnSpc>
            </a:pPr>
            <a:r>
              <a:t>Etc.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Value Proposition (change your slide tit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 Proposition (change your slide title)</a:t>
            </a:r>
          </a:p>
        </p:txBody>
      </p:sp>
      <p:sp>
        <p:nvSpPr>
          <p:cNvPr id="99" name="Background on what problem the paper sets out to addr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  <a:buSzPts val="6100"/>
              <a:defRPr sz="6100"/>
            </a:pPr>
            <a:r>
              <a:t>Background on what problem the paper sets out to address</a:t>
            </a:r>
          </a:p>
          <a:p>
            <a:pPr>
              <a:lnSpc>
                <a:spcPct val="300000"/>
              </a:lnSpc>
              <a:buSzPts val="6100"/>
              <a:defRPr sz="6100"/>
            </a:pPr>
            <a:r>
              <a:t>What benefits can be realized if we solve this problem?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ontrib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Contributions</a:t>
            </a:r>
          </a:p>
        </p:txBody>
      </p:sp>
      <p:sp>
        <p:nvSpPr>
          <p:cNvPr id="103" name="First Contrib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First Contribution</a:t>
            </a:r>
          </a:p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Second Contribution</a:t>
            </a:r>
          </a:p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Third Contribution</a:t>
            </a:r>
          </a:p>
          <a:p>
            <a:pPr marL="1090506" indent="-1090506" defTabSz="1682495">
              <a:lnSpc>
                <a:spcPct val="15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5888"/>
            </a:pPr>
            <a:r>
              <a:t>Etc.</a:t>
            </a:r>
          </a:p>
          <a:p>
            <a:pPr marL="747776" indent="-747776" defTabSz="1682495">
              <a:spcBef>
                <a:spcPts val="1100"/>
              </a:spcBef>
              <a:buClrTx/>
              <a:buSzPct val="123000"/>
              <a:buFontTx/>
              <a:defRPr sz="5888"/>
            </a:pPr>
            <a:r>
              <a:t>What information and ideas should the audience expect to learn from your presentation? </a:t>
            </a:r>
            <a:br/>
            <a:r>
              <a:t>These likely tie in with the value proposition.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07" name="What has made the problem difficult in the pas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60000"/>
              </a:lnSpc>
            </a:pPr>
            <a:r>
              <a:t>What has made the problem difficult in the past?</a:t>
            </a:r>
          </a:p>
          <a:p>
            <a:pPr>
              <a:lnSpc>
                <a:spcPct val="260000"/>
              </a:lnSpc>
            </a:pPr>
            <a:r>
              <a:t>What was known about the problem before this paper?</a:t>
            </a:r>
          </a:p>
          <a:p>
            <a:pPr/>
            <a:r>
              <a:t>Is there other background information the audience needs to know for understanding this paper’s insight?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11" name="What is the key technical insight of this pap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</a:pPr>
            <a:r>
              <a:t>What is the key technical insight of this paper?</a:t>
            </a:r>
          </a:p>
          <a:p>
            <a:pPr/>
            <a:r>
              <a:t>Walking through figures tends to be more successful than slides of all text and equations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15" name="How was the proposed approach analyz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was the proposed approach analyzed?</a:t>
            </a:r>
          </a:p>
          <a:p>
            <a:pPr lvl="1" marL="1371600" indent="-863600">
              <a:lnSpc>
                <a:spcPct val="220000"/>
              </a:lnSpc>
              <a:buSzPts val="5500"/>
              <a:buChar char="•"/>
              <a:defRPr sz="5500"/>
            </a:pPr>
            <a:r>
              <a:t>Which metrics?</a:t>
            </a:r>
          </a:p>
          <a:p>
            <a:pPr/>
            <a:r>
              <a:t>What results were found?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