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deeprob.org" TargetMode="Externa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" name="University of Michigan | Department of Robotics">
            <a:hlinkClick r:id="rId2" invalidUrl="" action="" tgtFrame="" tooltip="" history="1" highlightClick="0" endSnd="0"/>
          </p:cNvPr>
          <p:cNvSpPr txBox="1"/>
          <p:nvPr>
            <p:ph type="body" sz="quarter" idx="21"/>
          </p:nvPr>
        </p:nvSpPr>
        <p:spPr>
          <a:xfrm>
            <a:off x="2177681" y="6070735"/>
            <a:ext cx="11651174" cy="1916052"/>
          </a:xfrm>
          <a:prstGeom prst="rect">
            <a:avLst/>
          </a:prstGeom>
          <a:solidFill>
            <a:srgbClr val="FFFFFF"/>
          </a:solidFill>
        </p:spPr>
        <p:txBody>
          <a:bodyPr lIns="50800" tIns="50800" rIns="50800" bIns="50800" anchor="ctr"/>
          <a:lstStyle/>
          <a:p>
            <a:pPr marL="0" indent="0" defTabSz="2413955">
              <a:spcBef>
                <a:spcPts val="0"/>
              </a:spcBef>
              <a:buClrTx/>
              <a:buSzTx/>
              <a:buFontTx/>
              <a:buNone/>
              <a:defRPr b="1" spc="-79" sz="3959">
                <a:latin typeface="Exo 2"/>
                <a:ea typeface="Exo 2"/>
                <a:cs typeface="Exo 2"/>
                <a:sym typeface="Exo 2"/>
              </a:defRPr>
            </a:pPr>
          </a:p>
          <a:p>
            <a:pPr marL="0" indent="0" defTabSz="2413955">
              <a:spcBef>
                <a:spcPts val="0"/>
              </a:spcBef>
              <a:buClrTx/>
              <a:buSzTx/>
              <a:buFontTx/>
              <a:buNone/>
              <a:defRPr b="1" spc="-79" sz="3959">
                <a:latin typeface="Exo 2"/>
                <a:ea typeface="Exo 2"/>
                <a:cs typeface="Exo 2"/>
                <a:sym typeface="Exo 2"/>
              </a:defRPr>
            </a:pPr>
          </a:p>
          <a:p>
            <a:pPr marL="0" indent="0" defTabSz="2413955">
              <a:spcBef>
                <a:spcPts val="0"/>
              </a:spcBef>
              <a:buClrTx/>
              <a:buSzTx/>
              <a:buFontTx/>
              <a:buNone/>
              <a:defRPr b="1" spc="-79" sz="3959">
                <a:latin typeface="Exo 2"/>
                <a:ea typeface="Exo 2"/>
                <a:cs typeface="Exo 2"/>
                <a:sym typeface="Exo 2"/>
              </a:defRPr>
            </a:pPr>
            <a:r>
              <a:t>University of Michigan | Department of Robotics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" name="Section"/>
          <p:cNvSpPr txBox="1"/>
          <p:nvPr>
            <p:ph type="body" sz="half" idx="21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defTabSz="2438338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pc="-232" sz="11600"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Section</a:t>
            </a:r>
          </a:p>
        </p:txBody>
      </p:sp>
      <p:sp>
        <p:nvSpPr>
          <p:cNvPr id="27" name="Subsection"/>
          <p:cNvSpPr txBox="1"/>
          <p:nvPr>
            <p:ph type="body" sz="quarter" idx="22" hasCustomPrompt="1"/>
          </p:nvPr>
        </p:nvSpPr>
        <p:spPr>
          <a:xfrm>
            <a:off x="1206498" y="8068095"/>
            <a:ext cx="21971004" cy="1450515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0" indent="0" defTabSz="2438338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pc="-119" sz="6000"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Subsection</a:t>
            </a:r>
          </a:p>
        </p:txBody>
      </p:sp>
      <p:pic>
        <p:nvPicPr>
          <p:cNvPr id="28" name="DeepRob.pdf" descr="DeepRob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8653" y="12602033"/>
            <a:ext cx="3802215" cy="1079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Line"/>
          <p:cNvSpPr/>
          <p:nvPr/>
        </p:nvSpPr>
        <p:spPr>
          <a:xfrm flipV="1">
            <a:off x="1891529" y="12395761"/>
            <a:ext cx="5066" cy="895191"/>
          </a:xfrm>
          <a:prstGeom prst="line">
            <a:avLst/>
          </a:prstGeom>
          <a:ln w="25400">
            <a:solidFill>
              <a:srgbClr val="00274C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5E5E5E"/>
                </a:solidFill>
              </a:defRPr>
            </a:pPr>
          </a:p>
        </p:txBody>
      </p:sp>
      <p:pic>
        <p:nvPicPr>
          <p:cNvPr id="31" name="UMich_favicon_light.png" descr="UMich_favicon_ligh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4455" y="179936"/>
            <a:ext cx="1422401" cy="142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21;p9"/>
          <p:cNvSpPr/>
          <p:nvPr/>
        </p:nvSpPr>
        <p:spPr>
          <a:xfrm>
            <a:off x="1219200" y="2835275"/>
            <a:ext cx="21945600" cy="1"/>
          </a:xfrm>
          <a:prstGeom prst="line">
            <a:avLst/>
          </a:prstGeom>
          <a:ln w="50800">
            <a:solidFill>
              <a:srgbClr val="FFCB05"/>
            </a:solidFill>
          </a:ln>
        </p:spPr>
        <p:txBody>
          <a:bodyPr lIns="0" tIns="0" rIns="0" bIns="0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20163" y="549276"/>
            <a:ext cx="21143675" cy="2286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" name="DeepRob.pdf" descr="DeepRob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8653" y="12602033"/>
            <a:ext cx="3802215" cy="1079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Line"/>
          <p:cNvSpPr/>
          <p:nvPr/>
        </p:nvSpPr>
        <p:spPr>
          <a:xfrm flipV="1">
            <a:off x="1891529" y="12395761"/>
            <a:ext cx="5066" cy="895191"/>
          </a:xfrm>
          <a:prstGeom prst="line">
            <a:avLst/>
          </a:prstGeom>
          <a:ln w="25400">
            <a:solidFill>
              <a:srgbClr val="00274C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5E5E5E"/>
                </a:solidFill>
              </a:defRPr>
            </a:pPr>
          </a:p>
        </p:txBody>
      </p:sp>
      <p:pic>
        <p:nvPicPr>
          <p:cNvPr id="45" name="UMich_favicon_light.png" descr="UMich_favicon_ligh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4455" y="179936"/>
            <a:ext cx="1422401" cy="142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1;p9"/>
          <p:cNvSpPr/>
          <p:nvPr/>
        </p:nvSpPr>
        <p:spPr>
          <a:xfrm>
            <a:off x="1219200" y="2835275"/>
            <a:ext cx="21945600" cy="1"/>
          </a:xfrm>
          <a:prstGeom prst="line">
            <a:avLst/>
          </a:prstGeom>
          <a:ln w="50800">
            <a:solidFill>
              <a:srgbClr val="FFCB05"/>
            </a:solidFill>
          </a:ln>
        </p:spPr>
        <p:txBody>
          <a:bodyPr lIns="0" tIns="0" rIns="0" bIns="0"/>
          <a:lstStyle/>
          <a:p>
            <a:pPr defTabSz="1828800">
              <a:lnSpc>
                <a:spcPct val="100000"/>
              </a:lnSpc>
              <a:spcBef>
                <a:spcPts val="0"/>
              </a:spcBef>
              <a:defRPr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4" name="DeepRob.pdf" descr="DeepRob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8653" y="12602033"/>
            <a:ext cx="3802215" cy="1079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Line"/>
          <p:cNvSpPr/>
          <p:nvPr/>
        </p:nvSpPr>
        <p:spPr>
          <a:xfrm flipV="1">
            <a:off x="1891529" y="12395761"/>
            <a:ext cx="5066" cy="895191"/>
          </a:xfrm>
          <a:prstGeom prst="line">
            <a:avLst/>
          </a:prstGeom>
          <a:ln w="25400">
            <a:solidFill>
              <a:srgbClr val="00274C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5E5E5E"/>
                </a:solidFill>
              </a:defRPr>
            </a:pPr>
          </a:p>
        </p:txBody>
      </p:sp>
      <p:pic>
        <p:nvPicPr>
          <p:cNvPr id="57" name="UMich_favicon_light.png" descr="UMich_favicon_ligh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4455" y="179936"/>
            <a:ext cx="1422401" cy="142240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itle Text"/>
          <p:cNvSpPr txBox="1"/>
          <p:nvPr/>
        </p:nvSpPr>
        <p:spPr>
          <a:xfrm>
            <a:off x="1620163" y="549276"/>
            <a:ext cx="21143675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 anchor="ctr">
            <a:normAutofit fontScale="100000" lnSpcReduction="0"/>
          </a:bodyPr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8800">
                <a:solidFill>
                  <a:srgbClr val="333333"/>
                </a:solidFill>
                <a:latin typeface="Exo 2"/>
                <a:ea typeface="Exo 2"/>
                <a:cs typeface="Exo 2"/>
                <a:sym typeface="Exo 2"/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 lIns="50800" tIns="50800" rIns="50800" bIns="50800"/>
          <a:lstStyle>
            <a:lvl1pPr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tif"/><Relationship Id="rId5" Type="http://schemas.openxmlformats.org/officeDocument/2006/relationships/hyperlink" Target="https://deeprob.org" TargetMode="External"/><Relationship Id="rId6" Type="http://schemas.openxmlformats.org/officeDocument/2006/relationships/hyperlink" Target="https://deeprob.org/" TargetMode="External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eepRob.pdf" descr="DeepRob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8653" y="12602033"/>
            <a:ext cx="3802215" cy="10799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UMich_favicon_light.png" descr="UMich_favicon_ligh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455" y="179936"/>
            <a:ext cx="1422401" cy="14224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105370" y="12917246"/>
            <a:ext cx="534532" cy="551101"/>
          </a:xfrm>
          <a:prstGeom prst="rect">
            <a:avLst/>
          </a:prstGeom>
          <a:ln w="12700">
            <a:miter lim="400000"/>
          </a:ln>
        </p:spPr>
        <p:txBody>
          <a:bodyPr wrap="none" lIns="91399" tIns="91399" rIns="91399" bIns="91399" anchor="b">
            <a:spAutoFit/>
          </a:bodyPr>
          <a:lstStyle>
            <a:lvl1pPr algn="ctr" defTabSz="18288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8D8D8D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1840" y="12340198"/>
            <a:ext cx="1407630" cy="100631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ounded Rectangle">
            <a:hlinkClick r:id="rId5" invalidUrl="" action="" tgtFrame="" tooltip="" history="1" highlightClick="0" endSnd="0"/>
          </p:cNvPr>
          <p:cNvSpPr/>
          <p:nvPr/>
        </p:nvSpPr>
        <p:spPr>
          <a:xfrm>
            <a:off x="1830928" y="3831418"/>
            <a:ext cx="12302328" cy="4368244"/>
          </a:xfrm>
          <a:prstGeom prst="roundRect">
            <a:avLst>
              <a:gd name="adj" fmla="val 8305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270000" dist="0" dir="5400000">
              <a:srgbClr val="DEB5FC"/>
            </a:outerShdw>
          </a:effec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7" name="Line"/>
          <p:cNvSpPr/>
          <p:nvPr/>
        </p:nvSpPr>
        <p:spPr>
          <a:xfrm flipV="1">
            <a:off x="1891529" y="12395761"/>
            <a:ext cx="5066" cy="895191"/>
          </a:xfrm>
          <a:prstGeom prst="line">
            <a:avLst/>
          </a:prstGeom>
          <a:ln w="25400">
            <a:solidFill>
              <a:srgbClr val="00274C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rgbClr val="5E5E5E"/>
                </a:solidFill>
              </a:defRPr>
            </a:pPr>
          </a:p>
        </p:txBody>
      </p:sp>
      <p:pic>
        <p:nvPicPr>
          <p:cNvPr id="8" name="DeepRob.pdf" descr="DeepRob.pdf">
            <a:hlinkClick r:id="rId6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4057" y="4229143"/>
            <a:ext cx="6746058" cy="191605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Text"/>
          <p:cNvSpPr txBox="1"/>
          <p:nvPr>
            <p:ph type="title"/>
          </p:nvPr>
        </p:nvSpPr>
        <p:spPr>
          <a:xfrm>
            <a:off x="1219200" y="549276"/>
            <a:ext cx="219456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" name="Body Level One…"/>
          <p:cNvSpPr txBox="1"/>
          <p:nvPr>
            <p:ph type="body" idx="1"/>
          </p:nvPr>
        </p:nvSpPr>
        <p:spPr>
          <a:xfrm>
            <a:off x="1219200" y="3200407"/>
            <a:ext cx="21945600" cy="8896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</p:sldLayoutIdLst>
  <p:transition xmlns:p14="http://schemas.microsoft.com/office/powerpoint/2010/main" spd="med" advClick="1"/>
  <p:txStyles>
    <p:titleStyle>
      <a:lvl1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1pPr>
      <a:lvl2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2pPr>
      <a:lvl3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3pPr>
      <a:lvl4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4pPr>
      <a:lvl5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5pPr>
      <a:lvl6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6pPr>
      <a:lvl7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7pPr>
      <a:lvl8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8pPr>
      <a:lvl9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solidFill>
            <a:srgbClr val="333333"/>
          </a:solidFill>
          <a:uFillTx/>
          <a:latin typeface="Exo 2"/>
          <a:ea typeface="Exo 2"/>
          <a:cs typeface="Exo 2"/>
          <a:sym typeface="Exo 2"/>
        </a:defRPr>
      </a:lvl9pPr>
    </p:titleStyle>
    <p:bodyStyle>
      <a:lvl1pPr marL="889000" marR="0" indent="-86360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1pPr>
      <a:lvl2pPr marL="1436914" marR="0" indent="-928914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–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2pPr>
      <a:lvl3pPr marL="2006600" marR="0" indent="-101600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3pPr>
      <a:lvl4pPr marL="2611120" marR="0" indent="-113792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–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4pPr>
      <a:lvl5pPr marL="3068320" marR="0" indent="-1137920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»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5pPr>
      <a:lvl6pPr marL="34975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6pPr>
      <a:lvl7pPr marL="39547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7pPr>
      <a:lvl8pPr marL="44119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8pPr>
      <a:lvl9pPr marL="4869179" marR="0" indent="-1097279" algn="l" defTabSz="1828800" latinLnBrk="0">
        <a:lnSpc>
          <a:spcPct val="100000"/>
        </a:lnSpc>
        <a:spcBef>
          <a:spcPts val="1200"/>
        </a:spcBef>
        <a:spcAft>
          <a:spcPts val="0"/>
        </a:spcAft>
        <a:buClr>
          <a:srgbClr val="333333"/>
        </a:buClr>
        <a:buSzPts val="6400"/>
        <a:buFont typeface="Arial"/>
        <a:buChar char="•"/>
        <a:tabLst/>
        <a:defRPr b="0" baseline="0" cap="none" i="0" spc="0" strike="noStrike" sz="6400" u="none">
          <a:solidFill>
            <a:srgbClr val="333333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ct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eprob.org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Winter 2025…">
            <a:hlinkClick r:id="rId2" invalidUrl="" action="" tgtFrame="" tooltip="" history="1" highlightClick="0" endSnd="0"/>
          </p:cNvPr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  <a:r>
              <a:t>Winter 2025</a:t>
            </a:r>
          </a:p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  <a:r>
              <a:t>Paper Presentation Template</a:t>
            </a:r>
          </a:p>
          <a:p>
            <a:pPr marL="0" indent="0" defTabSz="2365188">
              <a:spcBef>
                <a:spcPts val="0"/>
              </a:spcBef>
              <a:buClrTx/>
              <a:buSzTx/>
              <a:buFontTx/>
              <a:buNone/>
              <a:defRPr b="1" spc="-77" sz="3880">
                <a:latin typeface="Exo 2"/>
                <a:ea typeface="Exo 2"/>
                <a:cs typeface="Exo 2"/>
                <a:sym typeface="Exo 2"/>
              </a:defRPr>
            </a:pPr>
            <a:r>
              <a:t>University of Michigan &amp; Colorado School of Mines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Hot Start (change this slid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Hot Start (change this slide)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" name="Consider this a skeleton for your final project presentations"/>
          <p:cNvSpPr/>
          <p:nvPr/>
        </p:nvSpPr>
        <p:spPr>
          <a:xfrm>
            <a:off x="3073989" y="3783470"/>
            <a:ext cx="18236022" cy="1601976"/>
          </a:xfrm>
          <a:prstGeom prst="roundRect">
            <a:avLst>
              <a:gd name="adj" fmla="val 11892"/>
            </a:avLst>
          </a:prstGeom>
          <a:solidFill>
            <a:srgbClr val="FCCB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b="1" sz="3500"/>
            </a:lvl1pPr>
          </a:lstStyle>
          <a:p>
            <a:pPr/>
            <a:r>
              <a:t>Consider this a skeleton for your final project presentations</a:t>
            </a:r>
          </a:p>
        </p:txBody>
      </p:sp>
      <p:sp>
        <p:nvSpPr>
          <p:cNvPr id="80" name="You can reorder, remove, or add sections but the audience should leave with an understanding of your paper in each of the categories on the following slides"/>
          <p:cNvSpPr/>
          <p:nvPr/>
        </p:nvSpPr>
        <p:spPr>
          <a:xfrm>
            <a:off x="3073989" y="5785630"/>
            <a:ext cx="18236022" cy="1601976"/>
          </a:xfrm>
          <a:prstGeom prst="roundRect">
            <a:avLst>
              <a:gd name="adj" fmla="val 11892"/>
            </a:avLst>
          </a:prstGeom>
          <a:solidFill>
            <a:srgbClr val="FCCB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b="1" sz="3500"/>
            </a:lvl1pPr>
          </a:lstStyle>
          <a:p>
            <a:pPr/>
            <a:r>
              <a:t>You can reorder, remove, or add sections but the audience should leave with an understanding of your paper in each of the categories on the following slides</a:t>
            </a:r>
          </a:p>
        </p:txBody>
      </p:sp>
      <p:sp>
        <p:nvSpPr>
          <p:cNvPr id="81" name="Important advice: when adding any text or figures to slides, always consider how large the text needs to be for it to be readable by the most distant audience member"/>
          <p:cNvSpPr/>
          <p:nvPr/>
        </p:nvSpPr>
        <p:spPr>
          <a:xfrm>
            <a:off x="3073989" y="9789948"/>
            <a:ext cx="18236022" cy="1601976"/>
          </a:xfrm>
          <a:prstGeom prst="roundRect">
            <a:avLst>
              <a:gd name="adj" fmla="val 11892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1" sz="3500">
                <a:solidFill>
                  <a:srgbClr val="FFFFFF"/>
                </a:solidFill>
              </a:defRPr>
            </a:pPr>
            <a:r>
              <a:t>Important advice: </a:t>
            </a:r>
            <a:r>
              <a:rPr i="1"/>
              <a:t>when adding any text or figures to slides, always consider how large the text needs to be for it to be readable by the most distant audience member</a:t>
            </a:r>
          </a:p>
        </p:txBody>
      </p:sp>
      <p:sp>
        <p:nvSpPr>
          <p:cNvPr id="82" name="Creating more interesting slide titles is also recommended"/>
          <p:cNvSpPr/>
          <p:nvPr/>
        </p:nvSpPr>
        <p:spPr>
          <a:xfrm>
            <a:off x="3073989" y="7787789"/>
            <a:ext cx="18236022" cy="1601976"/>
          </a:xfrm>
          <a:prstGeom prst="roundRect">
            <a:avLst>
              <a:gd name="adj" fmla="val 11892"/>
            </a:avLst>
          </a:prstGeom>
          <a:solidFill>
            <a:srgbClr val="FCCB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b="1" sz="3500"/>
            </a:lvl1pPr>
          </a:lstStyle>
          <a:p>
            <a:pPr/>
            <a:r>
              <a:t>Creating more interesting slide titles is also recommended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Value Proposition (change your slide titl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Value Proposition (change your slide title)</a:t>
            </a:r>
          </a:p>
        </p:txBody>
      </p:sp>
      <p:sp>
        <p:nvSpPr>
          <p:cNvPr id="85" name="Background on what problem the paper sets out to addre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300000"/>
              </a:lnSpc>
              <a:buSzPts val="6100"/>
              <a:defRPr sz="6100"/>
            </a:pPr>
            <a:r>
              <a:t>Background on what problem the paper sets out to address</a:t>
            </a:r>
          </a:p>
          <a:p>
            <a:pPr>
              <a:lnSpc>
                <a:spcPct val="300000"/>
              </a:lnSpc>
              <a:buSzPts val="6100"/>
              <a:defRPr sz="6100"/>
            </a:pPr>
            <a:r>
              <a:t>What benefits can be realized if we solve this problem?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89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185333" indent="-1185333">
              <a:lnSpc>
                <a:spcPct val="150000"/>
              </a:lnSpc>
              <a:buClrTx/>
              <a:buSzPct val="100000"/>
              <a:buFontTx/>
              <a:buAutoNum type="arabicPeriod" startAt="1"/>
            </a:pP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roposed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Proposed Approach</a:t>
            </a:r>
          </a:p>
        </p:txBody>
      </p:sp>
      <p:sp>
        <p:nvSpPr>
          <p:cNvPr id="9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260000"/>
              </a:lnSpc>
            </a:pP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</a:t>
            </a:r>
          </a:p>
        </p:txBody>
      </p:sp>
      <p:sp>
        <p:nvSpPr>
          <p:cNvPr id="97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300000"/>
              </a:lnSpc>
            </a:pP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xfrm>
            <a:off x="22190128" y="12917246"/>
            <a:ext cx="365016" cy="551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