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0" r:id="rId2"/>
  </p:sldMasterIdLst>
  <p:sldIdLst>
    <p:sldId id="258" r:id="rId3"/>
    <p:sldId id="257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737"/>
  </p:normalViewPr>
  <p:slideViewPr>
    <p:cSldViewPr snapToGrid="0" snapToObjects="1">
      <p:cViewPr>
        <p:scale>
          <a:sx n="121" d="100"/>
          <a:sy n="121" d="100"/>
        </p:scale>
        <p:origin x="1128" y="144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316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66763" y="944023"/>
            <a:ext cx="6862762" cy="56744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>
                <a:latin typeface="Arial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766763" y="1594898"/>
            <a:ext cx="6862762" cy="2865438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79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Relationship Id="rId3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 descr="color_horiz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4900"/>
            <a:ext cx="91440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85800" y="1607262"/>
            <a:ext cx="7772400" cy="177641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4923" dirty="0" smtClean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ICPC</a:t>
            </a:r>
            <a:endParaRPr lang="en-US" sz="4923" dirty="0" smtClean="0">
              <a:solidFill>
                <a:schemeClr val="tx2">
                  <a:lumMod val="75000"/>
                </a:schemeClr>
              </a:solidFill>
              <a:latin typeface="Arial"/>
              <a:cs typeface="Arial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3282" dirty="0" smtClean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What is it and how do I participate?</a:t>
            </a:r>
            <a:endParaRPr lang="en-US" sz="3282" dirty="0" smtClean="0">
              <a:solidFill>
                <a:schemeClr val="tx2">
                  <a:lumMod val="7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307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46062" y="4732110"/>
            <a:ext cx="1651876" cy="126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933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 txBox="1">
            <a:spLocks/>
          </p:cNvSpPr>
          <p:nvPr/>
        </p:nvSpPr>
        <p:spPr bwMode="auto">
          <a:xfrm>
            <a:off x="701675" y="862013"/>
            <a:ext cx="786447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230188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tabLst>
                <a:tab pos="230188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tabLst>
                <a:tab pos="230188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tabLst>
                <a:tab pos="230188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tabLst>
                <a:tab pos="230188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30188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30188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30188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30188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THANKS FOR ATTENDING!</a:t>
            </a:r>
            <a:endParaRPr lang="en-US" altLang="en-US" sz="2800" dirty="0">
              <a:solidFill>
                <a:schemeClr val="tx2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4098" name="Rectangle 6"/>
          <p:cNvSpPr>
            <a:spLocks noChangeArrowheads="1"/>
          </p:cNvSpPr>
          <p:nvPr/>
        </p:nvSpPr>
        <p:spPr bwMode="auto">
          <a:xfrm>
            <a:off x="701674" y="1747345"/>
            <a:ext cx="78644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altLang="en-US" dirty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Questions?</a:t>
            </a:r>
            <a:endParaRPr lang="en-US" altLang="en-US" dirty="0">
              <a:solidFill>
                <a:schemeClr val="tx2">
                  <a:lumMod val="75000"/>
                </a:schemeClr>
              </a:solidFill>
              <a:latin typeface="Arial" charset="0"/>
            </a:endParaRPr>
          </a:p>
        </p:txBody>
      </p:sp>
      <p:pic>
        <p:nvPicPr>
          <p:cNvPr id="4101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2838" y="6412597"/>
            <a:ext cx="2811462" cy="219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385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 txBox="1">
            <a:spLocks/>
          </p:cNvSpPr>
          <p:nvPr/>
        </p:nvSpPr>
        <p:spPr bwMode="auto">
          <a:xfrm>
            <a:off x="701675" y="862013"/>
            <a:ext cx="786447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230188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tabLst>
                <a:tab pos="230188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tabLst>
                <a:tab pos="230188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tabLst>
                <a:tab pos="230188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tabLst>
                <a:tab pos="230188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30188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30188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30188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30188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Coaching Staff</a:t>
            </a:r>
            <a:endParaRPr lang="en-US" altLang="en-US" sz="2800" dirty="0">
              <a:solidFill>
                <a:schemeClr val="tx2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4098" name="Rectangle 6"/>
          <p:cNvSpPr>
            <a:spLocks noChangeArrowheads="1"/>
          </p:cNvSpPr>
          <p:nvPr/>
        </p:nvSpPr>
        <p:spPr bwMode="auto">
          <a:xfrm>
            <a:off x="2698641" y="1789385"/>
            <a:ext cx="4900338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altLang="en-US" dirty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Dennis </a:t>
            </a:r>
            <a:r>
              <a:rPr lang="en-US" altLang="en-US" dirty="0" err="1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Matveyev</a:t>
            </a:r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 (Alumnus)</a:t>
            </a:r>
          </a:p>
          <a:p>
            <a:pPr eaLnBrk="1" hangingPunct="1">
              <a:buFont typeface="Arial" charset="0"/>
              <a:buChar char="•"/>
            </a:pPr>
            <a:endParaRPr lang="en-US" altLang="en-US" dirty="0">
              <a:solidFill>
                <a:schemeClr val="tx2">
                  <a:lumMod val="75000"/>
                </a:schemeClr>
              </a:solidFill>
              <a:latin typeface="Arial" charset="0"/>
            </a:endParaRPr>
          </a:p>
          <a:p>
            <a:pPr eaLnBrk="1" hangingPunct="1">
              <a:buFont typeface="Arial" charset="0"/>
              <a:buChar char="•"/>
            </a:pPr>
            <a:endParaRPr lang="en-US" altLang="en-US" dirty="0" smtClean="0">
              <a:solidFill>
                <a:schemeClr val="tx2">
                  <a:lumMod val="75000"/>
                </a:schemeClr>
              </a:solidFill>
              <a:latin typeface="Arial" charset="0"/>
            </a:endParaRPr>
          </a:p>
          <a:p>
            <a:pPr eaLnBrk="1" hangingPunct="1">
              <a:buFont typeface="Arial" charset="0"/>
              <a:buChar char="•"/>
            </a:pPr>
            <a:endParaRPr lang="en-US" altLang="en-US" dirty="0" smtClean="0">
              <a:solidFill>
                <a:schemeClr val="tx2">
                  <a:lumMod val="75000"/>
                </a:schemeClr>
              </a:solidFill>
              <a:latin typeface="Arial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Shang-</a:t>
            </a:r>
            <a:r>
              <a:rPr lang="en-US" altLang="en-US" dirty="0" err="1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En</a:t>
            </a:r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 Huang (Ph.D. grad student)</a:t>
            </a:r>
          </a:p>
          <a:p>
            <a:pPr eaLnBrk="1" hangingPunct="1">
              <a:buFont typeface="Arial" charset="0"/>
              <a:buChar char="•"/>
            </a:pPr>
            <a:endParaRPr lang="en-US" altLang="en-US" dirty="0">
              <a:solidFill>
                <a:schemeClr val="tx2">
                  <a:lumMod val="75000"/>
                </a:schemeClr>
              </a:solidFill>
              <a:latin typeface="Arial" charset="0"/>
            </a:endParaRPr>
          </a:p>
          <a:p>
            <a:pPr eaLnBrk="1" hangingPunct="1">
              <a:buFont typeface="Arial" charset="0"/>
              <a:buChar char="•"/>
            </a:pPr>
            <a:endParaRPr lang="en-US" altLang="en-US" dirty="0">
              <a:solidFill>
                <a:schemeClr val="tx2">
                  <a:lumMod val="75000"/>
                </a:schemeClr>
              </a:solidFill>
              <a:latin typeface="Arial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en-US" altLang="en-US" dirty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Kevin Compton (Professor Emeritus)</a:t>
            </a:r>
            <a:endParaRPr lang="en-US" altLang="en-US" dirty="0">
              <a:solidFill>
                <a:schemeClr val="tx2">
                  <a:lumMod val="75000"/>
                </a:schemeClr>
              </a:solidFill>
              <a:latin typeface="Arial" charset="0"/>
            </a:endParaRPr>
          </a:p>
        </p:txBody>
      </p:sp>
      <p:pic>
        <p:nvPicPr>
          <p:cNvPr id="4101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2838" y="6412597"/>
            <a:ext cx="2811462" cy="219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ennis Matveyev (@dennyamd) | Twit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973" y="1359536"/>
            <a:ext cx="1120639" cy="120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ang-En Huang - Profile - LeetC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972" y="2895286"/>
            <a:ext cx="1120639" cy="111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vin Compton's Homep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807" y="4495172"/>
            <a:ext cx="1113804" cy="111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 txBox="1">
            <a:spLocks/>
          </p:cNvSpPr>
          <p:nvPr/>
        </p:nvSpPr>
        <p:spPr bwMode="auto">
          <a:xfrm>
            <a:off x="701675" y="862013"/>
            <a:ext cx="786447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230188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tabLst>
                <a:tab pos="230188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tabLst>
                <a:tab pos="230188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tabLst>
                <a:tab pos="230188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tabLst>
                <a:tab pos="230188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30188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30188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30188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30188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International Collegiate Programming Contest</a:t>
            </a:r>
            <a:endParaRPr lang="en-US" altLang="en-US" sz="2800" dirty="0">
              <a:solidFill>
                <a:schemeClr val="tx2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4098" name="Rectangle 6"/>
          <p:cNvSpPr>
            <a:spLocks noChangeArrowheads="1"/>
          </p:cNvSpPr>
          <p:nvPr/>
        </p:nvSpPr>
        <p:spPr bwMode="auto">
          <a:xfrm>
            <a:off x="701674" y="1747345"/>
            <a:ext cx="7864475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altLang="en-US" dirty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Sponsored by Association for Computing Machinery (largest computer science professional organization)</a:t>
            </a:r>
          </a:p>
          <a:p>
            <a:pPr eaLnBrk="1" hangingPunct="1">
              <a:buFont typeface="Arial" charset="0"/>
              <a:buChar char="•"/>
            </a:pPr>
            <a:endParaRPr lang="en-US" altLang="en-US" dirty="0">
              <a:solidFill>
                <a:schemeClr val="tx2">
                  <a:lumMod val="75000"/>
                </a:schemeClr>
              </a:solidFill>
              <a:latin typeface="Arial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en-US" altLang="en-US" dirty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Programming contest for undergrads and first-year grad students</a:t>
            </a:r>
          </a:p>
          <a:p>
            <a:pPr eaLnBrk="1" hangingPunct="1">
              <a:buFont typeface="Arial" charset="0"/>
              <a:buChar char="•"/>
            </a:pPr>
            <a:endParaRPr lang="en-US" altLang="en-US" dirty="0">
              <a:solidFill>
                <a:schemeClr val="tx2">
                  <a:lumMod val="75000"/>
                </a:schemeClr>
              </a:solidFill>
              <a:latin typeface="Arial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en-US" altLang="en-US" dirty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International </a:t>
            </a:r>
            <a:r>
              <a:rPr lang="mr-IN" altLang="en-US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–</a:t>
            </a:r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 Universities from every continent except Antarctica participate</a:t>
            </a:r>
            <a:endParaRPr lang="en-US" altLang="en-US" dirty="0">
              <a:solidFill>
                <a:schemeClr val="tx2">
                  <a:lumMod val="75000"/>
                </a:schemeClr>
              </a:solidFill>
              <a:latin typeface="Arial" charset="0"/>
            </a:endParaRPr>
          </a:p>
        </p:txBody>
      </p:sp>
      <p:pic>
        <p:nvPicPr>
          <p:cNvPr id="4101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2838" y="6412597"/>
            <a:ext cx="2811462" cy="219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61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 txBox="1">
            <a:spLocks/>
          </p:cNvSpPr>
          <p:nvPr/>
        </p:nvSpPr>
        <p:spPr bwMode="auto">
          <a:xfrm>
            <a:off x="701675" y="862013"/>
            <a:ext cx="786447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230188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tabLst>
                <a:tab pos="230188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tabLst>
                <a:tab pos="230188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tabLst>
                <a:tab pos="230188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tabLst>
                <a:tab pos="230188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30188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30188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30188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30188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Three Stages</a:t>
            </a:r>
            <a:endParaRPr lang="en-US" altLang="en-US" sz="2800" dirty="0">
              <a:solidFill>
                <a:schemeClr val="tx2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4098" name="Rectangle 6"/>
          <p:cNvSpPr>
            <a:spLocks noChangeArrowheads="1"/>
          </p:cNvSpPr>
          <p:nvPr/>
        </p:nvSpPr>
        <p:spPr bwMode="auto">
          <a:xfrm>
            <a:off x="701674" y="1747345"/>
            <a:ext cx="7864475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altLang="en-US" dirty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Regional Contest </a:t>
            </a:r>
            <a:r>
              <a:rPr lang="mr-IN" altLang="en-US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–</a:t>
            </a:r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 East Central North America (ECNA) Region: </a:t>
            </a:r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 Lower 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Michigan, Ohio, Indiana, Pennsylvania and Ontario</a:t>
            </a:r>
            <a:endParaRPr lang="en-US" altLang="en-US" dirty="0" smtClean="0">
              <a:solidFill>
                <a:schemeClr val="tx2">
                  <a:lumMod val="75000"/>
                </a:schemeClr>
              </a:solidFill>
              <a:latin typeface="Arial" charset="0"/>
            </a:endParaRPr>
          </a:p>
          <a:p>
            <a:pPr eaLnBrk="1" hangingPunct="1">
              <a:buFont typeface="Arial" charset="0"/>
              <a:buChar char="•"/>
            </a:pPr>
            <a:endParaRPr lang="en-US" altLang="en-US" dirty="0">
              <a:solidFill>
                <a:schemeClr val="tx2">
                  <a:lumMod val="75000"/>
                </a:schemeClr>
              </a:solidFill>
              <a:latin typeface="Arial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en-US" altLang="en-US" dirty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North American Contest (NAC) -- first held 2020.   Top teams from North American Regionals (including UM)</a:t>
            </a:r>
          </a:p>
          <a:p>
            <a:pPr eaLnBrk="1" hangingPunct="1">
              <a:buFont typeface="Arial" charset="0"/>
              <a:buChar char="•"/>
            </a:pPr>
            <a:endParaRPr lang="en-US" altLang="en-US" dirty="0">
              <a:solidFill>
                <a:schemeClr val="tx2">
                  <a:lumMod val="75000"/>
                </a:schemeClr>
              </a:solidFill>
              <a:latin typeface="Arial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en-US" altLang="en-US" dirty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World Finals </a:t>
            </a:r>
            <a:r>
              <a:rPr lang="mr-IN" altLang="en-US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–</a:t>
            </a:r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 UM qualified for Prague 2004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, </a:t>
            </a:r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Shanghai </a:t>
            </a:r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2005, Harbin (China) 2010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,  Orlando </a:t>
            </a:r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2011 (gold medal), Ekaterinburg (Russia) 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2014, </a:t>
            </a:r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Marrakech (Morocco) 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2015, Rapid </a:t>
            </a:r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City (South Dakota) 2017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, </a:t>
            </a:r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 Beijing 2018</a:t>
            </a:r>
            <a:endParaRPr lang="en-US" altLang="en-US" dirty="0">
              <a:solidFill>
                <a:schemeClr val="tx2">
                  <a:lumMod val="75000"/>
                </a:schemeClr>
              </a:solidFill>
              <a:latin typeface="Arial" charset="0"/>
            </a:endParaRPr>
          </a:p>
        </p:txBody>
      </p:sp>
      <p:pic>
        <p:nvPicPr>
          <p:cNvPr id="4101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2838" y="6412597"/>
            <a:ext cx="2811462" cy="219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91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 txBox="1">
            <a:spLocks/>
          </p:cNvSpPr>
          <p:nvPr/>
        </p:nvSpPr>
        <p:spPr bwMode="auto">
          <a:xfrm>
            <a:off x="701675" y="862013"/>
            <a:ext cx="786447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230188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tabLst>
                <a:tab pos="230188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tabLst>
                <a:tab pos="230188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tabLst>
                <a:tab pos="230188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tabLst>
                <a:tab pos="230188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30188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30188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30188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30188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Contest Format</a:t>
            </a:r>
            <a:endParaRPr lang="en-US" altLang="en-US" sz="2800" dirty="0">
              <a:solidFill>
                <a:schemeClr val="tx2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4098" name="Rectangle 6"/>
          <p:cNvSpPr>
            <a:spLocks noChangeArrowheads="1"/>
          </p:cNvSpPr>
          <p:nvPr/>
        </p:nvSpPr>
        <p:spPr bwMode="auto">
          <a:xfrm>
            <a:off x="701674" y="1747345"/>
            <a:ext cx="7864475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altLang="en-US" dirty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3 students per team using one computer, 5 hours</a:t>
            </a:r>
            <a:endParaRPr lang="en-US" altLang="en-US" dirty="0">
              <a:solidFill>
                <a:schemeClr val="tx2">
                  <a:lumMod val="75000"/>
                </a:schemeClr>
              </a:solidFill>
              <a:latin typeface="Arial" charset="0"/>
            </a:endParaRPr>
          </a:p>
          <a:p>
            <a:pPr eaLnBrk="1" hangingPunct="1">
              <a:buFont typeface="Arial" charset="0"/>
              <a:buChar char="•"/>
            </a:pPr>
            <a:endParaRPr lang="en-US" altLang="en-US" dirty="0">
              <a:solidFill>
                <a:schemeClr val="tx2">
                  <a:lumMod val="75000"/>
                </a:schemeClr>
              </a:solidFill>
              <a:latin typeface="Arial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en-US" altLang="en-US" dirty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At the Regional:  multiple teams from a university         At NAC and World finals: at most one team per university</a:t>
            </a:r>
          </a:p>
          <a:p>
            <a:pPr eaLnBrk="1" hangingPunct="1">
              <a:buFont typeface="Arial" charset="0"/>
              <a:buChar char="•"/>
            </a:pPr>
            <a:endParaRPr lang="en-US" altLang="en-US" dirty="0">
              <a:solidFill>
                <a:schemeClr val="tx2">
                  <a:lumMod val="75000"/>
                </a:schemeClr>
              </a:solidFill>
              <a:latin typeface="Arial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10 to 12 problems.  Team working most problems wins. Tie breaker: least time (with wrong submission penalty)</a:t>
            </a:r>
          </a:p>
          <a:p>
            <a:pPr eaLnBrk="1" hangingPunct="1">
              <a:buFont typeface="Arial" charset="0"/>
              <a:buChar char="•"/>
            </a:pPr>
            <a:endParaRPr lang="en-US" altLang="en-US" dirty="0">
              <a:solidFill>
                <a:schemeClr val="tx2">
                  <a:lumMod val="75000"/>
                </a:schemeClr>
              </a:solidFill>
              <a:latin typeface="Arial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C++ (with STL), Java, Python</a:t>
            </a:r>
            <a:endParaRPr lang="en-US" altLang="en-US" dirty="0">
              <a:solidFill>
                <a:schemeClr val="tx2">
                  <a:lumMod val="75000"/>
                </a:schemeClr>
              </a:solidFill>
              <a:latin typeface="Arial" charset="0"/>
            </a:endParaRPr>
          </a:p>
          <a:p>
            <a:pPr eaLnBrk="1" hangingPunct="1">
              <a:buFont typeface="Arial" charset="0"/>
              <a:buChar char="•"/>
            </a:pPr>
            <a:endParaRPr lang="en-US" altLang="en-US" dirty="0">
              <a:solidFill>
                <a:schemeClr val="tx2">
                  <a:lumMod val="75000"/>
                </a:schemeClr>
              </a:solidFill>
              <a:latin typeface="Arial" charset="0"/>
            </a:endParaRPr>
          </a:p>
        </p:txBody>
      </p:sp>
      <p:pic>
        <p:nvPicPr>
          <p:cNvPr id="4101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2838" y="6412597"/>
            <a:ext cx="2811462" cy="219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583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 txBox="1">
            <a:spLocks/>
          </p:cNvSpPr>
          <p:nvPr/>
        </p:nvSpPr>
        <p:spPr bwMode="auto">
          <a:xfrm>
            <a:off x="701674" y="431088"/>
            <a:ext cx="786447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230188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tabLst>
                <a:tab pos="230188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tabLst>
                <a:tab pos="230188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tabLst>
                <a:tab pos="230188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tabLst>
                <a:tab pos="230188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30188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30188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30188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30188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Regional Contest</a:t>
            </a:r>
            <a:endParaRPr lang="en-US" altLang="en-US" sz="2800" dirty="0">
              <a:solidFill>
                <a:schemeClr val="tx2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4098" name="Rectangle 6"/>
          <p:cNvSpPr>
            <a:spLocks noChangeArrowheads="1"/>
          </p:cNvSpPr>
          <p:nvPr/>
        </p:nvSpPr>
        <p:spPr bwMode="auto">
          <a:xfrm>
            <a:off x="701674" y="3179564"/>
            <a:ext cx="7864475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altLang="en-US" dirty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Usually l</a:t>
            </a:r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ate Oct or early Nov. </a:t>
            </a:r>
            <a:r>
              <a:rPr lang="en-US" altLang="en-US" dirty="0" err="1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Covid</a:t>
            </a:r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 delay:  Winter sem.</a:t>
            </a:r>
            <a:endParaRPr lang="en-US" altLang="en-US" dirty="0">
              <a:solidFill>
                <a:schemeClr val="tx2">
                  <a:lumMod val="75000"/>
                </a:schemeClr>
              </a:solidFill>
              <a:latin typeface="Arial" charset="0"/>
            </a:endParaRPr>
          </a:p>
          <a:p>
            <a:pPr eaLnBrk="1" hangingPunct="1">
              <a:buFont typeface="Arial" charset="0"/>
              <a:buChar char="•"/>
            </a:pPr>
            <a:endParaRPr lang="en-US" altLang="en-US" dirty="0" smtClean="0">
              <a:solidFill>
                <a:schemeClr val="tx2">
                  <a:lumMod val="75000"/>
                </a:schemeClr>
              </a:solidFill>
              <a:latin typeface="Arial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 Usually travel and overnight.  Probably not this time.</a:t>
            </a:r>
            <a:endParaRPr lang="en-US" altLang="en-US" dirty="0">
              <a:solidFill>
                <a:schemeClr val="tx2">
                  <a:lumMod val="75000"/>
                </a:schemeClr>
              </a:solidFill>
              <a:latin typeface="Arial" charset="0"/>
            </a:endParaRPr>
          </a:p>
          <a:p>
            <a:pPr eaLnBrk="1" hangingPunct="1">
              <a:buFont typeface="Arial" charset="0"/>
              <a:buChar char="•"/>
            </a:pPr>
            <a:endParaRPr lang="en-US" altLang="en-US" dirty="0" smtClean="0">
              <a:solidFill>
                <a:schemeClr val="tx2">
                  <a:lumMod val="75000"/>
                </a:schemeClr>
              </a:solidFill>
              <a:latin typeface="Arial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 Usually 5 teams from UM.</a:t>
            </a:r>
          </a:p>
          <a:p>
            <a:pPr eaLnBrk="1" hangingPunct="1">
              <a:buFont typeface="Arial" charset="0"/>
              <a:buChar char="•"/>
            </a:pPr>
            <a:endParaRPr lang="en-US" altLang="en-US" dirty="0">
              <a:solidFill>
                <a:schemeClr val="tx2">
                  <a:lumMod val="75000"/>
                </a:schemeClr>
              </a:solidFill>
              <a:latin typeface="Arial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 Much still unknown this year.</a:t>
            </a:r>
            <a:endParaRPr lang="en-US" altLang="en-US" dirty="0" smtClean="0">
              <a:solidFill>
                <a:schemeClr val="tx2">
                  <a:lumMod val="75000"/>
                </a:schemeClr>
              </a:solidFill>
              <a:latin typeface="Arial" charset="0"/>
            </a:endParaRPr>
          </a:p>
        </p:txBody>
      </p:sp>
      <p:pic>
        <p:nvPicPr>
          <p:cNvPr id="4101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2838" y="6412597"/>
            <a:ext cx="2811462" cy="219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hoto of programming team participan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351" y="1001112"/>
            <a:ext cx="2909120" cy="1779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9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 txBox="1">
            <a:spLocks/>
          </p:cNvSpPr>
          <p:nvPr/>
        </p:nvSpPr>
        <p:spPr bwMode="auto">
          <a:xfrm>
            <a:off x="701675" y="862013"/>
            <a:ext cx="786447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230188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tabLst>
                <a:tab pos="230188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tabLst>
                <a:tab pos="230188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tabLst>
                <a:tab pos="230188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tabLst>
                <a:tab pos="230188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30188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30188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30188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30188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A Typical (Easy) Problem</a:t>
            </a:r>
            <a:endParaRPr lang="en-US" altLang="en-US" sz="2800" dirty="0">
              <a:solidFill>
                <a:schemeClr val="tx2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4098" name="Rectangle 6"/>
          <p:cNvSpPr>
            <a:spLocks noChangeArrowheads="1"/>
          </p:cNvSpPr>
          <p:nvPr/>
        </p:nvSpPr>
        <p:spPr bwMode="auto">
          <a:xfrm>
            <a:off x="701674" y="1747345"/>
            <a:ext cx="78644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altLang="en-US" dirty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See the PDF</a:t>
            </a:r>
            <a:endParaRPr lang="en-US" altLang="en-US" dirty="0">
              <a:solidFill>
                <a:schemeClr val="tx2">
                  <a:lumMod val="75000"/>
                </a:schemeClr>
              </a:solidFill>
              <a:latin typeface="Arial" charset="0"/>
            </a:endParaRPr>
          </a:p>
        </p:txBody>
      </p:sp>
      <p:pic>
        <p:nvPicPr>
          <p:cNvPr id="4101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2838" y="6412597"/>
            <a:ext cx="2811462" cy="219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460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 txBox="1">
            <a:spLocks/>
          </p:cNvSpPr>
          <p:nvPr/>
        </p:nvSpPr>
        <p:spPr bwMode="auto">
          <a:xfrm>
            <a:off x="701675" y="862013"/>
            <a:ext cx="786447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230188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tabLst>
                <a:tab pos="230188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tabLst>
                <a:tab pos="230188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tabLst>
                <a:tab pos="230188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tabLst>
                <a:tab pos="230188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30188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30188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30188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30188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What We Will Do This Semester?</a:t>
            </a:r>
            <a:endParaRPr lang="en-US" altLang="en-US" sz="2800" dirty="0">
              <a:solidFill>
                <a:schemeClr val="tx2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4098" name="Rectangle 6"/>
          <p:cNvSpPr>
            <a:spLocks noChangeArrowheads="1"/>
          </p:cNvSpPr>
          <p:nvPr/>
        </p:nvSpPr>
        <p:spPr bwMode="auto">
          <a:xfrm>
            <a:off x="701674" y="1747345"/>
            <a:ext cx="7864475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altLang="en-US" dirty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Practice, practice, practice.</a:t>
            </a:r>
          </a:p>
          <a:p>
            <a:pPr eaLnBrk="1" hangingPunct="1">
              <a:buFont typeface="Arial" charset="0"/>
              <a:buChar char="•"/>
            </a:pPr>
            <a:endParaRPr lang="en-US" altLang="en-US" dirty="0">
              <a:solidFill>
                <a:schemeClr val="tx2">
                  <a:lumMod val="75000"/>
                </a:schemeClr>
              </a:solidFill>
              <a:latin typeface="Arial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en-US" altLang="en-US" dirty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Practice contests, first solo.  At some point we will have team tryouts and then practice as teams.</a:t>
            </a:r>
          </a:p>
          <a:p>
            <a:pPr eaLnBrk="1" hangingPunct="1">
              <a:buFont typeface="Arial" charset="0"/>
              <a:buChar char="•"/>
            </a:pPr>
            <a:endParaRPr lang="en-US" altLang="en-US" dirty="0">
              <a:solidFill>
                <a:schemeClr val="tx2">
                  <a:lumMod val="75000"/>
                </a:schemeClr>
              </a:solidFill>
              <a:latin typeface="Arial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en-US" altLang="en-US" dirty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Tutorials on problem solving and tricks of the trade (from the master, Shang-</a:t>
            </a:r>
            <a:r>
              <a:rPr lang="en-US" altLang="en-US" dirty="0" err="1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En</a:t>
            </a:r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).</a:t>
            </a:r>
          </a:p>
          <a:p>
            <a:pPr eaLnBrk="1" hangingPunct="1">
              <a:buFont typeface="Arial" charset="0"/>
              <a:buChar char="•"/>
            </a:pPr>
            <a:endParaRPr lang="en-US" altLang="en-US" dirty="0">
              <a:solidFill>
                <a:schemeClr val="tx2">
                  <a:lumMod val="75000"/>
                </a:schemeClr>
              </a:solidFill>
              <a:latin typeface="Arial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Possible other materials from ICPC Foundation and Jet Brains</a:t>
            </a:r>
            <a:endParaRPr lang="en-US" altLang="en-US" dirty="0">
              <a:solidFill>
                <a:schemeClr val="tx2">
                  <a:lumMod val="75000"/>
                </a:schemeClr>
              </a:solidFill>
              <a:latin typeface="Arial" charset="0"/>
            </a:endParaRPr>
          </a:p>
        </p:txBody>
      </p:sp>
      <p:pic>
        <p:nvPicPr>
          <p:cNvPr id="4101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2838" y="6412597"/>
            <a:ext cx="2811462" cy="219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297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 txBox="1">
            <a:spLocks/>
          </p:cNvSpPr>
          <p:nvPr/>
        </p:nvSpPr>
        <p:spPr bwMode="auto">
          <a:xfrm>
            <a:off x="701675" y="862013"/>
            <a:ext cx="786447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230188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tabLst>
                <a:tab pos="230188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tabLst>
                <a:tab pos="230188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tabLst>
                <a:tab pos="230188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tabLst>
                <a:tab pos="230188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30188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30188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30188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30188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What You Need to Do</a:t>
            </a:r>
            <a:endParaRPr lang="en-US" altLang="en-US" sz="2800" dirty="0">
              <a:solidFill>
                <a:schemeClr val="tx2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4098" name="Rectangle 6"/>
          <p:cNvSpPr>
            <a:spLocks noChangeArrowheads="1"/>
          </p:cNvSpPr>
          <p:nvPr/>
        </p:nvSpPr>
        <p:spPr bwMode="auto">
          <a:xfrm>
            <a:off x="701674" y="1747345"/>
            <a:ext cx="7864475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altLang="en-US" dirty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Let us know (at any time) if you want us to take your name off our email list</a:t>
            </a:r>
          </a:p>
          <a:p>
            <a:pPr eaLnBrk="1" hangingPunct="1">
              <a:buFont typeface="Arial" charset="0"/>
              <a:buChar char="•"/>
            </a:pPr>
            <a:endParaRPr lang="en-US" altLang="en-US" dirty="0">
              <a:solidFill>
                <a:schemeClr val="tx2">
                  <a:lumMod val="75000"/>
                </a:schemeClr>
              </a:solidFill>
              <a:latin typeface="Arial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en-US" altLang="en-US" dirty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Otherwise, you will receive instructions within the next day or so on how to use Code Forces (for the first two contests), then </a:t>
            </a:r>
            <a:r>
              <a:rPr lang="en-US" altLang="en-US" dirty="0" err="1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Kattis</a:t>
            </a:r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 (the official contest system) for the others</a:t>
            </a:r>
          </a:p>
          <a:p>
            <a:pPr eaLnBrk="1" hangingPunct="1">
              <a:buFont typeface="Arial" charset="0"/>
              <a:buChar char="•"/>
            </a:pPr>
            <a:endParaRPr lang="en-US" altLang="en-US" dirty="0">
              <a:solidFill>
                <a:schemeClr val="tx2">
                  <a:lumMod val="75000"/>
                </a:schemeClr>
              </a:solidFill>
              <a:latin typeface="Arial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en-US" altLang="en-US" dirty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There will be an online practice contest at 6 pm Friday (Oct 2).  Simple problems </a:t>
            </a:r>
            <a:r>
              <a:rPr lang="mr-IN" altLang="en-US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–</a:t>
            </a:r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 this is to get used to the system and the compiler version used.</a:t>
            </a:r>
          </a:p>
          <a:p>
            <a:pPr eaLnBrk="1" hangingPunct="1">
              <a:buFont typeface="Arial" charset="0"/>
              <a:buChar char="•"/>
            </a:pPr>
            <a:endParaRPr lang="en-US" altLang="en-US" dirty="0">
              <a:solidFill>
                <a:schemeClr val="tx2">
                  <a:lumMod val="75000"/>
                </a:schemeClr>
              </a:solidFill>
              <a:latin typeface="Arial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This is a work in progress.  More announcements later.</a:t>
            </a:r>
            <a:endParaRPr lang="en-US" altLang="en-US" dirty="0">
              <a:solidFill>
                <a:schemeClr val="tx2">
                  <a:lumMod val="75000"/>
                </a:schemeClr>
              </a:solidFill>
              <a:latin typeface="Arial" charset="0"/>
            </a:endParaRPr>
          </a:p>
        </p:txBody>
      </p:sp>
      <p:pic>
        <p:nvPicPr>
          <p:cNvPr id="4101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2838" y="6412597"/>
            <a:ext cx="2811462" cy="219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744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E Template" id="{3C78151B-EBAF-924F-94FC-EC57844C0A4F}" vid="{72684F21-624B-6448-8358-90DD91AEDCA3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E Template" id="{3C78151B-EBAF-924F-94FC-EC57844C0A4F}" vid="{5FEE31EA-82B5-074B-A4DF-E65C81BD18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CSE Template</Template>
  <TotalTime>318</TotalTime>
  <Words>456</Words>
  <Application>Microsoft Macintosh PowerPoint</Application>
  <PresentationFormat>On-screen Show (4:3)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Mangal</vt:lpstr>
      <vt:lpstr>ＭＳ Ｐゴシック</vt:lpstr>
      <vt:lpstr>Arial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Compton, Kevin</dc:creator>
  <cp:lastModifiedBy>Compton, Kevin</cp:lastModifiedBy>
  <cp:revision>16</cp:revision>
  <cp:lastPrinted>2013-04-23T18:06:38Z</cp:lastPrinted>
  <dcterms:created xsi:type="dcterms:W3CDTF">2020-09-30T14:59:56Z</dcterms:created>
  <dcterms:modified xsi:type="dcterms:W3CDTF">2020-09-30T20:18:05Z</dcterms:modified>
</cp:coreProperties>
</file>