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59"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389169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282035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3782594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BD105E11-28D5-4FFB-A73E-AF306BBA8F94}" type="slidenum">
              <a:rPr lang="az-Latn-AZ" smtClean="0"/>
              <a:t>‹#›</a:t>
            </a:fld>
            <a:endParaRPr lang="az-Latn-AZ"/>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7928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4111299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4" name="Footer Placeholder 3"/>
          <p:cNvSpPr>
            <a:spLocks noGrp="1"/>
          </p:cNvSpPr>
          <p:nvPr>
            <p:ph type="ftr" sz="quarter" idx="11"/>
          </p:nvPr>
        </p:nvSpPr>
        <p:spPr/>
        <p:txBody>
          <a:bodyPr/>
          <a:lstStyle/>
          <a:p>
            <a:endParaRPr lang="az-Latn-AZ"/>
          </a:p>
        </p:txBody>
      </p:sp>
      <p:sp>
        <p:nvSpPr>
          <p:cNvPr id="5" name="Slide Number Placeholder 4"/>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3772420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4" name="Footer Placeholder 3"/>
          <p:cNvSpPr>
            <a:spLocks noGrp="1"/>
          </p:cNvSpPr>
          <p:nvPr>
            <p:ph type="ftr" sz="quarter" idx="11"/>
          </p:nvPr>
        </p:nvSpPr>
        <p:spPr/>
        <p:txBody>
          <a:bodyPr/>
          <a:lstStyle/>
          <a:p>
            <a:endParaRPr lang="az-Latn-AZ"/>
          </a:p>
        </p:txBody>
      </p:sp>
      <p:sp>
        <p:nvSpPr>
          <p:cNvPr id="5" name="Slide Number Placeholder 4"/>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21804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100280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188378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286036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36545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15634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8" name="Footer Placeholder 7"/>
          <p:cNvSpPr>
            <a:spLocks noGrp="1"/>
          </p:cNvSpPr>
          <p:nvPr>
            <p:ph type="ftr" sz="quarter" idx="11"/>
          </p:nvPr>
        </p:nvSpPr>
        <p:spPr/>
        <p:txBody>
          <a:bodyPr/>
          <a:lstStyle/>
          <a:p>
            <a:endParaRPr lang="az-Latn-AZ"/>
          </a:p>
        </p:txBody>
      </p:sp>
      <p:sp>
        <p:nvSpPr>
          <p:cNvPr id="9" name="Slide Number Placeholder 8"/>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2311316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4" name="Footer Placeholder 3"/>
          <p:cNvSpPr>
            <a:spLocks noGrp="1"/>
          </p:cNvSpPr>
          <p:nvPr>
            <p:ph type="ftr" sz="quarter" idx="11"/>
          </p:nvPr>
        </p:nvSpPr>
        <p:spPr/>
        <p:txBody>
          <a:bodyPr/>
          <a:lstStyle/>
          <a:p>
            <a:endParaRPr lang="az-Latn-AZ"/>
          </a:p>
        </p:txBody>
      </p:sp>
      <p:sp>
        <p:nvSpPr>
          <p:cNvPr id="5" name="Slide Number Placeholder 4"/>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84300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3" name="Footer Placeholder 2"/>
          <p:cNvSpPr>
            <a:spLocks noGrp="1"/>
          </p:cNvSpPr>
          <p:nvPr>
            <p:ph type="ftr" sz="quarter" idx="11"/>
          </p:nvPr>
        </p:nvSpPr>
        <p:spPr/>
        <p:txBody>
          <a:bodyPr/>
          <a:lstStyle/>
          <a:p>
            <a:endParaRPr lang="az-Latn-AZ"/>
          </a:p>
        </p:txBody>
      </p:sp>
      <p:sp>
        <p:nvSpPr>
          <p:cNvPr id="4" name="Slide Number Placeholder 3"/>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85471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252672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21F4F1-6CAF-4659-A918-35EB0D653B42}" type="datetimeFigureOut">
              <a:rPr lang="az-Latn-AZ" smtClean="0"/>
              <a:t>31.05.2023</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BD105E11-28D5-4FFB-A73E-AF306BBA8F94}" type="slidenum">
              <a:rPr lang="az-Latn-AZ" smtClean="0"/>
              <a:t>‹#›</a:t>
            </a:fld>
            <a:endParaRPr lang="az-Latn-AZ"/>
          </a:p>
        </p:txBody>
      </p:sp>
    </p:spTree>
    <p:extLst>
      <p:ext uri="{BB962C8B-B14F-4D97-AF65-F5344CB8AC3E}">
        <p14:creationId xmlns:p14="http://schemas.microsoft.com/office/powerpoint/2010/main" val="69704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421F4F1-6CAF-4659-A918-35EB0D653B42}" type="datetimeFigureOut">
              <a:rPr lang="az-Latn-AZ" smtClean="0"/>
              <a:t>31.05.2023</a:t>
            </a:fld>
            <a:endParaRPr lang="az-Latn-AZ"/>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az-Latn-AZ"/>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D105E11-28D5-4FFB-A73E-AF306BBA8F94}" type="slidenum">
              <a:rPr lang="az-Latn-AZ" smtClean="0"/>
              <a:t>‹#›</a:t>
            </a:fld>
            <a:endParaRPr lang="az-Latn-AZ"/>
          </a:p>
        </p:txBody>
      </p:sp>
    </p:spTree>
    <p:extLst>
      <p:ext uri="{BB962C8B-B14F-4D97-AF65-F5344CB8AC3E}">
        <p14:creationId xmlns:p14="http://schemas.microsoft.com/office/powerpoint/2010/main" val="30573574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2EA0-D4CB-C545-B772-2E63178A61BE}"/>
              </a:ext>
            </a:extLst>
          </p:cNvPr>
          <p:cNvSpPr>
            <a:spLocks noGrp="1"/>
          </p:cNvSpPr>
          <p:nvPr>
            <p:ph type="ctrTitle"/>
          </p:nvPr>
        </p:nvSpPr>
        <p:spPr>
          <a:xfrm>
            <a:off x="1375983" y="2256924"/>
            <a:ext cx="9440034" cy="1049867"/>
          </a:xfrm>
        </p:spPr>
        <p:txBody>
          <a:bodyPr>
            <a:normAutofit/>
          </a:bodyPr>
          <a:lstStyle/>
          <a:p>
            <a:r>
              <a:rPr lang="az-Latn-AZ" sz="6000" b="1" dirty="0"/>
              <a:t>Student</a:t>
            </a:r>
            <a:r>
              <a:rPr lang="az-Latn-AZ" sz="6000" dirty="0"/>
              <a:t> </a:t>
            </a:r>
            <a:r>
              <a:rPr lang="az-Latn-AZ" sz="6000" b="1" dirty="0"/>
              <a:t>Hub</a:t>
            </a:r>
          </a:p>
        </p:txBody>
      </p:sp>
      <p:sp>
        <p:nvSpPr>
          <p:cNvPr id="5" name="Subtitle 4">
            <a:extLst>
              <a:ext uri="{FF2B5EF4-FFF2-40B4-BE49-F238E27FC236}">
                <a16:creationId xmlns:a16="http://schemas.microsoft.com/office/drawing/2014/main" id="{E4E8E9E7-5024-3464-D4ED-ACCB6988FE07}"/>
              </a:ext>
            </a:extLst>
          </p:cNvPr>
          <p:cNvSpPr>
            <a:spLocks noGrp="1"/>
          </p:cNvSpPr>
          <p:nvPr>
            <p:ph type="subTitle" idx="1"/>
          </p:nvPr>
        </p:nvSpPr>
        <p:spPr>
          <a:xfrm>
            <a:off x="9744501" y="5789353"/>
            <a:ext cx="2447499" cy="1049867"/>
          </a:xfrm>
        </p:spPr>
        <p:txBody>
          <a:bodyPr/>
          <a:lstStyle/>
          <a:p>
            <a:pPr algn="l"/>
            <a:r>
              <a:rPr lang="az-Latn-AZ" dirty="0"/>
              <a:t>Commanding Team </a:t>
            </a:r>
          </a:p>
          <a:p>
            <a:pPr algn="l"/>
            <a:r>
              <a:rPr lang="az-Latn-AZ" dirty="0"/>
              <a:t>   Ümid Verdiyev</a:t>
            </a:r>
          </a:p>
        </p:txBody>
      </p:sp>
      <p:sp>
        <p:nvSpPr>
          <p:cNvPr id="6" name="Title 1">
            <a:extLst>
              <a:ext uri="{FF2B5EF4-FFF2-40B4-BE49-F238E27FC236}">
                <a16:creationId xmlns:a16="http://schemas.microsoft.com/office/drawing/2014/main" id="{864CF51B-4E12-DF3B-F28C-356F9626CED9}"/>
              </a:ext>
            </a:extLst>
          </p:cNvPr>
          <p:cNvSpPr txBox="1">
            <a:spLocks/>
          </p:cNvSpPr>
          <p:nvPr/>
        </p:nvSpPr>
        <p:spPr>
          <a:xfrm>
            <a:off x="1375983" y="2569823"/>
            <a:ext cx="9440034" cy="1049867"/>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az-Latn-AZ" sz="2800" dirty="0"/>
              <a:t>Creative Student App</a:t>
            </a:r>
          </a:p>
        </p:txBody>
      </p:sp>
    </p:spTree>
    <p:extLst>
      <p:ext uri="{BB962C8B-B14F-4D97-AF65-F5344CB8AC3E}">
        <p14:creationId xmlns:p14="http://schemas.microsoft.com/office/powerpoint/2010/main" val="3518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2EA0-D4CB-C545-B772-2E63178A61BE}"/>
              </a:ext>
            </a:extLst>
          </p:cNvPr>
          <p:cNvSpPr>
            <a:spLocks noGrp="1"/>
          </p:cNvSpPr>
          <p:nvPr>
            <p:ph type="ctrTitle"/>
          </p:nvPr>
        </p:nvSpPr>
        <p:spPr>
          <a:xfrm>
            <a:off x="1370693" y="480765"/>
            <a:ext cx="9440034" cy="1049867"/>
          </a:xfrm>
        </p:spPr>
        <p:txBody>
          <a:bodyPr>
            <a:normAutofit/>
          </a:bodyPr>
          <a:lstStyle/>
          <a:p>
            <a:r>
              <a:rPr lang="az-Latn-AZ" sz="6000" b="1" dirty="0"/>
              <a:t>Funksiyalar</a:t>
            </a:r>
          </a:p>
        </p:txBody>
      </p:sp>
      <p:sp>
        <p:nvSpPr>
          <p:cNvPr id="6" name="Title 1">
            <a:extLst>
              <a:ext uri="{FF2B5EF4-FFF2-40B4-BE49-F238E27FC236}">
                <a16:creationId xmlns:a16="http://schemas.microsoft.com/office/drawing/2014/main" id="{864CF51B-4E12-DF3B-F28C-356F9626CED9}"/>
              </a:ext>
            </a:extLst>
          </p:cNvPr>
          <p:cNvSpPr txBox="1">
            <a:spLocks/>
          </p:cNvSpPr>
          <p:nvPr/>
        </p:nvSpPr>
        <p:spPr>
          <a:xfrm>
            <a:off x="1927284" y="1745601"/>
            <a:ext cx="9440034" cy="4750904"/>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14350" indent="-514350" algn="l">
              <a:buFont typeface="Arial" panose="020B0604020202020204" pitchFamily="34" charset="0"/>
              <a:buChar char="•"/>
            </a:pPr>
            <a:r>
              <a:rPr lang="az-Latn-AZ" sz="4000" dirty="0"/>
              <a:t>Üz tanıma</a:t>
            </a:r>
          </a:p>
          <a:p>
            <a:pPr marL="514350" indent="-514350" algn="l">
              <a:buFont typeface="Arial" panose="020B0604020202020204" pitchFamily="34" charset="0"/>
              <a:buChar char="•"/>
            </a:pPr>
            <a:r>
              <a:rPr lang="az-Latn-AZ" sz="4000" dirty="0"/>
              <a:t>Axtarış</a:t>
            </a:r>
          </a:p>
          <a:p>
            <a:pPr marL="514350" indent="-514350" algn="l">
              <a:buFont typeface="Arial" panose="020B0604020202020204" pitchFamily="34" charset="0"/>
              <a:buChar char="•"/>
            </a:pPr>
            <a:r>
              <a:rPr lang="az-Latn-AZ" sz="4000" dirty="0"/>
              <a:t>Tələbələrin məlumatlarının</a:t>
            </a:r>
          </a:p>
          <a:p>
            <a:pPr marL="1200150" lvl="1" indent="-742950">
              <a:buFont typeface="Arial" panose="020B0604020202020204" pitchFamily="34" charset="0"/>
              <a:buChar char="•"/>
            </a:pPr>
            <a:r>
              <a:rPr lang="az-Latn-AZ" sz="3600" dirty="0"/>
              <a:t>Əlavə edilməsi</a:t>
            </a:r>
          </a:p>
          <a:p>
            <a:pPr marL="1200150" lvl="1" indent="-742950">
              <a:buFont typeface="Arial" panose="020B0604020202020204" pitchFamily="34" charset="0"/>
              <a:buChar char="•"/>
            </a:pPr>
            <a:r>
              <a:rPr lang="az-Latn-AZ" sz="3600" dirty="0"/>
              <a:t>Yenilənməsi</a:t>
            </a:r>
          </a:p>
          <a:p>
            <a:pPr marL="1200150" lvl="1" indent="-742950">
              <a:buFont typeface="Arial" panose="020B0604020202020204" pitchFamily="34" charset="0"/>
              <a:buChar char="•"/>
            </a:pPr>
            <a:r>
              <a:rPr lang="az-Latn-AZ" sz="3600" dirty="0"/>
              <a:t>Silinməsi</a:t>
            </a:r>
          </a:p>
          <a:p>
            <a:pPr marL="514350" indent="-514350" algn="l">
              <a:buFont typeface="Arial" panose="020B0604020202020204" pitchFamily="34" charset="0"/>
              <a:buChar char="•"/>
            </a:pPr>
            <a:r>
              <a:rPr lang="az-Latn-AZ" sz="4000" dirty="0"/>
              <a:t>Təsadüfi olaraq tələbə seçilməsi</a:t>
            </a:r>
          </a:p>
          <a:p>
            <a:pPr marL="514350" indent="-514350" algn="l">
              <a:buFont typeface="Arial" panose="020B0604020202020204" pitchFamily="34" charset="0"/>
              <a:buChar char="•"/>
            </a:pPr>
            <a:r>
              <a:rPr lang="az-Latn-AZ" sz="3600" dirty="0"/>
              <a:t>ÜOMG</a:t>
            </a:r>
            <a:r>
              <a:rPr lang="az-Latn-AZ" sz="4000" dirty="0"/>
              <a:t>-a görə reytinq sıralaması</a:t>
            </a:r>
          </a:p>
          <a:p>
            <a:pPr marL="514350" indent="-514350" algn="l">
              <a:buFont typeface="Arial" panose="020B0604020202020204" pitchFamily="34" charset="0"/>
              <a:buChar char="•"/>
            </a:pPr>
            <a:endParaRPr lang="az-Latn-AZ" sz="2400" dirty="0"/>
          </a:p>
        </p:txBody>
      </p:sp>
    </p:spTree>
    <p:extLst>
      <p:ext uri="{BB962C8B-B14F-4D97-AF65-F5344CB8AC3E}">
        <p14:creationId xmlns:p14="http://schemas.microsoft.com/office/powerpoint/2010/main" val="247184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2EA0-D4CB-C545-B772-2E63178A61BE}"/>
              </a:ext>
            </a:extLst>
          </p:cNvPr>
          <p:cNvSpPr>
            <a:spLocks noGrp="1"/>
          </p:cNvSpPr>
          <p:nvPr>
            <p:ph type="ctrTitle"/>
          </p:nvPr>
        </p:nvSpPr>
        <p:spPr>
          <a:xfrm>
            <a:off x="1375983" y="215753"/>
            <a:ext cx="9440034" cy="764940"/>
          </a:xfrm>
        </p:spPr>
        <p:txBody>
          <a:bodyPr>
            <a:normAutofit/>
          </a:bodyPr>
          <a:lstStyle/>
          <a:p>
            <a:r>
              <a:rPr lang="az-Latn-AZ" sz="4400" b="1" dirty="0">
                <a:solidFill>
                  <a:schemeClr val="tx1"/>
                </a:solidFill>
                <a:effectLst/>
                <a:latin typeface="Constantia" panose="02030602050306030303" pitchFamily="18" charset="0"/>
              </a:rPr>
              <a:t>Face Recognition (Üz tanıma)</a:t>
            </a:r>
            <a:endParaRPr lang="az-Latn-AZ" sz="14900" b="1" dirty="0">
              <a:solidFill>
                <a:schemeClr val="tx1"/>
              </a:solidFill>
              <a:latin typeface="Constantia" panose="02030602050306030303" pitchFamily="18" charset="0"/>
            </a:endParaRPr>
          </a:p>
        </p:txBody>
      </p:sp>
      <p:sp>
        <p:nvSpPr>
          <p:cNvPr id="4" name="TextBox 3">
            <a:extLst>
              <a:ext uri="{FF2B5EF4-FFF2-40B4-BE49-F238E27FC236}">
                <a16:creationId xmlns:a16="http://schemas.microsoft.com/office/drawing/2014/main" id="{DC87AA11-3B40-4023-6435-E5C948740E44}"/>
              </a:ext>
            </a:extLst>
          </p:cNvPr>
          <p:cNvSpPr txBox="1"/>
          <p:nvPr/>
        </p:nvSpPr>
        <p:spPr>
          <a:xfrm>
            <a:off x="463925" y="4592213"/>
            <a:ext cx="6096000" cy="523220"/>
          </a:xfrm>
          <a:prstGeom prst="rect">
            <a:avLst/>
          </a:prstGeom>
          <a:noFill/>
        </p:spPr>
        <p:txBody>
          <a:bodyPr wrap="square">
            <a:spAutoFit/>
          </a:bodyPr>
          <a:lstStyle/>
          <a:p>
            <a:r>
              <a:rPr lang="az-Latn-AZ" sz="2800" b="1" i="0" dirty="0">
                <a:solidFill>
                  <a:srgbClr val="FF0000"/>
                </a:solidFill>
                <a:effectLst/>
                <a:latin typeface="Söhne"/>
              </a:rPr>
              <a:t>Necə?</a:t>
            </a:r>
            <a:endParaRPr lang="az-Latn-AZ" sz="2800" b="1" dirty="0">
              <a:solidFill>
                <a:srgbClr val="FF0000"/>
              </a:solidFill>
            </a:endParaRPr>
          </a:p>
        </p:txBody>
      </p:sp>
      <p:sp>
        <p:nvSpPr>
          <p:cNvPr id="5" name="TextBox 4">
            <a:extLst>
              <a:ext uri="{FF2B5EF4-FFF2-40B4-BE49-F238E27FC236}">
                <a16:creationId xmlns:a16="http://schemas.microsoft.com/office/drawing/2014/main" id="{3EFA7170-6D3A-5173-41F7-F61F8F78D1D5}"/>
              </a:ext>
            </a:extLst>
          </p:cNvPr>
          <p:cNvSpPr txBox="1"/>
          <p:nvPr/>
        </p:nvSpPr>
        <p:spPr>
          <a:xfrm>
            <a:off x="463925" y="1189361"/>
            <a:ext cx="11465478" cy="3785652"/>
          </a:xfrm>
          <a:prstGeom prst="rect">
            <a:avLst/>
          </a:prstGeom>
          <a:noFill/>
        </p:spPr>
        <p:txBody>
          <a:bodyPr wrap="square">
            <a:spAutoFit/>
          </a:bodyPr>
          <a:lstStyle/>
          <a:p>
            <a:r>
              <a:rPr lang="en-US" sz="2800" dirty="0">
                <a:latin typeface="Constantia" panose="02030602050306030303" pitchFamily="18" charset="0"/>
                <a:cs typeface="Arial" panose="020B0604020202020204" pitchFamily="34" charset="0"/>
              </a:rPr>
              <a:t>‘</a:t>
            </a:r>
            <a:r>
              <a:rPr lang="az-Latn-AZ" sz="2800" dirty="0">
                <a:latin typeface="Constantia" panose="02030602050306030303" pitchFamily="18" charset="0"/>
                <a:cs typeface="Arial" panose="020B0604020202020204" pitchFamily="34" charset="0"/>
              </a:rPr>
              <a:t>Student Hub</a:t>
            </a:r>
            <a:r>
              <a:rPr lang="en-US" sz="2800" dirty="0">
                <a:latin typeface="Constantia" panose="02030602050306030303" pitchFamily="18" charset="0"/>
                <a:cs typeface="Arial" panose="020B0604020202020204" pitchFamily="34" charset="0"/>
              </a:rPr>
              <a:t>’</a:t>
            </a:r>
            <a:r>
              <a:rPr lang="az-Latn-AZ" sz="2800" dirty="0">
                <a:latin typeface="Constantia" panose="02030602050306030303" pitchFamily="18" charset="0"/>
                <a:cs typeface="Arial" panose="020B0604020202020204" pitchFamily="34" charset="0"/>
              </a:rPr>
              <a:t> tətbiqi üz tanıma texnologiyasını tətbiq edir. </a:t>
            </a:r>
          </a:p>
          <a:p>
            <a:endParaRPr lang="az-Latn-AZ" sz="800" dirty="0">
              <a:latin typeface="Constantia" panose="02030602050306030303" pitchFamily="18" charset="0"/>
              <a:cs typeface="Arial" panose="020B0604020202020204" pitchFamily="34" charset="0"/>
            </a:endParaRPr>
          </a:p>
          <a:p>
            <a:pPr algn="l"/>
            <a:r>
              <a:rPr lang="en-US" sz="2800" dirty="0">
                <a:latin typeface="Constantia" panose="02030602050306030303" pitchFamily="18" charset="0"/>
                <a:cs typeface="Arial" panose="020B0604020202020204" pitchFamily="34" charset="0"/>
              </a:rPr>
              <a:t>Bel</a:t>
            </a:r>
            <a:r>
              <a:rPr lang="az-Latn-AZ" sz="2800" dirty="0">
                <a:latin typeface="Constantia" panose="02030602050306030303" pitchFamily="18" charset="0"/>
                <a:cs typeface="Arial" panose="020B0604020202020204" pitchFamily="34" charset="0"/>
              </a:rPr>
              <a:t>əki, bu tətbiq innovativ face recognition (üz tanıma) texnologiyası ilə tələbələr üçün yepyeni bir təhsil təcrübəsi təqdim edir.</a:t>
            </a:r>
          </a:p>
          <a:p>
            <a:pPr algn="l"/>
            <a:endParaRPr lang="az-Latn-AZ" sz="800" dirty="0">
              <a:latin typeface="Constantia" panose="02030602050306030303" pitchFamily="18" charset="0"/>
              <a:cs typeface="Arial" panose="020B0604020202020204" pitchFamily="34" charset="0"/>
            </a:endParaRPr>
          </a:p>
          <a:p>
            <a:pPr algn="l"/>
            <a:r>
              <a:rPr lang="az-Latn-AZ" sz="2800" dirty="0">
                <a:latin typeface="Constantia" panose="02030602050306030303" pitchFamily="18" charset="0"/>
                <a:cs typeface="Arial" panose="020B0604020202020204" pitchFamily="34" charset="0"/>
              </a:rPr>
              <a:t>Üz tanıma sistemi, tələbələrə onların təhsil mərhələlərində daha asanlıqla və təhlükəsiz bir şəkildə hərəkət etmə imkanı verir. Tələbələrin kimlik doğrulama prosesini sürətləndirir və ənənəvi tələbə bileti təsdiqləmə metodundan daha təhlükəsiz və rahatdır.</a:t>
            </a:r>
            <a:br>
              <a:rPr lang="az-Latn-AZ" sz="2800" b="0" i="0" dirty="0">
                <a:solidFill>
                  <a:srgbClr val="D1D5DB"/>
                </a:solidFill>
                <a:effectLst/>
                <a:latin typeface="Constantia" panose="02030602050306030303" pitchFamily="18" charset="0"/>
                <a:cs typeface="Arial" panose="020B0604020202020204" pitchFamily="34" charset="0"/>
              </a:rPr>
            </a:br>
            <a:endParaRPr lang="az-Latn-AZ" sz="2800" dirty="0">
              <a:latin typeface="Constantia" panose="02030602050306030303" pitchFamily="18" charset="0"/>
              <a:cs typeface="Arial" panose="020B0604020202020204" pitchFamily="34" charset="0"/>
            </a:endParaRPr>
          </a:p>
        </p:txBody>
      </p:sp>
      <p:sp>
        <p:nvSpPr>
          <p:cNvPr id="7" name="TextBox 6">
            <a:extLst>
              <a:ext uri="{FF2B5EF4-FFF2-40B4-BE49-F238E27FC236}">
                <a16:creationId xmlns:a16="http://schemas.microsoft.com/office/drawing/2014/main" id="{9EB6B124-25E7-4358-7D4C-AE7B0588B284}"/>
              </a:ext>
            </a:extLst>
          </p:cNvPr>
          <p:cNvSpPr txBox="1"/>
          <p:nvPr/>
        </p:nvSpPr>
        <p:spPr>
          <a:xfrm>
            <a:off x="463925" y="5111591"/>
            <a:ext cx="11957847" cy="1384995"/>
          </a:xfrm>
          <a:prstGeom prst="rect">
            <a:avLst/>
          </a:prstGeom>
          <a:noFill/>
        </p:spPr>
        <p:txBody>
          <a:bodyPr wrap="square">
            <a:spAutoFit/>
          </a:bodyPr>
          <a:lstStyle/>
          <a:p>
            <a:r>
              <a:rPr lang="az-Latn-AZ" sz="2800" i="0" dirty="0">
                <a:effectLst/>
                <a:latin typeface="Sitka Heading" panose="02000505000000020004" pitchFamily="2" charset="0"/>
              </a:rPr>
              <a:t>Bunun üçün tələbə üzünü k</a:t>
            </a:r>
            <a:r>
              <a:rPr lang="az-Latn-AZ" sz="2800" dirty="0">
                <a:latin typeface="Sitka Heading" panose="02000505000000020004" pitchFamily="2" charset="0"/>
              </a:rPr>
              <a:t>ameraya </a:t>
            </a:r>
            <a:r>
              <a:rPr lang="az-Latn-AZ" sz="2800" i="0" dirty="0">
                <a:effectLst/>
                <a:latin typeface="Sitka Heading" panose="02000505000000020004" pitchFamily="2" charset="0"/>
              </a:rPr>
              <a:t>yaxınlaşdırmalıdır. Və bir neçə saniyə gözləməlidir. Ə</a:t>
            </a:r>
            <a:r>
              <a:rPr lang="az-Latn-AZ" sz="2800" dirty="0">
                <a:latin typeface="Sitka Heading" panose="02000505000000020004" pitchFamily="2" charset="0"/>
              </a:rPr>
              <a:t>gər tələbə qeydiyyatdan keçibsə həmin vaxt pəncərə açılır və tələbənin bütün məlumatları olunur. Əks halda tələbə xəta mesajı ilə qarşılaşır</a:t>
            </a:r>
          </a:p>
        </p:txBody>
      </p:sp>
    </p:spTree>
    <p:extLst>
      <p:ext uri="{BB962C8B-B14F-4D97-AF65-F5344CB8AC3E}">
        <p14:creationId xmlns:p14="http://schemas.microsoft.com/office/powerpoint/2010/main" val="51770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2EA0-D4CB-C545-B772-2E63178A61BE}"/>
              </a:ext>
            </a:extLst>
          </p:cNvPr>
          <p:cNvSpPr>
            <a:spLocks noGrp="1"/>
          </p:cNvSpPr>
          <p:nvPr>
            <p:ph type="ctrTitle"/>
          </p:nvPr>
        </p:nvSpPr>
        <p:spPr>
          <a:xfrm>
            <a:off x="1750764" y="364960"/>
            <a:ext cx="8690471" cy="702903"/>
          </a:xfrm>
        </p:spPr>
        <p:txBody>
          <a:bodyPr>
            <a:noAutofit/>
          </a:bodyPr>
          <a:lstStyle/>
          <a:p>
            <a:r>
              <a:rPr lang="az-Latn-AZ" sz="3600" b="1" dirty="0">
                <a:solidFill>
                  <a:schemeClr val="tx1"/>
                </a:solidFill>
                <a:effectLst/>
                <a:latin typeface="Constantia" panose="02030602050306030303" pitchFamily="18" charset="0"/>
              </a:rPr>
              <a:t>Axtarış</a:t>
            </a:r>
            <a:endParaRPr lang="az-Latn-AZ" sz="3600" b="1" dirty="0">
              <a:solidFill>
                <a:schemeClr val="tx1"/>
              </a:solidFill>
              <a:latin typeface="Constantia" panose="02030602050306030303" pitchFamily="18" charset="0"/>
            </a:endParaRPr>
          </a:p>
        </p:txBody>
      </p:sp>
      <p:sp>
        <p:nvSpPr>
          <p:cNvPr id="3" name="TextBox 2">
            <a:extLst>
              <a:ext uri="{FF2B5EF4-FFF2-40B4-BE49-F238E27FC236}">
                <a16:creationId xmlns:a16="http://schemas.microsoft.com/office/drawing/2014/main" id="{51330D1E-D14C-D99B-5716-6D1C7A9E7C55}"/>
              </a:ext>
            </a:extLst>
          </p:cNvPr>
          <p:cNvSpPr txBox="1"/>
          <p:nvPr/>
        </p:nvSpPr>
        <p:spPr>
          <a:xfrm>
            <a:off x="784833" y="1185478"/>
            <a:ext cx="10514074" cy="1815882"/>
          </a:xfrm>
          <a:prstGeom prst="rect">
            <a:avLst/>
          </a:prstGeom>
          <a:noFill/>
        </p:spPr>
        <p:txBody>
          <a:bodyPr wrap="square">
            <a:spAutoFit/>
          </a:bodyPr>
          <a:lstStyle/>
          <a:p>
            <a:r>
              <a:rPr lang="az-Latn-AZ" sz="2800" dirty="0">
                <a:latin typeface="Constantia" panose="02030602050306030303" pitchFamily="18" charset="0"/>
                <a:cs typeface="Arial" panose="020B0604020202020204" pitchFamily="34" charset="0"/>
              </a:rPr>
              <a:t>Bu bölmədə istifadəçi axtarış hissəsinə hər hansı ad(soyad) yazmalıdır. Və nəticədə sistemdə olan tələbələr arasından axtarışa uyğun tələbə siyahısı ekranda əks olunur. Qeyd edim ki, axtarış həm ad, həm də soyada görə aparılır.</a:t>
            </a:r>
          </a:p>
        </p:txBody>
      </p:sp>
      <p:sp>
        <p:nvSpPr>
          <p:cNvPr id="4" name="TextBox 3">
            <a:extLst>
              <a:ext uri="{FF2B5EF4-FFF2-40B4-BE49-F238E27FC236}">
                <a16:creationId xmlns:a16="http://schemas.microsoft.com/office/drawing/2014/main" id="{B63CC03B-D419-9CD9-3D5B-1E340A36CE69}"/>
              </a:ext>
            </a:extLst>
          </p:cNvPr>
          <p:cNvSpPr txBox="1"/>
          <p:nvPr/>
        </p:nvSpPr>
        <p:spPr>
          <a:xfrm>
            <a:off x="784833" y="3029549"/>
            <a:ext cx="11353038" cy="523220"/>
          </a:xfrm>
          <a:prstGeom prst="rect">
            <a:avLst/>
          </a:prstGeom>
          <a:noFill/>
        </p:spPr>
        <p:txBody>
          <a:bodyPr wrap="square">
            <a:spAutoFit/>
          </a:bodyPr>
          <a:lstStyle/>
          <a:p>
            <a:r>
              <a:rPr lang="az-Latn-AZ" sz="2800" dirty="0">
                <a:latin typeface="Constantia" panose="02030602050306030303" pitchFamily="18" charset="0"/>
                <a:cs typeface="Arial" panose="020B0604020202020204" pitchFamily="34" charset="0"/>
              </a:rPr>
              <a:t>Bölməyə daxil olduqda default olaraq bütün istifadəçi siyahısı əks olunur</a:t>
            </a:r>
          </a:p>
        </p:txBody>
      </p:sp>
      <p:sp>
        <p:nvSpPr>
          <p:cNvPr id="6" name="Title 1">
            <a:extLst>
              <a:ext uri="{FF2B5EF4-FFF2-40B4-BE49-F238E27FC236}">
                <a16:creationId xmlns:a16="http://schemas.microsoft.com/office/drawing/2014/main" id="{B845B942-03CA-BB2E-5A98-3A47E166F17B}"/>
              </a:ext>
            </a:extLst>
          </p:cNvPr>
          <p:cNvSpPr txBox="1">
            <a:spLocks/>
          </p:cNvSpPr>
          <p:nvPr/>
        </p:nvSpPr>
        <p:spPr>
          <a:xfrm>
            <a:off x="1724767" y="3998056"/>
            <a:ext cx="8690471" cy="702903"/>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az-Latn-AZ" sz="3600" b="1" dirty="0">
                <a:solidFill>
                  <a:schemeClr val="tx1"/>
                </a:solidFill>
                <a:effectLst/>
                <a:latin typeface="Constantia" panose="02030602050306030303" pitchFamily="18" charset="0"/>
              </a:rPr>
              <a:t>Reytinq</a:t>
            </a:r>
            <a:endParaRPr lang="az-Latn-AZ" sz="3600" b="1" dirty="0">
              <a:solidFill>
                <a:schemeClr val="tx1"/>
              </a:solidFill>
              <a:latin typeface="Constantia" panose="02030602050306030303" pitchFamily="18" charset="0"/>
            </a:endParaRPr>
          </a:p>
        </p:txBody>
      </p:sp>
      <p:sp>
        <p:nvSpPr>
          <p:cNvPr id="10" name="TextBox 9">
            <a:extLst>
              <a:ext uri="{FF2B5EF4-FFF2-40B4-BE49-F238E27FC236}">
                <a16:creationId xmlns:a16="http://schemas.microsoft.com/office/drawing/2014/main" id="{44D743D3-7395-3068-F430-B83092C80600}"/>
              </a:ext>
            </a:extLst>
          </p:cNvPr>
          <p:cNvSpPr txBox="1"/>
          <p:nvPr/>
        </p:nvSpPr>
        <p:spPr>
          <a:xfrm>
            <a:off x="812966" y="4936188"/>
            <a:ext cx="11353038" cy="1384995"/>
          </a:xfrm>
          <a:prstGeom prst="rect">
            <a:avLst/>
          </a:prstGeom>
          <a:noFill/>
        </p:spPr>
        <p:txBody>
          <a:bodyPr wrap="square">
            <a:spAutoFit/>
          </a:bodyPr>
          <a:lstStyle/>
          <a:p>
            <a:r>
              <a:rPr lang="en-US" sz="2800" dirty="0">
                <a:latin typeface="Constantia" panose="02030602050306030303" pitchFamily="18" charset="0"/>
                <a:cs typeface="Arial" panose="020B0604020202020204" pitchFamily="34" charset="0"/>
              </a:rPr>
              <a:t>‘</a:t>
            </a:r>
            <a:r>
              <a:rPr lang="az-Latn-AZ" sz="2800" dirty="0">
                <a:latin typeface="Constantia" panose="02030602050306030303" pitchFamily="18" charset="0"/>
                <a:cs typeface="Arial" panose="020B0604020202020204" pitchFamily="34" charset="0"/>
              </a:rPr>
              <a:t>Student Hub</a:t>
            </a:r>
            <a:r>
              <a:rPr lang="en-US" sz="2800" dirty="0">
                <a:latin typeface="Constantia" panose="02030602050306030303" pitchFamily="18" charset="0"/>
                <a:cs typeface="Arial" panose="020B0604020202020204" pitchFamily="34" charset="0"/>
              </a:rPr>
              <a:t>’ t</a:t>
            </a:r>
            <a:r>
              <a:rPr lang="az-Latn-AZ" sz="2800" dirty="0">
                <a:latin typeface="Constantia" panose="02030602050306030303" pitchFamily="18" charset="0"/>
                <a:cs typeface="Arial" panose="020B0604020202020204" pitchFamily="34" charset="0"/>
              </a:rPr>
              <a:t>ətbiqi tələbələrin ÜOMG nəticələrinə əsaslanan bir reytinq cədvəli təqdim edir. Daxil edilmiş nəticələr sistem tərəfindən hesablanır və nəticə bu bölmədə əks olunur.</a:t>
            </a:r>
          </a:p>
        </p:txBody>
      </p:sp>
    </p:spTree>
    <p:extLst>
      <p:ext uri="{BB962C8B-B14F-4D97-AF65-F5344CB8AC3E}">
        <p14:creationId xmlns:p14="http://schemas.microsoft.com/office/powerpoint/2010/main" val="313248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E624AA0-2990-A8D9-7D7D-A86DF9D2BD68}"/>
              </a:ext>
            </a:extLst>
          </p:cNvPr>
          <p:cNvSpPr txBox="1">
            <a:spLocks/>
          </p:cNvSpPr>
          <p:nvPr/>
        </p:nvSpPr>
        <p:spPr>
          <a:xfrm>
            <a:off x="1903163" y="309453"/>
            <a:ext cx="8690471" cy="1406769"/>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az-Latn-AZ" sz="3600" b="1" dirty="0">
                <a:solidFill>
                  <a:schemeClr val="tx1"/>
                </a:solidFill>
                <a:effectLst/>
                <a:latin typeface="Constantia" panose="02030602050306030303" pitchFamily="18" charset="0"/>
              </a:rPr>
              <a:t>Tələbə haqqında ətraflı məlumat</a:t>
            </a:r>
          </a:p>
          <a:p>
            <a:endParaRPr lang="az-Latn-AZ" sz="3600" b="1" dirty="0">
              <a:solidFill>
                <a:schemeClr val="tx1"/>
              </a:solidFill>
              <a:latin typeface="Constantia" panose="02030602050306030303" pitchFamily="18" charset="0"/>
            </a:endParaRPr>
          </a:p>
        </p:txBody>
      </p:sp>
      <p:sp>
        <p:nvSpPr>
          <p:cNvPr id="12" name="TextBox 11">
            <a:extLst>
              <a:ext uri="{FF2B5EF4-FFF2-40B4-BE49-F238E27FC236}">
                <a16:creationId xmlns:a16="http://schemas.microsoft.com/office/drawing/2014/main" id="{A798F49A-7B55-4E21-3135-D8B764E15F46}"/>
              </a:ext>
            </a:extLst>
          </p:cNvPr>
          <p:cNvSpPr txBox="1"/>
          <p:nvPr/>
        </p:nvSpPr>
        <p:spPr>
          <a:xfrm>
            <a:off x="838962" y="3969797"/>
            <a:ext cx="11353038" cy="1384995"/>
          </a:xfrm>
          <a:prstGeom prst="rect">
            <a:avLst/>
          </a:prstGeom>
          <a:noFill/>
        </p:spPr>
        <p:txBody>
          <a:bodyPr wrap="square">
            <a:spAutoFit/>
          </a:bodyPr>
          <a:lstStyle/>
          <a:p>
            <a:r>
              <a:rPr lang="az-Latn-AZ" sz="2800" dirty="0">
                <a:latin typeface="Constantia" panose="02030602050306030303" pitchFamily="18" charset="0"/>
                <a:cs typeface="Arial" panose="020B0604020202020204" pitchFamily="34" charset="0"/>
              </a:rPr>
              <a:t>Seçim etdikdə bazada olan tələbələrdən 1-i seçilir və ekranda həmin tələbənin bütün məlumatları əks olunur. Əgər bazada heç bir istifadəçi yoxdursa bu haqda istifadəçi məlumatlandırılır</a:t>
            </a:r>
          </a:p>
        </p:txBody>
      </p:sp>
      <p:sp>
        <p:nvSpPr>
          <p:cNvPr id="8" name="Title 1">
            <a:extLst>
              <a:ext uri="{FF2B5EF4-FFF2-40B4-BE49-F238E27FC236}">
                <a16:creationId xmlns:a16="http://schemas.microsoft.com/office/drawing/2014/main" id="{E31E4AD0-BC66-A952-FD63-CEC73F940192}"/>
              </a:ext>
            </a:extLst>
          </p:cNvPr>
          <p:cNvSpPr txBox="1">
            <a:spLocks/>
          </p:cNvSpPr>
          <p:nvPr/>
        </p:nvSpPr>
        <p:spPr>
          <a:xfrm>
            <a:off x="1903163" y="3119955"/>
            <a:ext cx="8690471" cy="1406769"/>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az-Latn-AZ" sz="3600" b="1" dirty="0">
                <a:solidFill>
                  <a:schemeClr val="tx1"/>
                </a:solidFill>
                <a:effectLst/>
                <a:latin typeface="Constantia" panose="02030602050306030303" pitchFamily="18" charset="0"/>
              </a:rPr>
              <a:t>Təsadüfi tələbə</a:t>
            </a:r>
          </a:p>
          <a:p>
            <a:endParaRPr lang="az-Latn-AZ" sz="3600" b="1" dirty="0">
              <a:solidFill>
                <a:schemeClr val="tx1"/>
              </a:solidFill>
              <a:latin typeface="Constantia" panose="02030602050306030303" pitchFamily="18" charset="0"/>
            </a:endParaRPr>
          </a:p>
        </p:txBody>
      </p:sp>
      <p:sp>
        <p:nvSpPr>
          <p:cNvPr id="9" name="TextBox 8">
            <a:extLst>
              <a:ext uri="{FF2B5EF4-FFF2-40B4-BE49-F238E27FC236}">
                <a16:creationId xmlns:a16="http://schemas.microsoft.com/office/drawing/2014/main" id="{37A65069-8D71-B6B4-A554-BA9A8C578A8D}"/>
              </a:ext>
            </a:extLst>
          </p:cNvPr>
          <p:cNvSpPr txBox="1"/>
          <p:nvPr/>
        </p:nvSpPr>
        <p:spPr>
          <a:xfrm>
            <a:off x="812966" y="1373899"/>
            <a:ext cx="11353038" cy="1384995"/>
          </a:xfrm>
          <a:prstGeom prst="rect">
            <a:avLst/>
          </a:prstGeom>
          <a:noFill/>
        </p:spPr>
        <p:txBody>
          <a:bodyPr wrap="square">
            <a:spAutoFit/>
          </a:bodyPr>
          <a:lstStyle/>
          <a:p>
            <a:r>
              <a:rPr lang="az-Latn-AZ" sz="2800" dirty="0">
                <a:latin typeface="Constantia" panose="02030602050306030303" pitchFamily="18" charset="0"/>
                <a:cs typeface="Arial" panose="020B0604020202020204" pitchFamily="34" charset="0"/>
              </a:rPr>
              <a:t>Bu bölmədə tələbə haqqında bazada olan bütün məlumatlar əks olunur. </a:t>
            </a:r>
          </a:p>
          <a:p>
            <a:r>
              <a:rPr lang="az-Latn-AZ" sz="2800" dirty="0">
                <a:latin typeface="Constantia" panose="02030602050306030303" pitchFamily="18" charset="0"/>
                <a:cs typeface="Arial" panose="020B0604020202020204" pitchFamily="34" charset="0"/>
              </a:rPr>
              <a:t>Bu bölməyə birbaşa deyil, </a:t>
            </a:r>
            <a:r>
              <a:rPr lang="az-Latn-AZ" sz="2800" u="sng" dirty="0">
                <a:latin typeface="Constantia" panose="02030602050306030303" pitchFamily="18" charset="0"/>
                <a:cs typeface="Arial" panose="020B0604020202020204" pitchFamily="34" charset="0"/>
              </a:rPr>
              <a:t>axtarış</a:t>
            </a:r>
            <a:r>
              <a:rPr lang="az-Latn-AZ" sz="2800" dirty="0">
                <a:latin typeface="Constantia" panose="02030602050306030303" pitchFamily="18" charset="0"/>
                <a:cs typeface="Arial" panose="020B0604020202020204" pitchFamily="34" charset="0"/>
              </a:rPr>
              <a:t>, </a:t>
            </a:r>
            <a:r>
              <a:rPr lang="az-Latn-AZ" sz="2800" u="sng" dirty="0">
                <a:latin typeface="Constantia" panose="02030602050306030303" pitchFamily="18" charset="0"/>
                <a:cs typeface="Arial" panose="020B0604020202020204" pitchFamily="34" charset="0"/>
              </a:rPr>
              <a:t>recognition</a:t>
            </a:r>
            <a:r>
              <a:rPr lang="az-Latn-AZ" sz="2800" dirty="0">
                <a:latin typeface="Constantia" panose="02030602050306030303" pitchFamily="18" charset="0"/>
                <a:cs typeface="Arial" panose="020B0604020202020204" pitchFamily="34" charset="0"/>
              </a:rPr>
              <a:t>, </a:t>
            </a:r>
            <a:r>
              <a:rPr lang="az-Latn-AZ" sz="2800" u="sng" dirty="0">
                <a:latin typeface="Constantia" panose="02030602050306030303" pitchFamily="18" charset="0"/>
                <a:cs typeface="Arial" panose="020B0604020202020204" pitchFamily="34" charset="0"/>
              </a:rPr>
              <a:t>təsadüfi seçim</a:t>
            </a:r>
            <a:r>
              <a:rPr lang="az-Latn-AZ" sz="2800" dirty="0">
                <a:latin typeface="Constantia" panose="02030602050306030303" pitchFamily="18" charset="0"/>
                <a:cs typeface="Arial" panose="020B0604020202020204" pitchFamily="34" charset="0"/>
              </a:rPr>
              <a:t> bölmələrindən keçid etmək mümkündür.</a:t>
            </a:r>
          </a:p>
        </p:txBody>
      </p:sp>
    </p:spTree>
    <p:extLst>
      <p:ext uri="{BB962C8B-B14F-4D97-AF65-F5344CB8AC3E}">
        <p14:creationId xmlns:p14="http://schemas.microsoft.com/office/powerpoint/2010/main" val="289586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2EA0-D4CB-C545-B772-2E63178A61BE}"/>
              </a:ext>
            </a:extLst>
          </p:cNvPr>
          <p:cNvSpPr>
            <a:spLocks noGrp="1"/>
          </p:cNvSpPr>
          <p:nvPr>
            <p:ph type="ctrTitle"/>
          </p:nvPr>
        </p:nvSpPr>
        <p:spPr>
          <a:xfrm>
            <a:off x="1986907" y="0"/>
            <a:ext cx="8690471" cy="1230250"/>
          </a:xfrm>
        </p:spPr>
        <p:txBody>
          <a:bodyPr>
            <a:noAutofit/>
          </a:bodyPr>
          <a:lstStyle/>
          <a:p>
            <a:r>
              <a:rPr lang="az-Latn-AZ" sz="3600" b="1" dirty="0">
                <a:solidFill>
                  <a:schemeClr val="tx1"/>
                </a:solidFill>
                <a:effectLst/>
                <a:latin typeface="Constantia" panose="02030602050306030303" pitchFamily="18" charset="0"/>
              </a:rPr>
              <a:t>Tələbə qeydiyyatı </a:t>
            </a:r>
            <a:br>
              <a:rPr lang="az-Latn-AZ" sz="3600" b="1" dirty="0">
                <a:solidFill>
                  <a:schemeClr val="tx1"/>
                </a:solidFill>
                <a:effectLst/>
                <a:latin typeface="Constantia" panose="02030602050306030303" pitchFamily="18" charset="0"/>
              </a:rPr>
            </a:br>
            <a:r>
              <a:rPr lang="az-Latn-AZ" sz="3600" b="1" dirty="0">
                <a:solidFill>
                  <a:schemeClr val="tx1"/>
                </a:solidFill>
                <a:effectLst/>
                <a:latin typeface="Constantia" panose="02030602050306030303" pitchFamily="18" charset="0"/>
              </a:rPr>
              <a:t>Məlumatların yenilənməsi və silinməsi</a:t>
            </a:r>
            <a:endParaRPr lang="az-Latn-AZ" sz="3600" b="1" dirty="0">
              <a:solidFill>
                <a:schemeClr val="tx1"/>
              </a:solidFill>
              <a:latin typeface="Constantia" panose="02030602050306030303" pitchFamily="18" charset="0"/>
            </a:endParaRPr>
          </a:p>
        </p:txBody>
      </p:sp>
      <p:sp>
        <p:nvSpPr>
          <p:cNvPr id="3" name="TextBox 2">
            <a:extLst>
              <a:ext uri="{FF2B5EF4-FFF2-40B4-BE49-F238E27FC236}">
                <a16:creationId xmlns:a16="http://schemas.microsoft.com/office/drawing/2014/main" id="{51330D1E-D14C-D99B-5716-6D1C7A9E7C55}"/>
              </a:ext>
            </a:extLst>
          </p:cNvPr>
          <p:cNvSpPr txBox="1"/>
          <p:nvPr/>
        </p:nvSpPr>
        <p:spPr>
          <a:xfrm>
            <a:off x="838963" y="1342483"/>
            <a:ext cx="10514074" cy="1815882"/>
          </a:xfrm>
          <a:prstGeom prst="rect">
            <a:avLst/>
          </a:prstGeom>
          <a:noFill/>
        </p:spPr>
        <p:txBody>
          <a:bodyPr wrap="square">
            <a:spAutoFit/>
          </a:bodyPr>
          <a:lstStyle/>
          <a:p>
            <a:r>
              <a:rPr lang="az-Latn-AZ" sz="2800" dirty="0">
                <a:latin typeface="Constantia" panose="02030602050306030303" pitchFamily="18" charset="0"/>
                <a:cs typeface="Arial" panose="020B0604020202020204" pitchFamily="34" charset="0"/>
              </a:rPr>
              <a:t>Student Hub tətbiqində tələbə qeydiyyatı da mümkündür. Uyğun səhifəyə daxil olmaqla tələbələrin məlumatlarını sistemə əlavə etmək olar. Eyni zamanda daxil edilmiş məlumatları yeniləmək və məlumatları bütövlükdə sistemdən silmək də mümkündür.</a:t>
            </a:r>
          </a:p>
        </p:txBody>
      </p:sp>
      <p:sp>
        <p:nvSpPr>
          <p:cNvPr id="8" name="TextBox 7">
            <a:extLst>
              <a:ext uri="{FF2B5EF4-FFF2-40B4-BE49-F238E27FC236}">
                <a16:creationId xmlns:a16="http://schemas.microsoft.com/office/drawing/2014/main" id="{13B6DC50-F704-B7A7-CFF3-FDB92C27872A}"/>
              </a:ext>
            </a:extLst>
          </p:cNvPr>
          <p:cNvSpPr txBox="1"/>
          <p:nvPr/>
        </p:nvSpPr>
        <p:spPr>
          <a:xfrm>
            <a:off x="838963" y="4945658"/>
            <a:ext cx="10260446" cy="1384995"/>
          </a:xfrm>
          <a:prstGeom prst="rect">
            <a:avLst/>
          </a:prstGeom>
          <a:noFill/>
        </p:spPr>
        <p:txBody>
          <a:bodyPr wrap="square">
            <a:spAutoFit/>
          </a:bodyPr>
          <a:lstStyle/>
          <a:p>
            <a:r>
              <a:rPr lang="az-Latn-AZ" sz="2800" b="1" i="0" dirty="0">
                <a:solidFill>
                  <a:srgbClr val="FF0000"/>
                </a:solidFill>
                <a:effectLst/>
                <a:latin typeface="Sitka Heading" panose="02000505000000020004" pitchFamily="2" charset="0"/>
              </a:rPr>
              <a:t>Qeyd: </a:t>
            </a:r>
            <a:r>
              <a:rPr lang="az-Latn-AZ" sz="2800" i="0" dirty="0">
                <a:effectLst/>
                <a:latin typeface="Sitka Heading" panose="02000505000000020004" pitchFamily="2" charset="0"/>
              </a:rPr>
              <a:t>Əgər qeydiyyat zamanı yüklənilən şəkildə üz yoxdursa və ya bir neçə üz varsa, </a:t>
            </a:r>
            <a:r>
              <a:rPr lang="en-US" sz="2800" dirty="0">
                <a:latin typeface="Sitka Heading" panose="02000505000000020004" pitchFamily="2" charset="0"/>
              </a:rPr>
              <a:t>‘</a:t>
            </a:r>
            <a:r>
              <a:rPr lang="az-Latn-AZ" sz="2800" dirty="0">
                <a:latin typeface="Sitka Heading" panose="02000505000000020004" pitchFamily="2" charset="0"/>
              </a:rPr>
              <a:t>c</a:t>
            </a:r>
            <a:r>
              <a:rPr lang="en-US" sz="2800" dirty="0">
                <a:latin typeface="Sitka Heading" panose="02000505000000020004" pitchFamily="2" charset="0"/>
              </a:rPr>
              <a:t>ins’</a:t>
            </a:r>
            <a:r>
              <a:rPr lang="az-Latn-AZ" sz="2800" dirty="0">
                <a:latin typeface="Sitka Heading" panose="02000505000000020004" pitchFamily="2" charset="0"/>
              </a:rPr>
              <a:t> seçilməyibsə, daxil edilmiş GPA uyğun intervala daxil deyilsə </a:t>
            </a:r>
            <a:r>
              <a:rPr lang="az-Latn-AZ" sz="2800" i="0" dirty="0">
                <a:effectLst/>
                <a:latin typeface="Sitka Heading" panose="02000505000000020004" pitchFamily="2" charset="0"/>
              </a:rPr>
              <a:t>bu haqda istifadəçi məlumatlandırılır.</a:t>
            </a:r>
            <a:endParaRPr lang="az-Latn-AZ" sz="2800" dirty="0">
              <a:latin typeface="Sitka Heading" panose="02000505000000020004" pitchFamily="2" charset="0"/>
            </a:endParaRPr>
          </a:p>
        </p:txBody>
      </p:sp>
      <p:sp>
        <p:nvSpPr>
          <p:cNvPr id="9" name="TextBox 8">
            <a:extLst>
              <a:ext uri="{FF2B5EF4-FFF2-40B4-BE49-F238E27FC236}">
                <a16:creationId xmlns:a16="http://schemas.microsoft.com/office/drawing/2014/main" id="{FD5B80D1-347C-7021-13F4-55154FA5DE7D}"/>
              </a:ext>
            </a:extLst>
          </p:cNvPr>
          <p:cNvSpPr txBox="1"/>
          <p:nvPr/>
        </p:nvSpPr>
        <p:spPr>
          <a:xfrm>
            <a:off x="838963" y="3429000"/>
            <a:ext cx="10514074" cy="1323439"/>
          </a:xfrm>
          <a:prstGeom prst="rect">
            <a:avLst/>
          </a:prstGeom>
          <a:noFill/>
        </p:spPr>
        <p:txBody>
          <a:bodyPr wrap="square">
            <a:spAutoFit/>
          </a:bodyPr>
          <a:lstStyle/>
          <a:p>
            <a:r>
              <a:rPr lang="az-Latn-AZ" sz="2800" dirty="0">
                <a:latin typeface="Constantia" panose="02030602050306030303" pitchFamily="18" charset="0"/>
                <a:cs typeface="Arial" panose="020B0604020202020204" pitchFamily="34" charset="0"/>
              </a:rPr>
              <a:t>Hansı məlumatlar istənilir?</a:t>
            </a:r>
          </a:p>
          <a:p>
            <a:r>
              <a:rPr lang="az-Latn-AZ" sz="2800" dirty="0">
                <a:latin typeface="Constantia" panose="02030602050306030303" pitchFamily="18" charset="0"/>
                <a:cs typeface="Arial" panose="020B0604020202020204" pitchFamily="34" charset="0"/>
              </a:rPr>
              <a:t>Ad, soyad, ata adı, doğum tarixi, cins, </a:t>
            </a:r>
            <a:r>
              <a:rPr lang="az-Latn-AZ" sz="2400" dirty="0">
                <a:latin typeface="Constantia" panose="02030602050306030303" pitchFamily="18" charset="0"/>
                <a:cs typeface="Arial" panose="020B0604020202020204" pitchFamily="34" charset="0"/>
              </a:rPr>
              <a:t>ÜOMG, qrup adı, telefon nömrəsi, mail adresi və şəkil.</a:t>
            </a:r>
            <a:endParaRPr lang="az-Latn-AZ" sz="2800" dirty="0">
              <a:latin typeface="Constantia" panose="02030602050306030303" pitchFamily="18" charset="0"/>
              <a:cs typeface="Arial" panose="020B0604020202020204" pitchFamily="34" charset="0"/>
            </a:endParaRPr>
          </a:p>
        </p:txBody>
      </p:sp>
    </p:spTree>
    <p:extLst>
      <p:ext uri="{BB962C8B-B14F-4D97-AF65-F5344CB8AC3E}">
        <p14:creationId xmlns:p14="http://schemas.microsoft.com/office/powerpoint/2010/main" val="242794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2EA0-D4CB-C545-B772-2E63178A61BE}"/>
              </a:ext>
            </a:extLst>
          </p:cNvPr>
          <p:cNvSpPr>
            <a:spLocks noGrp="1"/>
          </p:cNvSpPr>
          <p:nvPr>
            <p:ph type="ctrTitle"/>
          </p:nvPr>
        </p:nvSpPr>
        <p:spPr>
          <a:xfrm>
            <a:off x="641761" y="2803632"/>
            <a:ext cx="5817654" cy="681610"/>
          </a:xfrm>
        </p:spPr>
        <p:txBody>
          <a:bodyPr>
            <a:noAutofit/>
          </a:bodyPr>
          <a:lstStyle/>
          <a:p>
            <a:r>
              <a:rPr lang="az-Latn-AZ" sz="3600" b="1" dirty="0">
                <a:solidFill>
                  <a:schemeClr val="tx1"/>
                </a:solidFill>
                <a:effectLst/>
                <a:latin typeface="Constantia" panose="02030602050306030303" pitchFamily="18" charset="0"/>
              </a:rPr>
              <a:t>Giriş balı hesablayıcı</a:t>
            </a:r>
            <a:endParaRPr lang="az-Latn-AZ" sz="3600" b="1" dirty="0">
              <a:solidFill>
                <a:schemeClr val="tx1"/>
              </a:solidFill>
              <a:latin typeface="Constantia" panose="02030602050306030303" pitchFamily="18" charset="0"/>
            </a:endParaRPr>
          </a:p>
        </p:txBody>
      </p:sp>
      <p:sp>
        <p:nvSpPr>
          <p:cNvPr id="5" name="TextBox 4">
            <a:extLst>
              <a:ext uri="{FF2B5EF4-FFF2-40B4-BE49-F238E27FC236}">
                <a16:creationId xmlns:a16="http://schemas.microsoft.com/office/drawing/2014/main" id="{242621F9-B776-1ED7-ABE2-87B1CB6DE006}"/>
              </a:ext>
            </a:extLst>
          </p:cNvPr>
          <p:cNvSpPr txBox="1"/>
          <p:nvPr/>
        </p:nvSpPr>
        <p:spPr>
          <a:xfrm>
            <a:off x="1137470" y="3540001"/>
            <a:ext cx="8639576" cy="1200329"/>
          </a:xfrm>
          <a:prstGeom prst="rect">
            <a:avLst/>
          </a:prstGeom>
          <a:noFill/>
        </p:spPr>
        <p:txBody>
          <a:bodyPr wrap="square">
            <a:spAutoFit/>
          </a:bodyPr>
          <a:lstStyle/>
          <a:p>
            <a:r>
              <a:rPr lang="az-Latn-AZ" sz="2400" b="0" i="0" dirty="0">
                <a:effectLst/>
                <a:latin typeface="Sitka Text" panose="02000505000000020004" pitchFamily="2" charset="0"/>
              </a:rPr>
              <a:t>Bu bölmədə istifadəçi imtahana giriş balını hesablaya bilər. Bunun üçün uyğun xanalara öz balını daxil etməlidir. (quiz, kollekvium sərbəst iş və s)</a:t>
            </a:r>
            <a:endParaRPr lang="az-Latn-AZ" sz="2400" dirty="0">
              <a:latin typeface="Sitka Text" panose="02000505000000020004" pitchFamily="2" charset="0"/>
            </a:endParaRPr>
          </a:p>
        </p:txBody>
      </p:sp>
      <p:sp>
        <p:nvSpPr>
          <p:cNvPr id="3" name="Title 1">
            <a:extLst>
              <a:ext uri="{FF2B5EF4-FFF2-40B4-BE49-F238E27FC236}">
                <a16:creationId xmlns:a16="http://schemas.microsoft.com/office/drawing/2014/main" id="{49F4C309-42FE-2AA2-2795-8B8CB89E96C5}"/>
              </a:ext>
            </a:extLst>
          </p:cNvPr>
          <p:cNvSpPr txBox="1">
            <a:spLocks/>
          </p:cNvSpPr>
          <p:nvPr/>
        </p:nvSpPr>
        <p:spPr>
          <a:xfrm>
            <a:off x="728666" y="1274049"/>
            <a:ext cx="7605092" cy="1279324"/>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3600" b="1" dirty="0" err="1">
                <a:solidFill>
                  <a:schemeClr val="tx1"/>
                </a:solidFill>
                <a:effectLst/>
                <a:latin typeface="Constantia" panose="02030602050306030303" pitchFamily="18" charset="0"/>
              </a:rPr>
              <a:t>Ortalama</a:t>
            </a:r>
            <a:r>
              <a:rPr lang="en-US" sz="3600" b="1" dirty="0">
                <a:solidFill>
                  <a:schemeClr val="tx1"/>
                </a:solidFill>
                <a:effectLst/>
                <a:latin typeface="Constantia" panose="02030602050306030303" pitchFamily="18" charset="0"/>
              </a:rPr>
              <a:t> </a:t>
            </a:r>
            <a:r>
              <a:rPr lang="en-US" sz="3600" b="1" dirty="0" err="1">
                <a:solidFill>
                  <a:schemeClr val="tx1"/>
                </a:solidFill>
                <a:effectLst/>
                <a:latin typeface="Constantia" panose="02030602050306030303" pitchFamily="18" charset="0"/>
              </a:rPr>
              <a:t>bal</a:t>
            </a:r>
            <a:r>
              <a:rPr lang="az-Latn-AZ" sz="3600" b="1" dirty="0">
                <a:solidFill>
                  <a:schemeClr val="tx1"/>
                </a:solidFill>
                <a:effectLst/>
                <a:latin typeface="Constantia" panose="02030602050306030303" pitchFamily="18" charset="0"/>
              </a:rPr>
              <a:t> hesablayıcı</a:t>
            </a:r>
          </a:p>
          <a:p>
            <a:pPr marL="571500" indent="-571500" algn="l">
              <a:buFont typeface="Arial" panose="020B0604020202020204" pitchFamily="34" charset="0"/>
              <a:buChar char="•"/>
            </a:pPr>
            <a:r>
              <a:rPr lang="az-Latn-AZ" sz="3600" b="1" dirty="0">
                <a:solidFill>
                  <a:schemeClr val="tx1"/>
                </a:solidFill>
                <a:effectLst/>
                <a:latin typeface="Constantia" panose="02030602050306030303" pitchFamily="18" charset="0"/>
              </a:rPr>
              <a:t>Giriş balı hesablayıcı</a:t>
            </a:r>
            <a:endParaRPr lang="az-Latn-AZ" sz="3600" b="1" dirty="0">
              <a:solidFill>
                <a:schemeClr val="tx1"/>
              </a:solidFill>
              <a:latin typeface="Constantia" panose="02030602050306030303" pitchFamily="18" charset="0"/>
            </a:endParaRPr>
          </a:p>
        </p:txBody>
      </p:sp>
      <p:sp>
        <p:nvSpPr>
          <p:cNvPr id="4" name="Title 1">
            <a:extLst>
              <a:ext uri="{FF2B5EF4-FFF2-40B4-BE49-F238E27FC236}">
                <a16:creationId xmlns:a16="http://schemas.microsoft.com/office/drawing/2014/main" id="{8E69192D-F48C-17BD-538C-5295E818D82A}"/>
              </a:ext>
            </a:extLst>
          </p:cNvPr>
          <p:cNvSpPr txBox="1">
            <a:spLocks/>
          </p:cNvSpPr>
          <p:nvPr/>
        </p:nvSpPr>
        <p:spPr>
          <a:xfrm>
            <a:off x="3550588" y="211803"/>
            <a:ext cx="5817654" cy="68161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az-Latn-AZ" sz="3600" b="1" dirty="0">
                <a:solidFill>
                  <a:schemeClr val="tx1"/>
                </a:solidFill>
                <a:effectLst/>
                <a:latin typeface="Constantia" panose="02030602050306030303" pitchFamily="18" charset="0"/>
              </a:rPr>
              <a:t>Kalkulyator</a:t>
            </a:r>
            <a:endParaRPr lang="az-Latn-AZ" sz="3600" b="1" dirty="0">
              <a:solidFill>
                <a:schemeClr val="tx1"/>
              </a:solidFill>
              <a:latin typeface="Constantia" panose="02030602050306030303" pitchFamily="18" charset="0"/>
            </a:endParaRPr>
          </a:p>
        </p:txBody>
      </p:sp>
      <p:sp>
        <p:nvSpPr>
          <p:cNvPr id="6" name="TextBox 5">
            <a:extLst>
              <a:ext uri="{FF2B5EF4-FFF2-40B4-BE49-F238E27FC236}">
                <a16:creationId xmlns:a16="http://schemas.microsoft.com/office/drawing/2014/main" id="{5D909B60-198F-59DC-FDDA-39B269C75FF5}"/>
              </a:ext>
            </a:extLst>
          </p:cNvPr>
          <p:cNvSpPr txBox="1"/>
          <p:nvPr/>
        </p:nvSpPr>
        <p:spPr>
          <a:xfrm>
            <a:off x="728666" y="795042"/>
            <a:ext cx="8639576" cy="584775"/>
          </a:xfrm>
          <a:prstGeom prst="rect">
            <a:avLst/>
          </a:prstGeom>
          <a:noFill/>
        </p:spPr>
        <p:txBody>
          <a:bodyPr wrap="square">
            <a:spAutoFit/>
          </a:bodyPr>
          <a:lstStyle/>
          <a:p>
            <a:r>
              <a:rPr lang="az-Latn-AZ" sz="3200" b="0" i="0" dirty="0">
                <a:effectLst/>
                <a:latin typeface="Sitka Text" panose="02000505000000020004" pitchFamily="2" charset="0"/>
              </a:rPr>
              <a:t>Kalkulator 2 bölmədən ibarətdir:</a:t>
            </a:r>
            <a:endParaRPr lang="az-Latn-AZ" sz="3200" dirty="0">
              <a:latin typeface="Sitka Text" panose="02000505000000020004" pitchFamily="2" charset="0"/>
            </a:endParaRPr>
          </a:p>
        </p:txBody>
      </p:sp>
      <p:sp>
        <p:nvSpPr>
          <p:cNvPr id="7" name="Title 1">
            <a:extLst>
              <a:ext uri="{FF2B5EF4-FFF2-40B4-BE49-F238E27FC236}">
                <a16:creationId xmlns:a16="http://schemas.microsoft.com/office/drawing/2014/main" id="{9D9BE72B-4CC1-C4EA-6D20-A8F9FF08F5BD}"/>
              </a:ext>
            </a:extLst>
          </p:cNvPr>
          <p:cNvSpPr txBox="1">
            <a:spLocks/>
          </p:cNvSpPr>
          <p:nvPr/>
        </p:nvSpPr>
        <p:spPr>
          <a:xfrm>
            <a:off x="1137470" y="4764960"/>
            <a:ext cx="5817654" cy="68161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az-Latn-AZ" sz="3600" b="1" dirty="0">
                <a:solidFill>
                  <a:schemeClr val="tx1"/>
                </a:solidFill>
                <a:effectLst/>
                <a:latin typeface="Constantia" panose="02030602050306030303" pitchFamily="18" charset="0"/>
              </a:rPr>
              <a:t>Ortalama bal hesablayıcı</a:t>
            </a:r>
            <a:endParaRPr lang="az-Latn-AZ" sz="3600" b="1" dirty="0">
              <a:solidFill>
                <a:schemeClr val="tx1"/>
              </a:solidFill>
              <a:latin typeface="Constantia" panose="02030602050306030303" pitchFamily="18" charset="0"/>
            </a:endParaRPr>
          </a:p>
        </p:txBody>
      </p:sp>
      <p:sp>
        <p:nvSpPr>
          <p:cNvPr id="8" name="TextBox 7">
            <a:extLst>
              <a:ext uri="{FF2B5EF4-FFF2-40B4-BE49-F238E27FC236}">
                <a16:creationId xmlns:a16="http://schemas.microsoft.com/office/drawing/2014/main" id="{7E2D125A-E0DD-C219-1F98-1699CE738A67}"/>
              </a:ext>
            </a:extLst>
          </p:cNvPr>
          <p:cNvSpPr txBox="1"/>
          <p:nvPr/>
        </p:nvSpPr>
        <p:spPr>
          <a:xfrm>
            <a:off x="1137470" y="5446570"/>
            <a:ext cx="10229225" cy="830997"/>
          </a:xfrm>
          <a:prstGeom prst="rect">
            <a:avLst/>
          </a:prstGeom>
          <a:noFill/>
        </p:spPr>
        <p:txBody>
          <a:bodyPr wrap="square">
            <a:spAutoFit/>
          </a:bodyPr>
          <a:lstStyle/>
          <a:p>
            <a:r>
              <a:rPr lang="az-Latn-AZ" sz="2400" b="0" i="0" dirty="0">
                <a:effectLst/>
                <a:latin typeface="Sitka Text" panose="02000505000000020004" pitchFamily="2" charset="0"/>
              </a:rPr>
              <a:t>Bu bölmədə isə  istifadəçi ÜOMG hesablaya bilər. Bunun üçün uyğun xanalara öz ballarını yazmalıdır (fənn balı və fənnin krediti)</a:t>
            </a:r>
            <a:endParaRPr lang="az-Latn-AZ" sz="2400" dirty="0">
              <a:latin typeface="Sitka Text" panose="02000505000000020004" pitchFamily="2" charset="0"/>
            </a:endParaRPr>
          </a:p>
        </p:txBody>
      </p:sp>
    </p:spTree>
    <p:extLst>
      <p:ext uri="{BB962C8B-B14F-4D97-AF65-F5344CB8AC3E}">
        <p14:creationId xmlns:p14="http://schemas.microsoft.com/office/powerpoint/2010/main" val="1383536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BD2E5F-8D8F-DD23-2D82-8DACDD585C4F}"/>
              </a:ext>
            </a:extLst>
          </p:cNvPr>
          <p:cNvSpPr>
            <a:spLocks noGrp="1"/>
          </p:cNvSpPr>
          <p:nvPr>
            <p:ph type="ctrTitle"/>
          </p:nvPr>
        </p:nvSpPr>
        <p:spPr>
          <a:xfrm>
            <a:off x="1375983" y="379828"/>
            <a:ext cx="9440034" cy="984739"/>
          </a:xfrm>
        </p:spPr>
        <p:txBody>
          <a:bodyPr>
            <a:normAutofit/>
          </a:bodyPr>
          <a:lstStyle/>
          <a:p>
            <a:r>
              <a:rPr lang="az-Latn-AZ" sz="3600" b="1" dirty="0">
                <a:solidFill>
                  <a:schemeClr val="tx1"/>
                </a:solidFill>
                <a:latin typeface="Constantia" panose="02030602050306030303" pitchFamily="18" charset="0"/>
                <a:ea typeface="+mn-ea"/>
                <a:cs typeface="Arial" panose="020B0604020202020204" pitchFamily="34" charset="0"/>
              </a:rPr>
              <a:t>Növbəti addımlar</a:t>
            </a:r>
          </a:p>
        </p:txBody>
      </p:sp>
      <p:sp>
        <p:nvSpPr>
          <p:cNvPr id="6" name="TextBox 5">
            <a:extLst>
              <a:ext uri="{FF2B5EF4-FFF2-40B4-BE49-F238E27FC236}">
                <a16:creationId xmlns:a16="http://schemas.microsoft.com/office/drawing/2014/main" id="{402FDDD2-C605-B851-8EBC-D8BF6A6B7CC0}"/>
              </a:ext>
            </a:extLst>
          </p:cNvPr>
          <p:cNvSpPr txBox="1"/>
          <p:nvPr/>
        </p:nvSpPr>
        <p:spPr>
          <a:xfrm>
            <a:off x="1007777" y="1955411"/>
            <a:ext cx="10865356" cy="4031873"/>
          </a:xfrm>
          <a:prstGeom prst="rect">
            <a:avLst/>
          </a:prstGeom>
          <a:noFill/>
        </p:spPr>
        <p:txBody>
          <a:bodyPr wrap="square">
            <a:spAutoFit/>
          </a:bodyPr>
          <a:lstStyle/>
          <a:p>
            <a:pPr marL="457200" indent="-457200">
              <a:buFont typeface="Arial" panose="020B0604020202020204" pitchFamily="34" charset="0"/>
              <a:buChar char="•"/>
            </a:pPr>
            <a:r>
              <a:rPr lang="az-Latn-AZ" sz="3200" dirty="0">
                <a:latin typeface="Constantia" panose="02030602050306030303" pitchFamily="18" charset="0"/>
                <a:cs typeface="Arial" panose="020B0604020202020204" pitchFamily="34" charset="0"/>
              </a:rPr>
              <a:t>Dizaynda yaxşılaşdırma</a:t>
            </a:r>
          </a:p>
          <a:p>
            <a:pPr marL="457200" indent="-457200">
              <a:buFont typeface="Arial" panose="020B0604020202020204" pitchFamily="34" charset="0"/>
              <a:buChar char="•"/>
            </a:pPr>
            <a:r>
              <a:rPr lang="az-Latn-AZ" sz="3200" dirty="0">
                <a:latin typeface="Constantia" panose="02030602050306030303" pitchFamily="18" charset="0"/>
                <a:cs typeface="Arial" panose="020B0604020202020204" pitchFamily="34" charset="0"/>
              </a:rPr>
              <a:t>Axtarış hissəsinə filter tətbiq etmək</a:t>
            </a:r>
          </a:p>
          <a:p>
            <a:pPr marL="457200" indent="-457200">
              <a:buFont typeface="Arial" panose="020B0604020202020204" pitchFamily="34" charset="0"/>
              <a:buChar char="•"/>
            </a:pPr>
            <a:r>
              <a:rPr lang="az-Latn-AZ" sz="3200" dirty="0">
                <a:latin typeface="Constantia" panose="02030602050306030303" pitchFamily="18" charset="0"/>
                <a:cs typeface="Arial" panose="020B0604020202020204" pitchFamily="34" charset="0"/>
              </a:rPr>
              <a:t>Təsadüfi tələbə bölməsində n tələbə seçimi, filterin  tətbiqi</a:t>
            </a:r>
          </a:p>
          <a:p>
            <a:pPr marL="457200" indent="-457200">
              <a:buFont typeface="Arial" panose="020B0604020202020204" pitchFamily="34" charset="0"/>
              <a:buChar char="•"/>
            </a:pPr>
            <a:r>
              <a:rPr lang="az-Latn-AZ" sz="3200" dirty="0">
                <a:latin typeface="Constantia" panose="02030602050306030303" pitchFamily="18" charset="0"/>
                <a:cs typeface="Arial" panose="020B0604020202020204" pitchFamily="34" charset="0"/>
              </a:rPr>
              <a:t>Optimizasiya</a:t>
            </a:r>
          </a:p>
          <a:p>
            <a:pPr marL="457200" indent="-457200">
              <a:buFont typeface="Arial" panose="020B0604020202020204" pitchFamily="34" charset="0"/>
              <a:buChar char="•"/>
            </a:pPr>
            <a:r>
              <a:rPr lang="az-Latn-AZ" sz="3200" dirty="0">
                <a:latin typeface="Constantia" panose="02030602050306030303" pitchFamily="18" charset="0"/>
                <a:cs typeface="Arial" panose="020B0604020202020204" pitchFamily="34" charset="0"/>
              </a:rPr>
              <a:t>Qeydiyyat zamanı bəzi məhdudiyyətlər</a:t>
            </a:r>
          </a:p>
          <a:p>
            <a:pPr marL="457200" indent="-457200">
              <a:buFont typeface="Arial" panose="020B0604020202020204" pitchFamily="34" charset="0"/>
              <a:buChar char="•"/>
            </a:pPr>
            <a:r>
              <a:rPr lang="az-Latn-AZ" sz="3200" dirty="0">
                <a:latin typeface="Constantia" panose="02030602050306030303" pitchFamily="18" charset="0"/>
                <a:cs typeface="Arial" panose="020B0604020202020204" pitchFamily="34" charset="0"/>
              </a:rPr>
              <a:t>Tələbələrin statistikaları</a:t>
            </a:r>
          </a:p>
          <a:p>
            <a:pPr marL="457200" indent="-457200">
              <a:buFont typeface="Arial" panose="020B0604020202020204" pitchFamily="34" charset="0"/>
              <a:buChar char="•"/>
            </a:pPr>
            <a:r>
              <a:rPr lang="az-Latn-AZ" sz="3200" dirty="0">
                <a:latin typeface="Constantia" panose="02030602050306030303" pitchFamily="18" charset="0"/>
                <a:cs typeface="Arial" panose="020B0604020202020204" pitchFamily="34" charset="0"/>
              </a:rPr>
              <a:t>Məlumatların export olunması</a:t>
            </a:r>
          </a:p>
          <a:p>
            <a:r>
              <a:rPr lang="az-Latn-AZ" sz="3200" dirty="0">
                <a:latin typeface="Constantia" panose="02030602050306030303" pitchFamily="18" charset="0"/>
                <a:cs typeface="Arial" panose="020B0604020202020204" pitchFamily="34" charset="0"/>
              </a:rPr>
              <a:t>və s...</a:t>
            </a:r>
          </a:p>
        </p:txBody>
      </p:sp>
    </p:spTree>
    <p:extLst>
      <p:ext uri="{BB962C8B-B14F-4D97-AF65-F5344CB8AC3E}">
        <p14:creationId xmlns:p14="http://schemas.microsoft.com/office/powerpoint/2010/main" val="391843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73E68-9480-3D07-663C-CF357ABA1BD6}"/>
              </a:ext>
            </a:extLst>
          </p:cNvPr>
          <p:cNvSpPr>
            <a:spLocks noGrp="1"/>
          </p:cNvSpPr>
          <p:nvPr>
            <p:ph type="ctrTitle"/>
          </p:nvPr>
        </p:nvSpPr>
        <p:spPr>
          <a:xfrm>
            <a:off x="1375983" y="2208629"/>
            <a:ext cx="9440034" cy="1727338"/>
          </a:xfrm>
        </p:spPr>
        <p:txBody>
          <a:bodyPr>
            <a:normAutofit fontScale="90000"/>
          </a:bodyPr>
          <a:lstStyle/>
          <a:p>
            <a:r>
              <a:rPr lang="az-Latn-AZ" b="0" i="0" dirty="0">
                <a:solidFill>
                  <a:srgbClr val="D1D5DB"/>
                </a:solidFill>
                <a:effectLst/>
                <a:latin typeface="Söhne"/>
              </a:rPr>
              <a:t>Təşəkkür edirəm ki, vaxtınızı ayırdınız və məni dinlədiniz.</a:t>
            </a:r>
            <a:endParaRPr lang="az-Latn-AZ" dirty="0"/>
          </a:p>
        </p:txBody>
      </p:sp>
    </p:spTree>
    <p:extLst>
      <p:ext uri="{BB962C8B-B14F-4D97-AF65-F5344CB8AC3E}">
        <p14:creationId xmlns:p14="http://schemas.microsoft.com/office/powerpoint/2010/main" val="1978548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230</TotalTime>
  <Words>492</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Calisto MT</vt:lpstr>
      <vt:lpstr>Constantia</vt:lpstr>
      <vt:lpstr>Sitka Heading</vt:lpstr>
      <vt:lpstr>Sitka Text</vt:lpstr>
      <vt:lpstr>Söhne</vt:lpstr>
      <vt:lpstr>Wingdings 2</vt:lpstr>
      <vt:lpstr>Slate</vt:lpstr>
      <vt:lpstr>Student Hub</vt:lpstr>
      <vt:lpstr>Funksiyalar</vt:lpstr>
      <vt:lpstr>Face Recognition (Üz tanıma)</vt:lpstr>
      <vt:lpstr>Axtarış</vt:lpstr>
      <vt:lpstr>PowerPoint Presentation</vt:lpstr>
      <vt:lpstr>Tələbə qeydiyyatı  Məlumatların yenilənməsi və silinməsi</vt:lpstr>
      <vt:lpstr>Giriş balı hesablayıcı</vt:lpstr>
      <vt:lpstr>Növbəti addımlar</vt:lpstr>
      <vt:lpstr>Təşəkkür edirəm ki, vaxtınızı ayırdınız və məni dinlədiniz.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Hub</dc:title>
  <dc:creator>UMID VERDIYEV</dc:creator>
  <cp:lastModifiedBy>UMID VERDIYEV</cp:lastModifiedBy>
  <cp:revision>44</cp:revision>
  <dcterms:created xsi:type="dcterms:W3CDTF">2023-05-30T06:46:08Z</dcterms:created>
  <dcterms:modified xsi:type="dcterms:W3CDTF">2023-05-31T06:31:24Z</dcterms:modified>
</cp:coreProperties>
</file>