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87" r:id="rId4"/>
    <p:sldId id="288" r:id="rId5"/>
    <p:sldId id="290" r:id="rId6"/>
    <p:sldId id="289" r:id="rId7"/>
    <p:sldId id="303" r:id="rId8"/>
    <p:sldId id="291" r:id="rId9"/>
    <p:sldId id="292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293" r:id="rId18"/>
    <p:sldId id="294" r:id="rId19"/>
    <p:sldId id="295" r:id="rId20"/>
    <p:sldId id="302" r:id="rId21"/>
    <p:sldId id="296" r:id="rId22"/>
    <p:sldId id="297" r:id="rId23"/>
    <p:sldId id="298" r:id="rId24"/>
    <p:sldId id="260" r:id="rId25"/>
    <p:sldId id="278" r:id="rId26"/>
    <p:sldId id="261" r:id="rId27"/>
    <p:sldId id="263" r:id="rId28"/>
    <p:sldId id="268" r:id="rId29"/>
    <p:sldId id="262" r:id="rId30"/>
    <p:sldId id="264" r:id="rId31"/>
    <p:sldId id="265" r:id="rId32"/>
    <p:sldId id="279" r:id="rId33"/>
    <p:sldId id="273" r:id="rId34"/>
    <p:sldId id="270" r:id="rId35"/>
    <p:sldId id="272" r:id="rId36"/>
    <p:sldId id="276" r:id="rId37"/>
    <p:sldId id="274" r:id="rId38"/>
    <p:sldId id="275" r:id="rId39"/>
    <p:sldId id="259" r:id="rId40"/>
    <p:sldId id="280" r:id="rId41"/>
    <p:sldId id="282" r:id="rId42"/>
    <p:sldId id="281" r:id="rId43"/>
    <p:sldId id="284" r:id="rId44"/>
    <p:sldId id="283" r:id="rId45"/>
    <p:sldId id="285" r:id="rId46"/>
    <p:sldId id="286" r:id="rId47"/>
    <p:sldId id="258" r:id="rId48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75"/>
    <p:restoredTop sz="94694"/>
  </p:normalViewPr>
  <p:slideViewPr>
    <p:cSldViewPr snapToGrid="0">
      <p:cViewPr varScale="1">
        <p:scale>
          <a:sx n="152" d="100"/>
          <a:sy n="152" d="100"/>
        </p:scale>
        <p:origin x="4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9B02-E1AD-7976-A4C0-A05CFE17B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45B97-36F6-4630-C67B-D97E84CEF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8881C-C319-BB5F-CEC2-2E041DD6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B78A-CD2F-054B-9591-8F4C28D48A16}" type="datetimeFigureOut">
              <a:rPr lang="en-TR" smtClean="0"/>
              <a:t>21.02.2024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EB666-2196-A1D1-14AC-31A06275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47EA4-884C-C6DC-07E5-C11AEF8EE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56C4-DD40-6A4A-8CAF-95828E1610C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515413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DF81-6668-1809-8828-C30A9D0E6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7D6E2-266C-B70A-6292-6AA5AF1AB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80F34-A31F-C5C0-1C05-E0F942B98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B78A-CD2F-054B-9591-8F4C28D48A16}" type="datetimeFigureOut">
              <a:rPr lang="en-TR" smtClean="0"/>
              <a:t>21.02.2024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31E0C-DCBE-89B5-D0D7-EF7630927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2D00E-5F15-7BAA-0E8A-F4237E5DE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56C4-DD40-6A4A-8CAF-95828E1610C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209699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22158A-B619-204A-7851-60E465D15C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8403F7-A453-DD8E-9FFC-D57FD9C32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873D7-199C-4B98-41C4-D3566CD2A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B78A-CD2F-054B-9591-8F4C28D48A16}" type="datetimeFigureOut">
              <a:rPr lang="en-TR" smtClean="0"/>
              <a:t>21.02.2024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B2C51-DE3A-7FBA-6A32-CFF970F7C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738DA-CD6E-C95E-177D-80F660540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56C4-DD40-6A4A-8CAF-95828E1610C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35178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35AC-FDDA-81F7-B2AA-AFAFC33C5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6AF33-09A8-49A9-1DFF-030016D92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47BBF-EAA5-22F3-BBA9-F9F949DF3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B78A-CD2F-054B-9591-8F4C28D48A16}" type="datetimeFigureOut">
              <a:rPr lang="en-TR" smtClean="0"/>
              <a:t>21.02.2024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759E9-A417-55C8-A648-2B2AE0FF6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3CC83-97D4-CB18-BF12-E94C0D60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56C4-DD40-6A4A-8CAF-95828E1610C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21907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E0952-097C-F471-6413-8C5029CD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D1FBC-AE0E-9B68-3A77-6596A8004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08E95-B9AF-C616-A2B8-1D7B2E0A0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B78A-CD2F-054B-9591-8F4C28D48A16}" type="datetimeFigureOut">
              <a:rPr lang="en-TR" smtClean="0"/>
              <a:t>21.02.2024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1B442-35AB-2673-E1CE-7DFEA6E16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75BF8-74BC-F568-C03C-F112CCB2E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56C4-DD40-6A4A-8CAF-95828E1610C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753261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53B1-BE15-3A9D-6A8D-4382B63DD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D1B3D-BDB7-FEB8-5638-38B7EFE56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2E7EB-3ED9-9D89-0B56-27302C826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2D97A-6834-62C4-CC68-3DE31C520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B78A-CD2F-054B-9591-8F4C28D48A16}" type="datetimeFigureOut">
              <a:rPr lang="en-TR" smtClean="0"/>
              <a:t>21.02.2024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D0795-7AD2-A01E-B7CF-A0B3C3954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A3C76-8059-55FD-CC49-EAFDBC404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56C4-DD40-6A4A-8CAF-95828E1610C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926591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76E2A-43BD-048E-BDF0-ADE86C83D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54DFD-396D-3899-F6F9-E879B18BF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9CB68-D168-1EA2-033A-ABC1BBAA8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59194A-943F-0EF7-0650-9E0C88102A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95B8F3-AAAB-B61A-0CFF-FBB44ADA6C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B935F7-C05E-2861-0A11-856109671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B78A-CD2F-054B-9591-8F4C28D48A16}" type="datetimeFigureOut">
              <a:rPr lang="en-TR" smtClean="0"/>
              <a:t>21.02.2024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FF758-A69A-AA15-BB39-33B9C0151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2EDF54-4C5D-EE63-F109-A9A79BDE5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56C4-DD40-6A4A-8CAF-95828E1610C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293109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6CAF4-3073-D0AD-B4D0-A14BA1DA7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8954D1-DE44-45A2-ACD9-DE8C0FF5D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B78A-CD2F-054B-9591-8F4C28D48A16}" type="datetimeFigureOut">
              <a:rPr lang="en-TR" smtClean="0"/>
              <a:t>21.02.2024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80106F-805B-0603-54C4-29C371CCF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9221C6-AC11-141E-16F9-2FF916C3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56C4-DD40-6A4A-8CAF-95828E1610C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241556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B0091B-ACF2-9215-2C45-02800897A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B78A-CD2F-054B-9591-8F4C28D48A16}" type="datetimeFigureOut">
              <a:rPr lang="en-TR" smtClean="0"/>
              <a:t>21.02.2024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3438A8-86E8-928F-8AF0-CCAA0CA66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221B9-1A4E-2735-41F1-BCEF45A29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56C4-DD40-6A4A-8CAF-95828E1610C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831949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343FD-E211-BE0B-8318-CD0ABB17B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320A8-63D4-E9D0-B89F-07FA28302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1CB91-8D34-7C17-E311-7DB87420A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5AA76-CCC2-1B4A-C22C-7266545E0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B78A-CD2F-054B-9591-8F4C28D48A16}" type="datetimeFigureOut">
              <a:rPr lang="en-TR" smtClean="0"/>
              <a:t>21.02.2024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A29D5-61C4-8856-79C1-3580657A6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EF7B5-8DF6-12AE-CE08-B9E5C39A7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56C4-DD40-6A4A-8CAF-95828E1610C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90098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B803-051C-474E-4AA4-F14CDD80D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3EBF78-2727-FBEB-34CD-C6F2582200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DDF3B-40C2-F60A-B16E-2DA590C12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38BAE-7C20-444D-E833-0513EAA52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B78A-CD2F-054B-9591-8F4C28D48A16}" type="datetimeFigureOut">
              <a:rPr lang="en-TR" smtClean="0"/>
              <a:t>21.02.2024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3FA7A-4757-F672-7700-EC103C93F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62A4D-F9E0-3443-EAB7-7BC3DF607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56C4-DD40-6A4A-8CAF-95828E1610C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24598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AC4234-BCA5-4497-D02B-4BD134B67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E7445-B296-CB34-87FB-ED4B5D27B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3C1CD-EAFB-6CBB-DE30-1A240B44F1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7B78A-CD2F-054B-9591-8F4C28D48A16}" type="datetimeFigureOut">
              <a:rPr lang="en-TR" smtClean="0"/>
              <a:t>21.02.2024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038AB-F4CC-E173-47F4-A851FF81C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5BBB7-1A49-DA18-15AD-B0E8BDE36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356C4-DD40-6A4A-8CAF-95828E1610C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68107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docs/api/java/util/ResourceBundle.html#getBundle-java.lang.String-" TargetMode="External"/><Relationship Id="rId2" Type="http://schemas.openxmlformats.org/officeDocument/2006/relationships/hyperlink" Target="http://docs.oracle.com/javase/8/docs/api/java/util/Calendar.html#getInstance--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oracle.com/javase/8/docs/api/java/text/NumberFormat.html#getInstance--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8/docs/api/java/lang/Appendable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ee/7/api/javax/servlet/http/HttpServlet.html" TargetMode="External"/><Relationship Id="rId2" Type="http://schemas.openxmlformats.org/officeDocument/2006/relationships/hyperlink" Target="http://docs.oracle.com/javase/8/docs/api/java/util/Comparator.html#compare-T-T-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oracle.com/javaee/7/api/javax/servlet/Filter.html#doFilter-javax.servlet.ServletRequest-javax.servlet.ServletResponse-javax.servlet.FilterChain-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docs.oracle.com/javase/8/docs/api/java/util/Collections.html#checkedCollection-java.util.Collection-java.lang.Class-" TargetMode="External"/><Relationship Id="rId7" Type="http://schemas.openxmlformats.org/officeDocument/2006/relationships/hyperlink" Target="http://docs.oracle.com/javaee/7/api/javax/servlet/http/HttpServletResponseWrapper.html" TargetMode="External"/><Relationship Id="rId2" Type="http://schemas.openxmlformats.org/officeDocument/2006/relationships/hyperlink" Target="http://docs.oracle.com/javase/8/docs/api/java/util/Collection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oracle.com/javaee/7/api/javax/servlet/http/HttpServletRequestWrapper.html" TargetMode="External"/><Relationship Id="rId5" Type="http://schemas.openxmlformats.org/officeDocument/2006/relationships/hyperlink" Target="http://docs.oracle.com/javase/8/docs/api/java/util/Collections.html#unmodifiableCollection-java.util.Collection-" TargetMode="External"/><Relationship Id="rId4" Type="http://schemas.openxmlformats.org/officeDocument/2006/relationships/hyperlink" Target="http://docs.oracle.com/javase/8/docs/api/java/util/Collections.html#synchronizedCollection-java.util.Collection-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designpatterns/" TargetMode="External"/><Relationship Id="rId2" Type="http://schemas.openxmlformats.org/officeDocument/2006/relationships/hyperlink" Target="https://refactoring.guru/design-patterns/what-is-patter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ratikprogramci.com/urun/design-patterns/" TargetMode="External"/><Relationship Id="rId4" Type="http://schemas.openxmlformats.org/officeDocument/2006/relationships/hyperlink" Target="https://www.youtube.com/watch?v=5upBcx8Z7F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docs/api/java/util/ResourceBundle.html#getBundle-java.lang.String-" TargetMode="External"/><Relationship Id="rId2" Type="http://schemas.openxmlformats.org/officeDocument/2006/relationships/hyperlink" Target="http://docs.oracle.com/javase/8/docs/api/java/util/Calendar.html#getInstance--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oracle.com/javase/8/docs/api/java/text/NumberFormat.html#getInstance--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EDBA5-3DF2-12D3-B282-F51883D9A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>
            <a:normAutofit/>
          </a:bodyPr>
          <a:lstStyle/>
          <a:p>
            <a:r>
              <a:rPr lang="en-TR" b="1" dirty="0"/>
              <a:t>Design Pattern</a:t>
            </a:r>
            <a:br>
              <a:rPr lang="en-TR" b="1" dirty="0"/>
            </a:br>
            <a:endParaRPr lang="en-T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3D5784-5866-094C-838A-46011F65A9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TR" dirty="0"/>
              <a:t>Creational (Yaratımsal), Structural (Yapısal), Behoviral (Davranışsal)</a:t>
            </a:r>
          </a:p>
          <a:p>
            <a:endParaRPr lang="en-TR" dirty="0"/>
          </a:p>
          <a:p>
            <a:endParaRPr lang="en-TR" b="1" dirty="0"/>
          </a:p>
          <a:p>
            <a:r>
              <a:rPr lang="en-TR" b="1" dirty="0"/>
              <a:t>Someone has already solved your problems.</a:t>
            </a:r>
          </a:p>
          <a:p>
            <a:endParaRPr lang="en-T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BAE20A6-E4AB-5A39-C5BE-BAD941C5B6ED}"/>
              </a:ext>
            </a:extLst>
          </p:cNvPr>
          <p:cNvCxnSpPr/>
          <p:nvPr/>
        </p:nvCxnSpPr>
        <p:spPr>
          <a:xfrm>
            <a:off x="1701800" y="4419600"/>
            <a:ext cx="8695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404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9E23D5-BF65-557B-FF1C-78F9FB350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0193D-5EBB-20EB-4B52-1B3E5D6CA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>
            <a:normAutofit fontScale="90000"/>
          </a:bodyPr>
          <a:lstStyle/>
          <a:p>
            <a:r>
              <a:rPr lang="en-TR" b="1" dirty="0"/>
              <a:t>Design Pattern Series</a:t>
            </a:r>
            <a:br>
              <a:rPr lang="en-TR" b="1" dirty="0"/>
            </a:br>
            <a:r>
              <a:rPr lang="en-US" sz="4200" b="1" dirty="0"/>
              <a:t>A</a:t>
            </a:r>
            <a:r>
              <a:rPr lang="en-TR" sz="4200" b="1" dirty="0"/>
              <a:t>bstract Factory Pattern</a:t>
            </a:r>
            <a:br>
              <a:rPr lang="en-TR" b="1" dirty="0"/>
            </a:br>
            <a:endParaRPr lang="en-T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A58946-26A3-2FF9-7901-01F013353D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TR" b="1" dirty="0"/>
              <a:t>Creational (Yaratımsal)</a:t>
            </a:r>
          </a:p>
          <a:p>
            <a:endParaRPr lang="en-TR" dirty="0"/>
          </a:p>
          <a:p>
            <a:endParaRPr lang="en-TR" b="1" dirty="0"/>
          </a:p>
          <a:p>
            <a:r>
              <a:rPr lang="en-TR" b="1" dirty="0"/>
              <a:t>Someone has already solved your problems.</a:t>
            </a:r>
          </a:p>
          <a:p>
            <a:endParaRPr lang="en-T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B3610B1-6BC3-2D9E-83B5-92B1B6DC2B7B}"/>
              </a:ext>
            </a:extLst>
          </p:cNvPr>
          <p:cNvCxnSpPr/>
          <p:nvPr/>
        </p:nvCxnSpPr>
        <p:spPr>
          <a:xfrm>
            <a:off x="1701800" y="4419600"/>
            <a:ext cx="8695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010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4B097F-7126-75ED-1D3A-A31991A38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FC6B3-0DDC-18F2-3E74-7DC4CBBD5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Abstract Factory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B131E-F711-5FCC-0C96-EAE1F737B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ffectLst/>
                <a:latin typeface="Helvetica" pitchFamily="2" charset="0"/>
              </a:rPr>
              <a:t>The Abstract Factory Pattern </a:t>
            </a:r>
            <a:r>
              <a:rPr lang="en-US" dirty="0">
                <a:effectLst/>
                <a:latin typeface="Helvetica" pitchFamily="2" charset="0"/>
              </a:rPr>
              <a:t>provides an interface for creating families of related or dependent objects without specifying their concrete classes.</a:t>
            </a:r>
          </a:p>
          <a:p>
            <a:endParaRPr lang="en-TR" dirty="0"/>
          </a:p>
          <a:p>
            <a:pPr marL="0" indent="0">
              <a:buNone/>
            </a:pPr>
            <a:endParaRPr lang="en-TR" dirty="0"/>
          </a:p>
          <a:p>
            <a:r>
              <a:rPr lang="tr-TR" dirty="0">
                <a:latin typeface="Helvetica" pitchFamily="2" charset="0"/>
              </a:rPr>
              <a:t>Soyut Fabrika Modeli, somut sınıflarını belirtmeden ilgili veya bağımlı nesnelerin ailelerini oluşturmak için bir </a:t>
            </a:r>
            <a:r>
              <a:rPr lang="tr-TR" dirty="0" err="1">
                <a:latin typeface="Helvetica" pitchFamily="2" charset="0"/>
              </a:rPr>
              <a:t>arayüz</a:t>
            </a:r>
            <a:r>
              <a:rPr lang="tr-TR" dirty="0">
                <a:latin typeface="Helvetica" pitchFamily="2" charset="0"/>
              </a:rPr>
              <a:t> sağlar.</a:t>
            </a:r>
            <a:endParaRPr lang="en-TR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556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CBF7A-9F80-5F01-245E-BE66EE6DF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BC1CC-5988-EC88-768E-961B59277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Sorun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DFC36-CB38-ED8B-0A19-ED9529249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3691209"/>
          </a:xfrm>
        </p:spPr>
        <p:txBody>
          <a:bodyPr>
            <a:normAutofit/>
          </a:bodyPr>
          <a:lstStyle/>
          <a:p>
            <a:r>
              <a:rPr lang="en-TR" dirty="0"/>
              <a:t>New bir sorun mudur?</a:t>
            </a:r>
          </a:p>
          <a:p>
            <a:r>
              <a:rPr lang="en-TR" dirty="0"/>
              <a:t>Nesne oluşturmak programlama da en kolay iş gibi gözüksede, öyle değildir. </a:t>
            </a:r>
          </a:p>
          <a:p>
            <a:r>
              <a:rPr lang="en-TR" dirty="0"/>
              <a:t>Nesneyi oluştururken yönetmekte gereklidir.</a:t>
            </a:r>
          </a:p>
          <a:p>
            <a:r>
              <a:rPr lang="en-TR" dirty="0"/>
              <a:t>Dependency Inversion Principle ihlali</a:t>
            </a:r>
          </a:p>
          <a:p>
            <a:endParaRPr lang="en-TR" dirty="0"/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935232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019DAB-BAA6-65AD-E6FF-65B4B0345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F6E0F-D0BB-CA5F-E9CB-6D58128E2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Abstract Factory Method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9C1DF-36E0-B640-0FE6-D18D8EBCB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05494"/>
            <a:ext cx="9980023" cy="1955375"/>
          </a:xfrm>
        </p:spPr>
        <p:txBody>
          <a:bodyPr>
            <a:normAutofit/>
          </a:bodyPr>
          <a:lstStyle/>
          <a:p>
            <a:pPr algn="l"/>
            <a:r>
              <a:rPr lang="en-US" sz="2000" b="1" i="1" dirty="0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Product</a:t>
            </a:r>
            <a:r>
              <a:rPr lang="en-US" sz="2000" b="0" i="1" dirty="0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: </a:t>
            </a:r>
            <a:r>
              <a:rPr lang="en-US" sz="2000" b="0" i="1" dirty="0" err="1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fabrika</a:t>
            </a:r>
            <a:r>
              <a:rPr lang="en-US" sz="2000" b="0" i="1" dirty="0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000" b="0" i="1" dirty="0" err="1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yönteminin</a:t>
            </a:r>
            <a:r>
              <a:rPr lang="en-US" sz="2000" b="0" i="1" dirty="0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000" b="0" i="1" dirty="0" err="1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oluşturduğu</a:t>
            </a:r>
            <a:r>
              <a:rPr lang="en-US" sz="2000" b="0" i="1" dirty="0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000" b="0" i="1" dirty="0" err="1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nesnelerin</a:t>
            </a:r>
            <a:r>
              <a:rPr lang="en-US" sz="2000" b="0" i="1" dirty="0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000" b="0" i="1" dirty="0" err="1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arayüzünü</a:t>
            </a:r>
            <a:r>
              <a:rPr lang="en-US" sz="2000" b="0" i="1" dirty="0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000" b="0" i="1" dirty="0" err="1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tanımlar</a:t>
            </a:r>
            <a:r>
              <a:rPr lang="en-US" sz="2000" b="0" i="1" dirty="0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.</a:t>
            </a:r>
          </a:p>
          <a:p>
            <a:pPr algn="l"/>
            <a:r>
              <a:rPr lang="en-US" sz="2000" b="1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ConcreteProduct</a:t>
            </a:r>
            <a:r>
              <a:rPr lang="en-US" sz="20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Product </a:t>
            </a:r>
            <a:r>
              <a:rPr lang="en-US" sz="2000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arayüzünü</a:t>
            </a:r>
            <a:r>
              <a:rPr lang="en-US" sz="2000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uygular</a:t>
            </a:r>
            <a:r>
              <a:rPr lang="en-US" sz="20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/>
            <a:r>
              <a:rPr lang="en-US" sz="2000" b="1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Creator</a:t>
            </a:r>
            <a:r>
              <a:rPr lang="en-US" sz="20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Product </a:t>
            </a:r>
            <a:r>
              <a:rPr lang="en-US" sz="2000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tipinde</a:t>
            </a:r>
            <a:r>
              <a:rPr lang="en-US" sz="20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geri</a:t>
            </a:r>
            <a:r>
              <a:rPr lang="en-US" sz="20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dönüşün</a:t>
            </a:r>
            <a:r>
              <a:rPr lang="en-US" sz="20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olan</a:t>
            </a:r>
            <a:r>
              <a:rPr lang="en-US" sz="20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factory </a:t>
            </a:r>
            <a:r>
              <a:rPr lang="en-US" sz="2000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metotu</a:t>
            </a:r>
            <a:r>
              <a:rPr lang="en-US" sz="20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bildirir</a:t>
            </a:r>
            <a:r>
              <a:rPr lang="en-US" sz="20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algn="l"/>
            <a:r>
              <a:rPr lang="en-US" sz="2000" b="1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ConcruteCreator</a:t>
            </a:r>
            <a:r>
              <a:rPr lang="en-US" sz="2000" b="1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z="2000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ConcreteProduct’ın</a:t>
            </a:r>
            <a:r>
              <a:rPr lang="en-US" sz="2000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nesnesini</a:t>
            </a:r>
            <a:r>
              <a:rPr lang="en-US" sz="2000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geri</a:t>
            </a:r>
            <a:r>
              <a:rPr lang="en-US" sz="2000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döndüren</a:t>
            </a:r>
            <a:r>
              <a:rPr lang="en-US" sz="2000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factory method override </a:t>
            </a:r>
            <a:r>
              <a:rPr lang="en-US" sz="2000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eder</a:t>
            </a:r>
            <a:r>
              <a:rPr lang="en-US" sz="2000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b="1" i="1" dirty="0">
              <a:solidFill>
                <a:srgbClr val="24242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E23589-9506-83BE-0108-1A0634FD9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57" y="1345474"/>
            <a:ext cx="69088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32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6EDE3-E7C9-8992-6AE7-0E6F62D4B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40653-882A-DCD8-A527-A1B7599F0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7659"/>
            <a:ext cx="4656826" cy="1325563"/>
          </a:xfrm>
        </p:spPr>
        <p:txBody>
          <a:bodyPr/>
          <a:lstStyle/>
          <a:p>
            <a:r>
              <a:rPr lang="en-TR" b="1" dirty="0"/>
              <a:t>Tasarım Prensipleri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9020A-8B78-E69B-C6D1-8BD63C1B9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3"/>
            <a:ext cx="10515600" cy="5538359"/>
          </a:xfrm>
        </p:spPr>
        <p:txBody>
          <a:bodyPr>
            <a:normAutofit fontScale="85000" lnSpcReduction="20000"/>
          </a:bodyPr>
          <a:lstStyle/>
          <a:p>
            <a:r>
              <a:rPr lang="en-TR" b="1" dirty="0"/>
              <a:t>Program to interface, not implementation !</a:t>
            </a:r>
          </a:p>
          <a:p>
            <a:pPr lvl="1"/>
            <a:r>
              <a:rPr lang="en-TR" dirty="0"/>
              <a:t>Program Arayüzdür, uygulama değil !</a:t>
            </a:r>
          </a:p>
          <a:p>
            <a:r>
              <a:rPr lang="en-TR" b="1" dirty="0"/>
              <a:t>Favor object composition over class inheritance..</a:t>
            </a:r>
          </a:p>
          <a:p>
            <a:pPr lvl="1"/>
            <a:r>
              <a:rPr lang="en-TR" dirty="0"/>
              <a:t>Kalıtım yerine Kompozisyon tercih et..</a:t>
            </a:r>
          </a:p>
          <a:p>
            <a:r>
              <a:rPr lang="en-TR" b="1" dirty="0"/>
              <a:t>Identify the aspects of your application that vary and sep</a:t>
            </a:r>
            <a:r>
              <a:rPr lang="en-US" b="1" dirty="0"/>
              <a:t>a</a:t>
            </a:r>
            <a:r>
              <a:rPr lang="en-TR" b="1" dirty="0"/>
              <a:t>rate them from what stays the same</a:t>
            </a:r>
          </a:p>
          <a:p>
            <a:pPr lvl="1"/>
            <a:r>
              <a:rPr lang="en-TR" dirty="0"/>
              <a:t>Uygulamanın değişen yönlerini belirleyin ve bunları aynı kalanlardan ayırın.</a:t>
            </a:r>
            <a:endParaRPr lang="en-TR" b="1" dirty="0"/>
          </a:p>
          <a:p>
            <a:r>
              <a:rPr lang="en-US" b="1" dirty="0"/>
              <a:t>Strive for loosely coupled designs between objects that interface</a:t>
            </a:r>
          </a:p>
          <a:p>
            <a:pPr lvl="1"/>
            <a:r>
              <a:rPr lang="en-US" dirty="0" err="1"/>
              <a:t>Arayüz</a:t>
            </a:r>
            <a:r>
              <a:rPr lang="en-US" dirty="0"/>
              <a:t> </a:t>
            </a:r>
            <a:r>
              <a:rPr lang="en-US" dirty="0" err="1"/>
              <a:t>oluşturan</a:t>
            </a:r>
            <a:r>
              <a:rPr lang="en-US" dirty="0"/>
              <a:t> </a:t>
            </a:r>
            <a:r>
              <a:rPr lang="en-US" dirty="0" err="1"/>
              <a:t>objeler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loosely coupled </a:t>
            </a:r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çabalayın</a:t>
            </a:r>
            <a:r>
              <a:rPr lang="en-US" dirty="0"/>
              <a:t>.</a:t>
            </a:r>
            <a:endParaRPr lang="en-TR" dirty="0"/>
          </a:p>
          <a:p>
            <a:r>
              <a:rPr lang="en-US" b="1" dirty="0">
                <a:effectLst/>
              </a:rPr>
              <a:t>Classes should be open for extension, but closed for modification</a:t>
            </a:r>
          </a:p>
          <a:p>
            <a:pPr lvl="1"/>
            <a:r>
              <a:rPr lang="en-TR" dirty="0"/>
              <a:t>Sınıflar genişletilmeye açık fakat modifikasyona kapalı olmalıdır.</a:t>
            </a:r>
          </a:p>
          <a:p>
            <a:r>
              <a:rPr lang="en-TR" b="1" dirty="0"/>
              <a:t>Loosely Coupling </a:t>
            </a:r>
          </a:p>
          <a:p>
            <a:pPr lvl="1"/>
            <a:r>
              <a:rPr lang="en-US" sz="2500" dirty="0" err="1"/>
              <a:t>İki</a:t>
            </a:r>
            <a:r>
              <a:rPr lang="en-US" sz="2500" dirty="0"/>
              <a:t> </a:t>
            </a:r>
            <a:r>
              <a:rPr lang="en-US" sz="2500" dirty="0" err="1"/>
              <a:t>obje</a:t>
            </a:r>
            <a:r>
              <a:rPr lang="en-US" sz="2500" dirty="0"/>
              <a:t> </a:t>
            </a:r>
            <a:r>
              <a:rPr lang="en-US" sz="2500" dirty="0" err="1"/>
              <a:t>birbiriyle</a:t>
            </a:r>
            <a:r>
              <a:rPr lang="en-US" sz="2500" dirty="0"/>
              <a:t> </a:t>
            </a:r>
            <a:r>
              <a:rPr lang="en-US" sz="2500" dirty="0" err="1"/>
              <a:t>ilişkilidir</a:t>
            </a:r>
            <a:r>
              <a:rPr lang="en-US" sz="2500" dirty="0"/>
              <a:t> ama </a:t>
            </a:r>
            <a:r>
              <a:rPr lang="en-US" sz="2500" dirty="0" err="1"/>
              <a:t>birbiri</a:t>
            </a:r>
            <a:r>
              <a:rPr lang="en-US" sz="2500" dirty="0"/>
              <a:t> </a:t>
            </a:r>
            <a:r>
              <a:rPr lang="en-US" sz="2500" dirty="0" err="1"/>
              <a:t>hakkında</a:t>
            </a:r>
            <a:r>
              <a:rPr lang="en-US" sz="2500" dirty="0"/>
              <a:t> </a:t>
            </a:r>
            <a:r>
              <a:rPr lang="en-US" sz="2500" dirty="0" err="1"/>
              <a:t>çok</a:t>
            </a:r>
            <a:r>
              <a:rPr lang="en-US" sz="2500" dirty="0"/>
              <a:t> </a:t>
            </a:r>
            <a:r>
              <a:rPr lang="en-US" sz="2500" dirty="0" err="1"/>
              <a:t>az</a:t>
            </a:r>
            <a:r>
              <a:rPr lang="en-US" sz="2500" dirty="0"/>
              <a:t> </a:t>
            </a:r>
            <a:r>
              <a:rPr lang="en-US" sz="2500" dirty="0" err="1"/>
              <a:t>şey</a:t>
            </a:r>
            <a:r>
              <a:rPr lang="en-US" sz="2500" dirty="0"/>
              <a:t> </a:t>
            </a:r>
            <a:r>
              <a:rPr lang="en-US" sz="2500" dirty="0" err="1"/>
              <a:t>bilirler</a:t>
            </a:r>
            <a:r>
              <a:rPr lang="en-US" sz="2500" dirty="0"/>
              <a:t>. </a:t>
            </a:r>
            <a:r>
              <a:rPr lang="en-US" sz="2500" dirty="0" err="1"/>
              <a:t>Birinde</a:t>
            </a:r>
            <a:r>
              <a:rPr lang="en-US" sz="2500" dirty="0"/>
              <a:t> </a:t>
            </a:r>
            <a:r>
              <a:rPr lang="en-US" sz="2500" dirty="0" err="1"/>
              <a:t>yaptığımız</a:t>
            </a:r>
            <a:r>
              <a:rPr lang="en-US" sz="2500" dirty="0"/>
              <a:t> </a:t>
            </a:r>
            <a:r>
              <a:rPr lang="en-US" sz="2500" dirty="0" err="1"/>
              <a:t>değişlik</a:t>
            </a:r>
            <a:r>
              <a:rPr lang="en-US" sz="2500" dirty="0"/>
              <a:t> </a:t>
            </a:r>
            <a:r>
              <a:rPr lang="en-US" sz="2500" dirty="0" err="1"/>
              <a:t>diğerini</a:t>
            </a:r>
            <a:r>
              <a:rPr lang="en-US" sz="2500" dirty="0"/>
              <a:t> </a:t>
            </a:r>
            <a:r>
              <a:rPr lang="en-US" sz="2500" dirty="0" err="1"/>
              <a:t>etkilemez</a:t>
            </a:r>
            <a:r>
              <a:rPr lang="en-US" sz="2500" dirty="0"/>
              <a:t>.</a:t>
            </a:r>
          </a:p>
          <a:p>
            <a:r>
              <a:rPr lang="en-US" sz="2900" b="1" dirty="0"/>
              <a:t>Depend upon abstractions. Do not depend upon concrete classes.</a:t>
            </a:r>
          </a:p>
          <a:p>
            <a:pPr lvl="1"/>
            <a:r>
              <a:rPr lang="en-US" sz="2500" dirty="0" err="1"/>
              <a:t>Soyutlamalara</a:t>
            </a:r>
            <a:r>
              <a:rPr lang="en-US" sz="2500" dirty="0"/>
              <a:t> </a:t>
            </a:r>
            <a:r>
              <a:rPr lang="en-US" sz="2500" dirty="0" err="1"/>
              <a:t>bağlı</a:t>
            </a:r>
            <a:r>
              <a:rPr lang="en-US" sz="2500" dirty="0"/>
              <a:t> </a:t>
            </a:r>
            <a:r>
              <a:rPr lang="en-US" sz="2500" dirty="0" err="1"/>
              <a:t>kalın</a:t>
            </a:r>
            <a:r>
              <a:rPr lang="en-US" sz="2500" dirty="0"/>
              <a:t>. </a:t>
            </a:r>
            <a:r>
              <a:rPr lang="en-US" sz="2500" dirty="0" err="1"/>
              <a:t>Somut</a:t>
            </a:r>
            <a:r>
              <a:rPr lang="en-US" sz="2500" dirty="0"/>
              <a:t> </a:t>
            </a:r>
            <a:r>
              <a:rPr lang="en-US" sz="2500" dirty="0" err="1"/>
              <a:t>sınıflara</a:t>
            </a:r>
            <a:r>
              <a:rPr lang="en-US" sz="2500" dirty="0"/>
              <a:t> </a:t>
            </a:r>
            <a:r>
              <a:rPr lang="en-US" sz="2500" dirty="0" err="1"/>
              <a:t>değil</a:t>
            </a:r>
            <a:r>
              <a:rPr lang="en-US" sz="2500" dirty="0"/>
              <a:t> !</a:t>
            </a:r>
          </a:p>
          <a:p>
            <a:endParaRPr lang="en-US" sz="2900" dirty="0"/>
          </a:p>
          <a:p>
            <a:endParaRPr lang="en-TR" sz="2900" dirty="0"/>
          </a:p>
          <a:p>
            <a:pPr marL="457200" lvl="1" indent="0">
              <a:buNone/>
            </a:pPr>
            <a:endParaRPr lang="en-TR" dirty="0"/>
          </a:p>
          <a:p>
            <a:endParaRPr lang="en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DE77CD-8B29-3936-1E60-CF56BE9474A0}"/>
              </a:ext>
            </a:extLst>
          </p:cNvPr>
          <p:cNvSpPr txBox="1"/>
          <p:nvPr/>
        </p:nvSpPr>
        <p:spPr>
          <a:xfrm>
            <a:off x="9119219" y="41958"/>
            <a:ext cx="28510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R" dirty="0"/>
              <a:t>Yazılımda değişmeyen tek şey “</a:t>
            </a:r>
            <a:r>
              <a:rPr lang="en-TR" b="1" dirty="0"/>
              <a:t>Değişim</a:t>
            </a:r>
            <a:r>
              <a:rPr lang="en-TR" dirty="0"/>
              <a:t>” ‘in kendisidir. </a:t>
            </a:r>
          </a:p>
        </p:txBody>
      </p:sp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DE61C98C-FE65-466A-287C-DAF87EB8B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7012" y="144230"/>
            <a:ext cx="441789" cy="44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72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195775-487E-831C-477E-27AF836C0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E910B-A27A-1232-5833-039374D8A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Çözüm..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9DC39-227E-9054-8324-C4B1C86ED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r>
              <a:rPr lang="en-TR" sz="5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655132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6C22D-0E99-6492-30B6-1374C361ED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C7493-A29E-6928-A53A-25743DDFB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Abstract Factory Pattern 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5DFC1-E8F5-25DB-9DF3-914DA1467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77111"/>
          </a:xfrm>
        </p:spPr>
        <p:txBody>
          <a:bodyPr>
            <a:normAutofit/>
          </a:bodyPr>
          <a:lstStyle/>
          <a:p>
            <a:r>
              <a:rPr lang="en-TR" dirty="0"/>
              <a:t>Nesne oluşturma işini kolaylıkla yönetebiliyoruz.</a:t>
            </a:r>
          </a:p>
          <a:p>
            <a:r>
              <a:rPr lang="en-TR" dirty="0"/>
              <a:t>Yazılım Prensiplerinden SRP ve OCP uygun hale getirebiliyoruz.</a:t>
            </a:r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endParaRPr lang="en-T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CFEDF5-C7E7-BEC7-881E-9E79B405658F}"/>
              </a:ext>
            </a:extLst>
          </p:cNvPr>
          <p:cNvSpPr txBox="1">
            <a:spLocks/>
          </p:cNvSpPr>
          <p:nvPr/>
        </p:nvSpPr>
        <p:spPr>
          <a:xfrm>
            <a:off x="838200" y="3825113"/>
            <a:ext cx="10515600" cy="2667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TR" dirty="0"/>
              <a:t>Java Kullanılan yerler: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2"/>
              </a:rPr>
              <a:t>java.util.Calendar#getInstance()</a:t>
            </a:r>
            <a:endParaRPr lang="en-US" b="0" i="0" dirty="0">
              <a:solidFill>
                <a:srgbClr val="444444"/>
              </a:solidFill>
              <a:effectLst/>
              <a:latin typeface="PT Sans" panose="020B0503020203020204" pitchFamily="34" charset="7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3"/>
              </a:rPr>
              <a:t>java.util.ResourceBundle#getBundle()</a:t>
            </a:r>
            <a:endParaRPr lang="en-US" b="0" i="0" dirty="0">
              <a:solidFill>
                <a:srgbClr val="444444"/>
              </a:solidFill>
              <a:effectLst/>
              <a:latin typeface="PT Sans" panose="020B0503020203020204" pitchFamily="34" charset="7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4"/>
              </a:rPr>
              <a:t>java.text.NumberFormat#getInstance()</a:t>
            </a:r>
            <a:endParaRPr lang="en-US" b="0" i="0" dirty="0">
              <a:solidFill>
                <a:srgbClr val="444444"/>
              </a:solidFill>
              <a:effectLst/>
              <a:latin typeface="PT Sans" panose="020B0503020203020204" pitchFamily="34" charset="77"/>
            </a:endParaRP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306321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28935F-0310-7352-B0F2-13057B33B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EC6EB-E235-2318-78B1-C60F2E761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>
            <a:normAutofit fontScale="90000"/>
          </a:bodyPr>
          <a:lstStyle/>
          <a:p>
            <a:r>
              <a:rPr lang="en-TR" b="1" dirty="0"/>
              <a:t>Design Pattern Series</a:t>
            </a:r>
            <a:br>
              <a:rPr lang="en-TR" b="1" dirty="0"/>
            </a:br>
            <a:r>
              <a:rPr lang="en-TR" sz="4200" b="1" dirty="0"/>
              <a:t>Builder Pattern</a:t>
            </a:r>
            <a:br>
              <a:rPr lang="en-TR" b="1" dirty="0"/>
            </a:br>
            <a:endParaRPr lang="en-T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01DDBB-70EE-E21E-0920-22B7FEB66E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TR" b="1" dirty="0"/>
              <a:t>Creational (Yaratımsal)</a:t>
            </a:r>
          </a:p>
          <a:p>
            <a:endParaRPr lang="en-TR" dirty="0"/>
          </a:p>
          <a:p>
            <a:endParaRPr lang="en-TR" b="1" dirty="0"/>
          </a:p>
          <a:p>
            <a:r>
              <a:rPr lang="en-TR" b="1" dirty="0"/>
              <a:t>Someone has already solved your problems.</a:t>
            </a:r>
          </a:p>
          <a:p>
            <a:endParaRPr lang="en-T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EDE70A-55A5-7BDB-C895-682A0A54CFEB}"/>
              </a:ext>
            </a:extLst>
          </p:cNvPr>
          <p:cNvCxnSpPr/>
          <p:nvPr/>
        </p:nvCxnSpPr>
        <p:spPr>
          <a:xfrm>
            <a:off x="1701800" y="4419600"/>
            <a:ext cx="8695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003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44E82-E0B2-3990-6007-652E6A602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D0A0C-D3B6-AA52-B5B3-C93370B5C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Builder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B23B8-EF14-694D-E72A-5900429FF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the construction of a complex object from its representation so that the same construction process can create different representations.</a:t>
            </a:r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r>
              <a:rPr lang="tr-TR" dirty="0"/>
              <a:t>Aynı kurucu metot sürecinin farklı temsiller oluşturabilmesi için karmaşık bir nesnenin kurucu </a:t>
            </a:r>
            <a:r>
              <a:rPr lang="tr-TR" dirty="0" err="1"/>
              <a:t>metotunu</a:t>
            </a:r>
            <a:r>
              <a:rPr lang="tr-TR" dirty="0"/>
              <a:t> temsilinden ayırın.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675198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4344E-3572-8510-8D9F-8F5B59F68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2F45A-1208-594C-A305-FCC12051C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Sorun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78C6F-7113-9E95-7D19-370F1CC69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3691209"/>
          </a:xfrm>
        </p:spPr>
        <p:txBody>
          <a:bodyPr>
            <a:normAutofit/>
          </a:bodyPr>
          <a:lstStyle/>
          <a:p>
            <a:r>
              <a:rPr lang="en-TR" dirty="0"/>
              <a:t>Bazen bir nesne oluştururken bir çok parametre alması karmaşıklığa yol açmaktadır. Nesne oluşumunda bu yapı bir çok soruna neden olmaktadır.</a:t>
            </a:r>
          </a:p>
          <a:p>
            <a:pPr lvl="1"/>
            <a:r>
              <a:rPr lang="en-TR" dirty="0"/>
              <a:t>Doğru nesne oluşturulmasında eksiklikler</a:t>
            </a:r>
          </a:p>
          <a:p>
            <a:pPr lvl="1"/>
            <a:r>
              <a:rPr lang="en-TR" dirty="0"/>
              <a:t>Farklı ihtiyaçlarda nesnenin oluşturma sürecindeki karmaşıklıklar</a:t>
            </a:r>
          </a:p>
          <a:p>
            <a:pPr marL="457200" lvl="1" indent="0">
              <a:buNone/>
            </a:pPr>
            <a:endParaRPr lang="en-TR" dirty="0"/>
          </a:p>
          <a:p>
            <a:r>
              <a:rPr lang="en-TR" dirty="0"/>
              <a:t>JavaBean çözümü ile problem yine çözülemiyor. Çünkü iş bu seferde set metotlarıyla gözden kaçırmaya doğru ilerliyor.</a:t>
            </a:r>
          </a:p>
          <a:p>
            <a:pPr lvl="1"/>
            <a:endParaRPr lang="en-TR" dirty="0"/>
          </a:p>
          <a:p>
            <a:pPr marL="457200" lvl="1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endParaRPr lang="en-TR" dirty="0"/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867938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6A2C62-445B-D52D-F1AA-3937B755B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744E2-EF79-5490-3FD0-56FA27BED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7377"/>
            <a:ext cx="10515600" cy="1325563"/>
          </a:xfrm>
        </p:spPr>
        <p:txBody>
          <a:bodyPr/>
          <a:lstStyle/>
          <a:p>
            <a:r>
              <a:rPr lang="en-TR" b="1" dirty="0"/>
              <a:t>Creational - Yaratımsal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9246B-9A36-CA26-DE56-2F7008360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dirty="0"/>
              <a:t>Singleton</a:t>
            </a:r>
          </a:p>
          <a:p>
            <a:r>
              <a:rPr lang="en-TR" dirty="0"/>
              <a:t>Factory Method</a:t>
            </a:r>
          </a:p>
          <a:p>
            <a:r>
              <a:rPr lang="en-TR" dirty="0"/>
              <a:t>Abstract Factory</a:t>
            </a:r>
          </a:p>
          <a:p>
            <a:r>
              <a:rPr lang="en-TR" dirty="0"/>
              <a:t>Prototype</a:t>
            </a:r>
          </a:p>
          <a:p>
            <a:r>
              <a:rPr lang="en-TR" dirty="0"/>
              <a:t>Builder</a:t>
            </a:r>
          </a:p>
        </p:txBody>
      </p:sp>
    </p:spTree>
    <p:extLst>
      <p:ext uri="{BB962C8B-B14F-4D97-AF65-F5344CB8AC3E}">
        <p14:creationId xmlns:p14="http://schemas.microsoft.com/office/powerpoint/2010/main" val="880374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0B5E4-AB67-7B7B-5924-DBEAC736B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ED763-B255-29CB-8754-86CA98712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56826" cy="1325563"/>
          </a:xfrm>
        </p:spPr>
        <p:txBody>
          <a:bodyPr/>
          <a:lstStyle/>
          <a:p>
            <a:r>
              <a:rPr lang="en-TR" b="1" dirty="0"/>
              <a:t>Tasarım Prensipleri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8550A-7479-1EB7-78DC-10393310A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TR" b="1" dirty="0"/>
              <a:t>Program to interface, not implementation !</a:t>
            </a:r>
          </a:p>
          <a:p>
            <a:pPr lvl="1"/>
            <a:r>
              <a:rPr lang="en-TR" dirty="0"/>
              <a:t>Program Arayüzdür, uygulama değil !</a:t>
            </a:r>
          </a:p>
          <a:p>
            <a:r>
              <a:rPr lang="en-TR" b="1" dirty="0"/>
              <a:t>Favor object composition over class inheritance..</a:t>
            </a:r>
          </a:p>
          <a:p>
            <a:pPr lvl="1"/>
            <a:r>
              <a:rPr lang="en-TR" dirty="0"/>
              <a:t>Kalıtım yerine Kompozisyon tercih et..</a:t>
            </a:r>
          </a:p>
          <a:p>
            <a:r>
              <a:rPr lang="en-TR" b="1" dirty="0"/>
              <a:t>Identify the aspects of your application that vary and sep</a:t>
            </a:r>
            <a:r>
              <a:rPr lang="en-US" b="1" dirty="0"/>
              <a:t>a</a:t>
            </a:r>
            <a:r>
              <a:rPr lang="en-TR" b="1" dirty="0"/>
              <a:t>rate them from what stays the same</a:t>
            </a:r>
          </a:p>
          <a:p>
            <a:pPr lvl="1"/>
            <a:r>
              <a:rPr lang="en-TR" dirty="0"/>
              <a:t>Uygulamanın değişen yönlerini belirleyin ve bunları aynı kalanlardan ayırın.</a:t>
            </a:r>
            <a:endParaRPr lang="en-TR" b="1" dirty="0"/>
          </a:p>
          <a:p>
            <a:r>
              <a:rPr lang="en-US" b="1" dirty="0"/>
              <a:t>Strive for loosely coupled designs between objects that interface</a:t>
            </a:r>
          </a:p>
          <a:p>
            <a:pPr lvl="1"/>
            <a:r>
              <a:rPr lang="en-US" dirty="0" err="1"/>
              <a:t>Arayüz</a:t>
            </a:r>
            <a:r>
              <a:rPr lang="en-US" dirty="0"/>
              <a:t> </a:t>
            </a:r>
            <a:r>
              <a:rPr lang="en-US" dirty="0" err="1"/>
              <a:t>oluşturan</a:t>
            </a:r>
            <a:r>
              <a:rPr lang="en-US" dirty="0"/>
              <a:t> </a:t>
            </a:r>
            <a:r>
              <a:rPr lang="en-US" dirty="0" err="1"/>
              <a:t>objeler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loosely coupled </a:t>
            </a:r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çabalayın</a:t>
            </a:r>
            <a:r>
              <a:rPr lang="en-US" dirty="0"/>
              <a:t>.</a:t>
            </a:r>
            <a:endParaRPr lang="en-TR" dirty="0"/>
          </a:p>
          <a:p>
            <a:r>
              <a:rPr lang="en-US" b="1" dirty="0">
                <a:effectLst/>
              </a:rPr>
              <a:t>Classes should be open for extension, but closed for modification</a:t>
            </a:r>
          </a:p>
          <a:p>
            <a:pPr lvl="1"/>
            <a:r>
              <a:rPr lang="en-TR" dirty="0"/>
              <a:t>Sınıflar genişletilmeye açık fakat modifikasyona kapalı olmalıdır.</a:t>
            </a:r>
          </a:p>
          <a:p>
            <a:r>
              <a:rPr lang="en-TR" b="1" dirty="0"/>
              <a:t>Loosely Coupling : </a:t>
            </a:r>
          </a:p>
          <a:p>
            <a:pPr lvl="1"/>
            <a:r>
              <a:rPr lang="en-US" sz="2500" dirty="0" err="1"/>
              <a:t>İki</a:t>
            </a:r>
            <a:r>
              <a:rPr lang="en-US" sz="2500" dirty="0"/>
              <a:t> </a:t>
            </a:r>
            <a:r>
              <a:rPr lang="en-US" sz="2500" dirty="0" err="1"/>
              <a:t>obje</a:t>
            </a:r>
            <a:r>
              <a:rPr lang="en-US" sz="2500" dirty="0"/>
              <a:t> </a:t>
            </a:r>
            <a:r>
              <a:rPr lang="en-US" sz="2500" dirty="0" err="1"/>
              <a:t>birbiriyle</a:t>
            </a:r>
            <a:r>
              <a:rPr lang="en-US" sz="2500" dirty="0"/>
              <a:t> </a:t>
            </a:r>
            <a:r>
              <a:rPr lang="en-US" sz="2500" dirty="0" err="1"/>
              <a:t>ilişkilidir</a:t>
            </a:r>
            <a:r>
              <a:rPr lang="en-US" sz="2500" dirty="0"/>
              <a:t> ama </a:t>
            </a:r>
            <a:r>
              <a:rPr lang="en-US" sz="2500" dirty="0" err="1"/>
              <a:t>birbiri</a:t>
            </a:r>
            <a:r>
              <a:rPr lang="en-US" sz="2500" dirty="0"/>
              <a:t> </a:t>
            </a:r>
            <a:r>
              <a:rPr lang="en-US" sz="2500" dirty="0" err="1"/>
              <a:t>hakkında</a:t>
            </a:r>
            <a:r>
              <a:rPr lang="en-US" sz="2500" dirty="0"/>
              <a:t> </a:t>
            </a:r>
            <a:r>
              <a:rPr lang="en-US" sz="2500" dirty="0" err="1"/>
              <a:t>çok</a:t>
            </a:r>
            <a:r>
              <a:rPr lang="en-US" sz="2500" dirty="0"/>
              <a:t> </a:t>
            </a:r>
            <a:r>
              <a:rPr lang="en-US" sz="2500" dirty="0" err="1"/>
              <a:t>az</a:t>
            </a:r>
            <a:r>
              <a:rPr lang="en-US" sz="2500" dirty="0"/>
              <a:t> </a:t>
            </a:r>
            <a:r>
              <a:rPr lang="en-US" sz="2500" dirty="0" err="1"/>
              <a:t>şey</a:t>
            </a:r>
            <a:r>
              <a:rPr lang="en-US" sz="2500" dirty="0"/>
              <a:t> </a:t>
            </a:r>
            <a:r>
              <a:rPr lang="en-US" sz="2500" dirty="0" err="1"/>
              <a:t>bilirler</a:t>
            </a:r>
            <a:r>
              <a:rPr lang="en-US" sz="2500" dirty="0"/>
              <a:t>. </a:t>
            </a:r>
            <a:r>
              <a:rPr lang="en-US" sz="2500" dirty="0" err="1"/>
              <a:t>Birinde</a:t>
            </a:r>
            <a:r>
              <a:rPr lang="en-US" sz="2500" dirty="0"/>
              <a:t> </a:t>
            </a:r>
            <a:r>
              <a:rPr lang="en-US" sz="2500" dirty="0" err="1"/>
              <a:t>yaptığımız</a:t>
            </a:r>
            <a:r>
              <a:rPr lang="en-US" sz="2500" dirty="0"/>
              <a:t> </a:t>
            </a:r>
            <a:r>
              <a:rPr lang="en-US" sz="2500" dirty="0" err="1"/>
              <a:t>değişlik</a:t>
            </a:r>
            <a:r>
              <a:rPr lang="en-US" sz="2500" dirty="0"/>
              <a:t> </a:t>
            </a:r>
            <a:r>
              <a:rPr lang="en-US" sz="2500" dirty="0" err="1"/>
              <a:t>diğerini</a:t>
            </a:r>
            <a:r>
              <a:rPr lang="en-US" sz="2500" dirty="0"/>
              <a:t> </a:t>
            </a:r>
            <a:r>
              <a:rPr lang="en-US" sz="2500" dirty="0" err="1"/>
              <a:t>etkilemez</a:t>
            </a:r>
            <a:r>
              <a:rPr lang="en-US" sz="2500" dirty="0"/>
              <a:t>.</a:t>
            </a:r>
            <a:endParaRPr lang="en-TR" sz="2500" dirty="0"/>
          </a:p>
          <a:p>
            <a:pPr marL="457200" lvl="1" indent="0">
              <a:buNone/>
            </a:pPr>
            <a:endParaRPr lang="en-TR" dirty="0"/>
          </a:p>
          <a:p>
            <a:endParaRPr lang="en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DC848B-94D6-F5D8-BC05-689FADD54DF0}"/>
              </a:ext>
            </a:extLst>
          </p:cNvPr>
          <p:cNvSpPr txBox="1"/>
          <p:nvPr/>
        </p:nvSpPr>
        <p:spPr>
          <a:xfrm>
            <a:off x="9119219" y="41958"/>
            <a:ext cx="28510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R" dirty="0"/>
              <a:t>Yazılımda değişmeyen tek şey “</a:t>
            </a:r>
            <a:r>
              <a:rPr lang="en-TR" b="1" dirty="0"/>
              <a:t>Değişim</a:t>
            </a:r>
            <a:r>
              <a:rPr lang="en-TR" dirty="0"/>
              <a:t>” ‘in kendisidir. </a:t>
            </a:r>
          </a:p>
        </p:txBody>
      </p:sp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2D344390-A3F5-DA5B-8E6B-FF736C2D6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7012" y="144230"/>
            <a:ext cx="441789" cy="44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19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4D2398-F2FA-8EAF-B275-96F5DC60A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94F46-878B-75E8-64B9-C3C300197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Builder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4B2C-FA75-2F05-E76D-73106FA23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001293"/>
            <a:ext cx="10583333" cy="2175669"/>
          </a:xfrm>
        </p:spPr>
        <p:txBody>
          <a:bodyPr>
            <a:normAutofit fontScale="92500" lnSpcReduction="20000"/>
          </a:bodyPr>
          <a:lstStyle/>
          <a:p>
            <a:r>
              <a:rPr lang="en-US" b="1" i="1" dirty="0">
                <a:solidFill>
                  <a:srgbClr val="242424"/>
                </a:solidFill>
                <a:cs typeface="Calibri" panose="020F0502020204030204" pitchFamily="34" charset="0"/>
              </a:rPr>
              <a:t>Builder</a:t>
            </a:r>
            <a:r>
              <a:rPr lang="en-US" i="1" dirty="0">
                <a:solidFill>
                  <a:srgbClr val="242424"/>
                </a:solidFill>
                <a:cs typeface="Calibri" panose="020F0502020204030204" pitchFamily="34" charset="0"/>
              </a:rPr>
              <a:t>: Product </a:t>
            </a:r>
            <a:r>
              <a:rPr lang="en-US" i="1" dirty="0" err="1">
                <a:solidFill>
                  <a:srgbClr val="242424"/>
                </a:solidFill>
                <a:cs typeface="Calibri" panose="020F0502020204030204" pitchFamily="34" charset="0"/>
              </a:rPr>
              <a:t>nesnesinin</a:t>
            </a:r>
            <a:r>
              <a:rPr lang="en-US" i="1" dirty="0">
                <a:solidFill>
                  <a:srgbClr val="242424"/>
                </a:solidFill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42424"/>
                </a:solidFill>
                <a:cs typeface="Calibri" panose="020F0502020204030204" pitchFamily="34" charset="0"/>
              </a:rPr>
              <a:t>parçalarını</a:t>
            </a:r>
            <a:r>
              <a:rPr lang="en-US" i="1" dirty="0">
                <a:solidFill>
                  <a:srgbClr val="242424"/>
                </a:solidFill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42424"/>
                </a:solidFill>
                <a:cs typeface="Calibri" panose="020F0502020204030204" pitchFamily="34" charset="0"/>
              </a:rPr>
              <a:t>oluşturmak</a:t>
            </a:r>
            <a:r>
              <a:rPr lang="en-US" i="1" dirty="0">
                <a:solidFill>
                  <a:srgbClr val="242424"/>
                </a:solidFill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42424"/>
                </a:solidFill>
                <a:cs typeface="Calibri" panose="020F0502020204030204" pitchFamily="34" charset="0"/>
              </a:rPr>
              <a:t>için</a:t>
            </a:r>
            <a:r>
              <a:rPr lang="en-US" i="1" dirty="0">
                <a:solidFill>
                  <a:srgbClr val="242424"/>
                </a:solidFill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42424"/>
                </a:solidFill>
                <a:cs typeface="Calibri" panose="020F0502020204030204" pitchFamily="34" charset="0"/>
              </a:rPr>
              <a:t>soyut</a:t>
            </a:r>
            <a:r>
              <a:rPr lang="en-US" i="1" dirty="0">
                <a:solidFill>
                  <a:srgbClr val="242424"/>
                </a:solidFill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42424"/>
                </a:solidFill>
                <a:cs typeface="Calibri" panose="020F0502020204030204" pitchFamily="34" charset="0"/>
              </a:rPr>
              <a:t>bir</a:t>
            </a:r>
            <a:r>
              <a:rPr lang="en-US" i="1" dirty="0">
                <a:solidFill>
                  <a:srgbClr val="242424"/>
                </a:solidFill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42424"/>
                </a:solidFill>
                <a:cs typeface="Calibri" panose="020F0502020204030204" pitchFamily="34" charset="0"/>
              </a:rPr>
              <a:t>arayüz</a:t>
            </a:r>
            <a:r>
              <a:rPr lang="en-US" i="1" dirty="0">
                <a:solidFill>
                  <a:srgbClr val="242424"/>
                </a:solidFill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42424"/>
                </a:solidFill>
                <a:cs typeface="Calibri" panose="020F0502020204030204" pitchFamily="34" charset="0"/>
              </a:rPr>
              <a:t>belirler</a:t>
            </a:r>
            <a:endParaRPr lang="en-US" i="1" dirty="0">
              <a:solidFill>
                <a:srgbClr val="242424"/>
              </a:solidFill>
              <a:cs typeface="Calibri" panose="020F0502020204030204" pitchFamily="34" charset="0"/>
            </a:endParaRPr>
          </a:p>
          <a:p>
            <a:r>
              <a:rPr lang="en-US" b="1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Contr</a:t>
            </a:r>
            <a:r>
              <a:rPr lang="en-US" b="1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eteBuilder</a:t>
            </a:r>
            <a:r>
              <a:rPr lang="en-US" b="1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Builder </a:t>
            </a:r>
            <a:r>
              <a:rPr lang="en-US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arayüzünü</a:t>
            </a:r>
            <a:r>
              <a:rPr lang="en-US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uygulayarak</a:t>
            </a:r>
            <a:r>
              <a:rPr lang="en-US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ürünün</a:t>
            </a:r>
            <a:r>
              <a:rPr lang="en-US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parçalarını</a:t>
            </a:r>
            <a:r>
              <a:rPr lang="en-US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oluşturur</a:t>
            </a:r>
            <a:r>
              <a:rPr lang="en-US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lang="en-US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birleştirir</a:t>
            </a:r>
            <a:r>
              <a:rPr lang="en-US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b="1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Director: </a:t>
            </a:r>
            <a:r>
              <a:rPr lang="en-US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Builder </a:t>
            </a:r>
            <a:r>
              <a:rPr lang="en-US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arayüzünü</a:t>
            </a:r>
            <a:r>
              <a:rPr lang="en-US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kullanarak</a:t>
            </a:r>
            <a:r>
              <a:rPr lang="en-US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nesneyi</a:t>
            </a:r>
            <a:r>
              <a:rPr lang="en-US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oluşturur</a:t>
            </a:r>
            <a:r>
              <a:rPr lang="en-US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b="1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Product: </a:t>
            </a:r>
            <a:r>
              <a:rPr lang="en-US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Oluşturulacak</a:t>
            </a:r>
            <a:r>
              <a:rPr lang="en-US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nesneyi</a:t>
            </a:r>
            <a:r>
              <a:rPr lang="en-US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temsil</a:t>
            </a:r>
            <a:r>
              <a:rPr lang="en-US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ediyor</a:t>
            </a:r>
            <a:r>
              <a:rPr lang="en-US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b="1" i="1" dirty="0">
              <a:solidFill>
                <a:srgbClr val="24242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A9F04C-5987-6E24-A325-79F2DACDE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151" y="1430548"/>
            <a:ext cx="6345698" cy="217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468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85623C-DFAE-4130-D305-13C846453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BB0AD-543A-9E82-32F7-5A5A89BE5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Çözüm..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7459E-C33F-8B28-1EFD-6753D3E11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r>
              <a:rPr lang="en-TR" sz="5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92687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8CC5F-AA3B-4136-12CE-7EF290677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B7850-67D2-2302-7EFE-7C83DEC93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Builder Pattern 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92319-8E4E-552B-2DF1-55317F179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99488"/>
          </a:xfrm>
        </p:spPr>
        <p:txBody>
          <a:bodyPr>
            <a:normAutofit fontScale="92500" lnSpcReduction="10000"/>
          </a:bodyPr>
          <a:lstStyle/>
          <a:p>
            <a:r>
              <a:rPr lang="en-TR" dirty="0"/>
              <a:t>Nesne oluşturma sürecini tekrar kullanılabilirli bir hale getiriyoruz.</a:t>
            </a:r>
          </a:p>
          <a:p>
            <a:r>
              <a:rPr lang="en-TR" dirty="0"/>
              <a:t>Nesne oluştururken ihtiyaç olan ile olmayanı ayırabiliyoruz. Esneklik katıyoruz. </a:t>
            </a:r>
          </a:p>
          <a:p>
            <a:r>
              <a:rPr lang="en-TR" dirty="0"/>
              <a:t>Kod satırı daha fazla gözükse de çok daha okunabilir, nesne oluştururken çaba gerektirmeyen kod parçacığı olarak bize geri döner.</a:t>
            </a:r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endParaRPr lang="en-T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DB6C41E-EB5C-DE23-5AEB-642ACF452892}"/>
              </a:ext>
            </a:extLst>
          </p:cNvPr>
          <p:cNvSpPr txBox="1">
            <a:spLocks/>
          </p:cNvSpPr>
          <p:nvPr/>
        </p:nvSpPr>
        <p:spPr>
          <a:xfrm>
            <a:off x="838200" y="4176596"/>
            <a:ext cx="10515600" cy="2667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TR" dirty="0"/>
              <a:t>Java Kullanılan yerler:</a:t>
            </a:r>
          </a:p>
          <a:p>
            <a:pPr lvl="1"/>
            <a:r>
              <a:rPr lang="en-US" sz="2800" dirty="0" err="1"/>
              <a:t>java.lang.StringBuilder</a:t>
            </a:r>
            <a:r>
              <a:rPr lang="en-US" sz="2800" dirty="0"/>
              <a:t> &amp; </a:t>
            </a:r>
            <a:r>
              <a:rPr lang="en-US" sz="2800" dirty="0" err="1"/>
              <a:t>java.lang.StringBuffer</a:t>
            </a:r>
            <a:r>
              <a:rPr lang="en-US" sz="2800" dirty="0"/>
              <a:t> </a:t>
            </a:r>
          </a:p>
          <a:p>
            <a:pPr lvl="1"/>
            <a:r>
              <a:rPr lang="en-US" sz="2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java.lang.Appendable</a:t>
            </a:r>
            <a:endParaRPr lang="en-US" sz="2800" dirty="0"/>
          </a:p>
          <a:p>
            <a:pPr lvl="1"/>
            <a:endParaRPr lang="en-US" b="1" i="0" u="none" strike="noStrike" dirty="0">
              <a:solidFill>
                <a:srgbClr val="444444"/>
              </a:solidFill>
              <a:effectLst/>
              <a:latin typeface="PT Sans" panose="020B0503020203020204" pitchFamily="34" charset="77"/>
            </a:endParaRPr>
          </a:p>
          <a:p>
            <a:endParaRPr lang="en-TR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D5F488-842F-D288-5627-F3A293A5D65F}"/>
              </a:ext>
            </a:extLst>
          </p:cNvPr>
          <p:cNvCxnSpPr/>
          <p:nvPr/>
        </p:nvCxnSpPr>
        <p:spPr>
          <a:xfrm>
            <a:off x="414068" y="3994031"/>
            <a:ext cx="109397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304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D660D-2A27-7660-35ED-5AC80FB79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Behoviral - Davranışsal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A0E33-8ADD-36F6-80EC-4E2DED70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TR" dirty="0"/>
              <a:t>Strategy</a:t>
            </a:r>
          </a:p>
          <a:p>
            <a:r>
              <a:rPr lang="en-TR" dirty="0"/>
              <a:t>Command</a:t>
            </a:r>
          </a:p>
          <a:p>
            <a:r>
              <a:rPr lang="en-TR" dirty="0"/>
              <a:t>Template Method</a:t>
            </a:r>
          </a:p>
          <a:p>
            <a:r>
              <a:rPr lang="en-TR" dirty="0"/>
              <a:t>Observer</a:t>
            </a:r>
          </a:p>
          <a:p>
            <a:r>
              <a:rPr lang="en-TR" dirty="0"/>
              <a:t>Memento</a:t>
            </a:r>
          </a:p>
          <a:p>
            <a:r>
              <a:rPr lang="en-TR" dirty="0"/>
              <a:t>Mediator</a:t>
            </a:r>
          </a:p>
          <a:p>
            <a:r>
              <a:rPr lang="en-TR" dirty="0"/>
              <a:t>Chain Of Responsibility</a:t>
            </a:r>
          </a:p>
          <a:p>
            <a:r>
              <a:rPr lang="en-TR" dirty="0"/>
              <a:t>Visitor</a:t>
            </a:r>
          </a:p>
          <a:p>
            <a:r>
              <a:rPr lang="en-TR" dirty="0"/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65722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F887E-C996-20BE-0F88-B12E0940B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10908-0949-3712-36E0-DCE73674D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>
            <a:normAutofit fontScale="90000"/>
          </a:bodyPr>
          <a:lstStyle/>
          <a:p>
            <a:r>
              <a:rPr lang="en-TR" b="1" dirty="0"/>
              <a:t>Design Pattern Series</a:t>
            </a:r>
            <a:br>
              <a:rPr lang="en-TR" b="1" dirty="0"/>
            </a:br>
            <a:r>
              <a:rPr lang="en-TR" sz="4200" b="1" dirty="0"/>
              <a:t>Strategy Pattern</a:t>
            </a:r>
            <a:br>
              <a:rPr lang="en-TR" b="1" dirty="0"/>
            </a:br>
            <a:endParaRPr lang="en-T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352D19-79AA-171B-3EF7-7692DF695A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TR" b="1" dirty="0"/>
              <a:t>Behoviral (Davranışsal)</a:t>
            </a:r>
          </a:p>
          <a:p>
            <a:endParaRPr lang="en-TR" dirty="0"/>
          </a:p>
          <a:p>
            <a:endParaRPr lang="en-TR" b="1" dirty="0"/>
          </a:p>
          <a:p>
            <a:r>
              <a:rPr lang="en-TR" b="1" dirty="0"/>
              <a:t>Someone has already solved your problems.</a:t>
            </a:r>
          </a:p>
          <a:p>
            <a:endParaRPr lang="en-T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CC6E5E-7008-E81A-27DA-64F1ADE0B4BA}"/>
              </a:ext>
            </a:extLst>
          </p:cNvPr>
          <p:cNvCxnSpPr/>
          <p:nvPr/>
        </p:nvCxnSpPr>
        <p:spPr>
          <a:xfrm>
            <a:off x="1701800" y="4419600"/>
            <a:ext cx="8695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3366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21849-AED4-F139-F9CF-5B250D7C0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Strategy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B55E4-522A-078F-0591-2E48F642A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dirty="0"/>
              <a:t>The Strategy Pattern defines a family of algorithms, encapsulates each one and makes them interchangeable. Strategy lets the algorithm vary independently from clients that use it.</a:t>
            </a:r>
          </a:p>
          <a:p>
            <a:endParaRPr lang="en-TR" dirty="0"/>
          </a:p>
          <a:p>
            <a:pPr marL="0" indent="0">
              <a:buNone/>
            </a:pPr>
            <a:endParaRPr lang="en-TR" dirty="0"/>
          </a:p>
          <a:p>
            <a:r>
              <a:rPr lang="en-TR" dirty="0"/>
              <a:t>Strateji pattern algoritmaların ailesini tanımlar, her birini kapsar ve birbirleri yerine kullanılabilir hale getirir. </a:t>
            </a:r>
            <a:r>
              <a:rPr lang="en-US" dirty="0" err="1"/>
              <a:t>Strateji</a:t>
            </a:r>
            <a:r>
              <a:rPr lang="en-US" dirty="0"/>
              <a:t>, </a:t>
            </a:r>
            <a:r>
              <a:rPr lang="en-US" dirty="0" err="1"/>
              <a:t>algoritmanın</a:t>
            </a:r>
            <a:r>
              <a:rPr lang="en-US" dirty="0"/>
              <a:t> </a:t>
            </a:r>
            <a:r>
              <a:rPr lang="en-US" dirty="0" err="1"/>
              <a:t>onu</a:t>
            </a:r>
            <a:r>
              <a:rPr lang="en-US" dirty="0"/>
              <a:t> </a:t>
            </a:r>
            <a:r>
              <a:rPr lang="en-US" dirty="0" err="1"/>
              <a:t>kullanan</a:t>
            </a:r>
            <a:r>
              <a:rPr lang="en-US" dirty="0"/>
              <a:t> </a:t>
            </a:r>
            <a:r>
              <a:rPr lang="en-US" dirty="0" err="1"/>
              <a:t>istemcilerden</a:t>
            </a:r>
            <a:r>
              <a:rPr lang="en-US" dirty="0"/>
              <a:t> </a:t>
            </a:r>
            <a:r>
              <a:rPr lang="en-US" dirty="0" err="1"/>
              <a:t>bağımsız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değişmesine</a:t>
            </a:r>
            <a:r>
              <a:rPr lang="en-US" dirty="0"/>
              <a:t> </a:t>
            </a:r>
            <a:r>
              <a:rPr lang="en-US" dirty="0" err="1"/>
              <a:t>olanak</a:t>
            </a:r>
            <a:r>
              <a:rPr lang="en-US" dirty="0"/>
              <a:t> </a:t>
            </a:r>
            <a:r>
              <a:rPr lang="en-US" dirty="0" err="1"/>
              <a:t>tanır</a:t>
            </a:r>
            <a:r>
              <a:rPr lang="en-US" dirty="0"/>
              <a:t>.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543663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72167-8B63-36A1-C3A4-3CBF1FC8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Sorun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2700B-DCF7-F687-6BF6-6DF42DAC3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3691209"/>
          </a:xfrm>
        </p:spPr>
        <p:txBody>
          <a:bodyPr>
            <a:normAutofit/>
          </a:bodyPr>
          <a:lstStyle/>
          <a:p>
            <a:r>
              <a:rPr lang="en-TR" dirty="0"/>
              <a:t>Tasarım prensiplerinde değişim dediğimiz konu yazılımcı tarafından unutulabiliyor. If – else veya switch – case ile çözümler sağlanabiliyor.</a:t>
            </a:r>
          </a:p>
          <a:p>
            <a:r>
              <a:rPr lang="en-TR" dirty="0"/>
              <a:t>Unutulan konu ise bu durumun hem Yazılım prensiplerini ihlal ettiği (SRP,OCP) hemde yazılımın değişmesini zorlaştırmasıdır.</a:t>
            </a:r>
          </a:p>
          <a:p>
            <a:endParaRPr lang="en-TR" dirty="0"/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20227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F9A25E-92D2-A393-4E8A-CF92394A7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3150-4C7B-FBE0-61D1-CBC7371BA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Strategy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9F2EF-A5FF-2A64-95F2-838B9B21B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001293"/>
            <a:ext cx="10583333" cy="217566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1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Context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Oluşturacağımız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transfer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nesnesi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için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kolaylık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sağlayan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wrapper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yapımız</a:t>
            </a:r>
            <a:endParaRPr lang="en-US" b="0" i="1" dirty="0">
              <a:solidFill>
                <a:srgbClr val="24242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b="1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Strategy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Desteklenen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algoritmaları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ifade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eden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arayüz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Context,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ConcreteStrategy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tarafından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tanımlanan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algoritmayı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çağırmak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için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arayüzü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kullanır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/>
            <a:r>
              <a:rPr lang="en-US" b="1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ConcreteStrategy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Her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bir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algoritmayı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gerçekleştirecek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sınıfımız</a:t>
            </a:r>
            <a:endParaRPr lang="en-US" b="0" i="1" dirty="0">
              <a:solidFill>
                <a:srgbClr val="24242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BF62F4-B155-1E91-1C32-11E5C3E2F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363" y="1276499"/>
            <a:ext cx="6509004" cy="261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6377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21849-AED4-F139-F9CF-5B250D7C0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Tasarım Prensipleri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B55E4-522A-078F-0591-2E48F642A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dirty="0"/>
              <a:t>Yazılımda değişmeyen tek şey “</a:t>
            </a:r>
            <a:r>
              <a:rPr lang="en-TR" b="1" dirty="0"/>
              <a:t>Değişim</a:t>
            </a:r>
            <a:r>
              <a:rPr lang="en-TR" dirty="0"/>
              <a:t>” ‘in kendisidir. </a:t>
            </a:r>
          </a:p>
          <a:p>
            <a:r>
              <a:rPr lang="en-TR" dirty="0"/>
              <a:t>Program to interface, not implementation !</a:t>
            </a:r>
          </a:p>
          <a:p>
            <a:pPr lvl="1"/>
            <a:r>
              <a:rPr lang="en-TR" dirty="0"/>
              <a:t>Program Arayüzdür, uygulama değil !</a:t>
            </a:r>
          </a:p>
          <a:p>
            <a:r>
              <a:rPr lang="en-TR" dirty="0"/>
              <a:t>Favor object composition over class inheritance..</a:t>
            </a:r>
          </a:p>
          <a:p>
            <a:pPr lvl="1"/>
            <a:r>
              <a:rPr lang="en-TR" dirty="0"/>
              <a:t>Kalıtım yerine Kompozisyon tercih et..</a:t>
            </a:r>
          </a:p>
          <a:p>
            <a:r>
              <a:rPr lang="en-TR" dirty="0"/>
              <a:t>Identify the aspects of your application that vary and sep</a:t>
            </a:r>
            <a:r>
              <a:rPr lang="en-US" dirty="0"/>
              <a:t>a</a:t>
            </a:r>
            <a:r>
              <a:rPr lang="en-TR" dirty="0"/>
              <a:t>rate them from what stays the same</a:t>
            </a:r>
          </a:p>
          <a:p>
            <a:pPr lvl="1"/>
            <a:r>
              <a:rPr lang="en-TR" dirty="0"/>
              <a:t>Uygulamanın değişen yönlerini belirleyin ve bunları aynı kalanlardan ayırın.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716054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1037AA-702C-35C5-2886-770A75836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9309A-B441-0C82-6D98-FC36054FE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>
            <a:normAutofit fontScale="90000"/>
          </a:bodyPr>
          <a:lstStyle/>
          <a:p>
            <a:r>
              <a:rPr lang="en-TR" b="1" dirty="0"/>
              <a:t>Design Pattern Series</a:t>
            </a:r>
            <a:br>
              <a:rPr lang="en-TR" b="1" dirty="0"/>
            </a:br>
            <a:r>
              <a:rPr lang="en-TR" sz="4200" b="1" dirty="0"/>
              <a:t>Factory Method Pattern</a:t>
            </a:r>
            <a:br>
              <a:rPr lang="en-TR" b="1" dirty="0"/>
            </a:br>
            <a:endParaRPr lang="en-T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FE83AC-7948-7408-F441-71EB0FD337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TR" b="1" dirty="0"/>
              <a:t>Creational (Yaratımsal)</a:t>
            </a:r>
          </a:p>
          <a:p>
            <a:endParaRPr lang="en-TR" dirty="0"/>
          </a:p>
          <a:p>
            <a:endParaRPr lang="en-TR" b="1" dirty="0"/>
          </a:p>
          <a:p>
            <a:r>
              <a:rPr lang="en-TR" b="1" dirty="0"/>
              <a:t>Someone has already solved your problems.</a:t>
            </a:r>
          </a:p>
          <a:p>
            <a:endParaRPr lang="en-T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0270702-E801-1388-85F0-2FFE22EE6D33}"/>
              </a:ext>
            </a:extLst>
          </p:cNvPr>
          <p:cNvCxnSpPr/>
          <p:nvPr/>
        </p:nvCxnSpPr>
        <p:spPr>
          <a:xfrm>
            <a:off x="1701800" y="4419600"/>
            <a:ext cx="8695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3581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72167-8B63-36A1-C3A4-3CBF1FC8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Çözüm..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2700B-DCF7-F687-6BF6-6DF42DAC3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r>
              <a:rPr lang="en-TR" sz="5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959487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72167-8B63-36A1-C3A4-3CBF1FC8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Strategy Pattern 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2700B-DCF7-F687-6BF6-6DF42DAC3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77111"/>
          </a:xfrm>
        </p:spPr>
        <p:txBody>
          <a:bodyPr>
            <a:normAutofit/>
          </a:bodyPr>
          <a:lstStyle/>
          <a:p>
            <a:r>
              <a:rPr lang="en-TR" dirty="0"/>
              <a:t>Değişimi kolaylıkla yönetebiliyoruz.</a:t>
            </a:r>
          </a:p>
          <a:p>
            <a:r>
              <a:rPr lang="en-TR" dirty="0"/>
              <a:t>Yazılım Prensiplerinden SRP ve OCP uygun hale getirebiliyoruz.</a:t>
            </a:r>
          </a:p>
          <a:p>
            <a:r>
              <a:rPr lang="en-TR" dirty="0"/>
              <a:t>Daha az if-else, switch-case yazıyoruz.</a:t>
            </a:r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endParaRPr lang="en-T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BD80633-1105-E05A-A897-075C6CB2A2A3}"/>
              </a:ext>
            </a:extLst>
          </p:cNvPr>
          <p:cNvSpPr txBox="1">
            <a:spLocks/>
          </p:cNvSpPr>
          <p:nvPr/>
        </p:nvSpPr>
        <p:spPr>
          <a:xfrm>
            <a:off x="838200" y="3825113"/>
            <a:ext cx="10515600" cy="2667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TR" dirty="0"/>
              <a:t>Java Kullanılan yerler:</a:t>
            </a:r>
          </a:p>
          <a:p>
            <a:pPr lvl="1"/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2"/>
              </a:rPr>
              <a:t>java.util.Comparator#compare()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 called from 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Collections#sort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().</a:t>
            </a:r>
          </a:p>
          <a:p>
            <a:pPr lvl="1"/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3"/>
              </a:rPr>
              <a:t>javax.servlet.http.HttpServlet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: service() method, plus all of the 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doXXX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() methods that accept 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HttpServletRequest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 and 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HttpServletResponse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 objects as arguments.</a:t>
            </a:r>
          </a:p>
          <a:p>
            <a:pPr lvl="1"/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4"/>
              </a:rPr>
              <a:t>javax.servlet.Filter#doFilter()</a:t>
            </a:r>
            <a:endParaRPr lang="en-US" b="0" i="0" dirty="0">
              <a:solidFill>
                <a:srgbClr val="444444"/>
              </a:solidFill>
              <a:effectLst/>
              <a:latin typeface="PT Sans" panose="020B0503020203020204" pitchFamily="34" charset="77"/>
            </a:endParaRP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8563851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E59942-D0F8-8BE6-B9D6-8DABF6E12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FEF23-DC2C-0C2C-153F-6BFA41CA1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>
            <a:normAutofit fontScale="90000"/>
          </a:bodyPr>
          <a:lstStyle/>
          <a:p>
            <a:r>
              <a:rPr lang="en-TR" b="1" dirty="0"/>
              <a:t>Design Pattern Series</a:t>
            </a:r>
            <a:br>
              <a:rPr lang="en-TR" b="1" dirty="0"/>
            </a:br>
            <a:r>
              <a:rPr lang="en-TR" sz="4200" b="1" dirty="0"/>
              <a:t>Observer Pattern</a:t>
            </a:r>
            <a:br>
              <a:rPr lang="en-TR" b="1" dirty="0"/>
            </a:br>
            <a:endParaRPr lang="en-T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304A93-230C-E0DF-5087-F9D823EAB9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TR" b="1" dirty="0"/>
              <a:t>Behoviral (Davranışsal)</a:t>
            </a:r>
          </a:p>
          <a:p>
            <a:endParaRPr lang="en-TR" dirty="0"/>
          </a:p>
          <a:p>
            <a:endParaRPr lang="en-TR" b="1" dirty="0"/>
          </a:p>
          <a:p>
            <a:r>
              <a:rPr lang="en-TR" b="1" dirty="0"/>
              <a:t>Someone has already solved your problems.</a:t>
            </a:r>
          </a:p>
          <a:p>
            <a:endParaRPr lang="en-T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73E17AD-68C8-55FF-AEDA-70629A3AACF8}"/>
              </a:ext>
            </a:extLst>
          </p:cNvPr>
          <p:cNvCxnSpPr/>
          <p:nvPr/>
        </p:nvCxnSpPr>
        <p:spPr>
          <a:xfrm>
            <a:off x="1701800" y="4419600"/>
            <a:ext cx="8695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3950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03FEE-C6A4-869D-1A66-D515C8D93B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694E7-6705-1EE3-4372-9E1DB8D5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Sorun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C9F88-1036-C5A9-6DB7-ED1AB7043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Bazı</a:t>
            </a:r>
            <a:r>
              <a:rPr lang="en-US" dirty="0"/>
              <a:t> </a:t>
            </a:r>
            <a:r>
              <a:rPr lang="en-US" dirty="0" err="1"/>
              <a:t>durumlarda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güncellendiğinda</a:t>
            </a:r>
            <a:r>
              <a:rPr lang="en-US" dirty="0"/>
              <a:t>, </a:t>
            </a:r>
            <a:r>
              <a:rPr lang="en-US" dirty="0" err="1"/>
              <a:t>nesneyi</a:t>
            </a:r>
            <a:r>
              <a:rPr lang="en-US" dirty="0"/>
              <a:t> </a:t>
            </a:r>
            <a:r>
              <a:rPr lang="en-US" dirty="0" err="1"/>
              <a:t>dinleyenlerin</a:t>
            </a:r>
            <a:r>
              <a:rPr lang="en-US" dirty="0"/>
              <a:t> </a:t>
            </a:r>
            <a:r>
              <a:rPr lang="en-US" dirty="0" err="1"/>
              <a:t>değişiklikten</a:t>
            </a:r>
            <a:r>
              <a:rPr lang="en-US" dirty="0"/>
              <a:t> </a:t>
            </a:r>
            <a:r>
              <a:rPr lang="en-US" dirty="0" err="1"/>
              <a:t>haberdar</a:t>
            </a:r>
            <a:r>
              <a:rPr lang="en-US" dirty="0"/>
              <a:t> </a:t>
            </a:r>
            <a:r>
              <a:rPr lang="en-US" dirty="0" err="1"/>
              <a:t>olmasını</a:t>
            </a:r>
            <a:r>
              <a:rPr lang="en-US" dirty="0"/>
              <a:t> </a:t>
            </a:r>
            <a:r>
              <a:rPr lang="en-US" dirty="0" err="1"/>
              <a:t>isteyebilirler</a:t>
            </a:r>
            <a:r>
              <a:rPr lang="en-US" dirty="0"/>
              <a:t>. </a:t>
            </a:r>
          </a:p>
          <a:p>
            <a:pPr algn="just"/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aralıklarla</a:t>
            </a:r>
            <a:r>
              <a:rPr lang="en-US" dirty="0"/>
              <a:t> </a:t>
            </a:r>
            <a:r>
              <a:rPr lang="en-US" dirty="0" err="1"/>
              <a:t>nesneyi</a:t>
            </a:r>
            <a:r>
              <a:rPr lang="en-US" dirty="0"/>
              <a:t> </a:t>
            </a:r>
            <a:r>
              <a:rPr lang="en-US" dirty="0" err="1"/>
              <a:t>dinlemek</a:t>
            </a:r>
            <a:r>
              <a:rPr lang="en-US" dirty="0"/>
              <a:t>, </a:t>
            </a:r>
            <a:r>
              <a:rPr lang="en-US" dirty="0" err="1"/>
              <a:t>nesnenin</a:t>
            </a:r>
            <a:r>
              <a:rPr lang="en-US" dirty="0"/>
              <a:t> </a:t>
            </a:r>
            <a:r>
              <a:rPr lang="en-US" dirty="0" err="1"/>
              <a:t>durumuyla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gecikmelere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hatalar</a:t>
            </a:r>
            <a:r>
              <a:rPr lang="en-US" dirty="0"/>
              <a:t> </a:t>
            </a:r>
            <a:r>
              <a:rPr lang="en-US" dirty="0" err="1"/>
              <a:t>olmasına</a:t>
            </a:r>
            <a:r>
              <a:rPr lang="en-US" dirty="0"/>
              <a:t> </a:t>
            </a:r>
            <a:r>
              <a:rPr lang="en-US" dirty="0" err="1"/>
              <a:t>neden</a:t>
            </a:r>
            <a:r>
              <a:rPr lang="en-US" dirty="0"/>
              <a:t> </a:t>
            </a:r>
            <a:r>
              <a:rPr lang="en-US" dirty="0" err="1"/>
              <a:t>olacaktır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9915240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741100-0079-F9D9-6C59-38CBB8785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BE1B3-E9AD-6380-B274-BBFCD1E59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Observer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904A7-DB7A-26DA-EEF1-107C78E7A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 one-to-many dependency between objects so that when one object changes state, all its dependents are notified and updated automatically.</a:t>
            </a:r>
          </a:p>
          <a:p>
            <a:endParaRPr lang="en-US" dirty="0"/>
          </a:p>
          <a:p>
            <a:r>
              <a:rPr lang="en-US" dirty="0"/>
              <a:t>Bir </a:t>
            </a:r>
            <a:r>
              <a:rPr lang="en-US" dirty="0" err="1"/>
              <a:t>nesnenin</a:t>
            </a:r>
            <a:r>
              <a:rPr lang="en-US" dirty="0"/>
              <a:t> </a:t>
            </a:r>
            <a:r>
              <a:rPr lang="en-US" dirty="0" err="1"/>
              <a:t>durumu</a:t>
            </a:r>
            <a:r>
              <a:rPr lang="en-US" dirty="0"/>
              <a:t> </a:t>
            </a:r>
            <a:r>
              <a:rPr lang="en-US" dirty="0" err="1"/>
              <a:t>değiştiğinde</a:t>
            </a:r>
            <a:r>
              <a:rPr lang="en-US" dirty="0"/>
              <a:t> </a:t>
            </a:r>
            <a:r>
              <a:rPr lang="en-US" dirty="0" err="1"/>
              <a:t>bütün</a:t>
            </a:r>
            <a:r>
              <a:rPr lang="en-US" dirty="0"/>
              <a:t> </a:t>
            </a:r>
            <a:r>
              <a:rPr lang="en-US" dirty="0" err="1"/>
              <a:t>bağımlılarının</a:t>
            </a:r>
            <a:r>
              <a:rPr lang="en-US" dirty="0"/>
              <a:t> </a:t>
            </a:r>
            <a:r>
              <a:rPr lang="en-US" dirty="0" err="1"/>
              <a:t>otomatik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bilgilendirilmesi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güncellenmesi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nesneler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birden</a:t>
            </a:r>
            <a:r>
              <a:rPr lang="en-US" dirty="0"/>
              <a:t> </a:t>
            </a:r>
            <a:r>
              <a:rPr lang="en-US" dirty="0" err="1"/>
              <a:t>çoğa</a:t>
            </a:r>
            <a:r>
              <a:rPr lang="en-US" dirty="0"/>
              <a:t> </a:t>
            </a:r>
            <a:r>
              <a:rPr lang="en-US" dirty="0" err="1"/>
              <a:t>bağımlılık</a:t>
            </a:r>
            <a:r>
              <a:rPr lang="en-US" dirty="0"/>
              <a:t> </a:t>
            </a:r>
            <a:r>
              <a:rPr lang="en-US" dirty="0" err="1"/>
              <a:t>tanımlayın</a:t>
            </a:r>
            <a:r>
              <a:rPr lang="en-US" dirty="0"/>
              <a:t>.</a:t>
            </a:r>
          </a:p>
          <a:p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0132556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5A42EB-F1C8-D942-1B84-5E7F3649A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CF87F-ABBC-C093-0645-D19042E1C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768"/>
            <a:ext cx="9966434" cy="591316"/>
          </a:xfrm>
        </p:spPr>
        <p:txBody>
          <a:bodyPr>
            <a:normAutofit fontScale="90000"/>
          </a:bodyPr>
          <a:lstStyle/>
          <a:p>
            <a:r>
              <a:rPr lang="en-TR" b="1" dirty="0"/>
              <a:t>Observer Pattern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1322B1-B88C-B4FD-5DC3-EFE4A8B5799F}"/>
              </a:ext>
            </a:extLst>
          </p:cNvPr>
          <p:cNvSpPr txBox="1"/>
          <p:nvPr/>
        </p:nvSpPr>
        <p:spPr>
          <a:xfrm>
            <a:off x="8219089" y="6311900"/>
            <a:ext cx="3415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latin typeface="Helvetica" pitchFamily="2" charset="0"/>
              </a:rPr>
              <a:t>Don’t call us, we’ll call you! </a:t>
            </a:r>
            <a:endParaRPr lang="en-US" dirty="0">
              <a:effectLst/>
              <a:latin typeface="Helvetica" pitchFamily="2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485109D-50A1-2D6F-BDCE-F81533559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77407"/>
            <a:ext cx="10515600" cy="1699556"/>
          </a:xfrm>
        </p:spPr>
        <p:txBody>
          <a:bodyPr>
            <a:normAutofit fontScale="92500"/>
          </a:bodyPr>
          <a:lstStyle/>
          <a:p>
            <a:r>
              <a:rPr lang="en-US" b="1" dirty="0">
                <a:effectLst/>
                <a:latin typeface="Courier" panose="02070309020205020404" pitchFamily="49" charset="0"/>
              </a:rPr>
              <a:t>Observer </a:t>
            </a:r>
            <a:r>
              <a:rPr lang="en-US" b="1" dirty="0">
                <a:effectLst/>
                <a:latin typeface="Helvetica" pitchFamily="2" charset="0"/>
              </a:rPr>
              <a:t>(</a:t>
            </a:r>
            <a:r>
              <a:rPr lang="en-US" b="1" dirty="0" err="1">
                <a:effectLst/>
                <a:latin typeface="Helvetica" pitchFamily="2" charset="0"/>
              </a:rPr>
              <a:t>Gözlemci</a:t>
            </a:r>
            <a:r>
              <a:rPr lang="en-US" b="1" dirty="0">
                <a:effectLst/>
                <a:latin typeface="Helvetica" pitchFamily="2" charset="0"/>
              </a:rPr>
              <a:t>)</a:t>
            </a:r>
            <a:r>
              <a:rPr lang="en-US" dirty="0">
                <a:effectLst/>
                <a:latin typeface="Helvetica" pitchFamily="2" charset="0"/>
              </a:rPr>
              <a:t>: Publisher </a:t>
            </a:r>
            <a:r>
              <a:rPr lang="en-US" dirty="0" err="1">
                <a:effectLst/>
                <a:latin typeface="Helvetica" pitchFamily="2" charset="0"/>
              </a:rPr>
              <a:t>nesneye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abone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olan</a:t>
            </a:r>
            <a:r>
              <a:rPr lang="en-US" dirty="0">
                <a:effectLst/>
                <a:latin typeface="Helvetica" pitchFamily="2" charset="0"/>
              </a:rPr>
              <a:t>, </a:t>
            </a:r>
            <a:r>
              <a:rPr lang="en-US" dirty="0" err="1">
                <a:effectLst/>
                <a:latin typeface="Helvetica" pitchFamily="2" charset="0"/>
              </a:rPr>
              <a:t>nesnedeki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değişikliklerden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haberdar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olmak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isteyen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abone</a:t>
            </a:r>
            <a:r>
              <a:rPr lang="en-US" dirty="0">
                <a:effectLst/>
                <a:latin typeface="Helvetica" pitchFamily="2" charset="0"/>
              </a:rPr>
              <a:t> (subscriber). </a:t>
            </a:r>
          </a:p>
          <a:p>
            <a:r>
              <a:rPr lang="en-US" b="1" dirty="0">
                <a:effectLst/>
                <a:latin typeface="Courier" panose="02070309020205020404" pitchFamily="49" charset="0"/>
              </a:rPr>
              <a:t>Observable </a:t>
            </a:r>
            <a:r>
              <a:rPr lang="en-US" b="1" dirty="0">
                <a:effectLst/>
                <a:latin typeface="Helvetica" pitchFamily="2" charset="0"/>
              </a:rPr>
              <a:t>(</a:t>
            </a:r>
            <a:r>
              <a:rPr lang="en-US" b="1" dirty="0" err="1">
                <a:effectLst/>
                <a:latin typeface="Helvetica" pitchFamily="2" charset="0"/>
              </a:rPr>
              <a:t>Gözlemlenebilir</a:t>
            </a:r>
            <a:r>
              <a:rPr lang="en-US" b="1" dirty="0">
                <a:effectLst/>
                <a:latin typeface="Helvetica" pitchFamily="2" charset="0"/>
              </a:rPr>
              <a:t>)</a:t>
            </a:r>
            <a:r>
              <a:rPr lang="en-US" dirty="0">
                <a:effectLst/>
                <a:latin typeface="Helvetica" pitchFamily="2" charset="0"/>
              </a:rPr>
              <a:t>: </a:t>
            </a:r>
            <a:r>
              <a:rPr lang="en-US" dirty="0" err="1">
                <a:effectLst/>
                <a:latin typeface="Helvetica" pitchFamily="2" charset="0"/>
              </a:rPr>
              <a:t>Durumundaki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değişikliklerin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takip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edildiği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nesne</a:t>
            </a:r>
            <a:r>
              <a:rPr lang="en-US" dirty="0">
                <a:effectLst/>
                <a:latin typeface="Helvetica" pitchFamily="2" charset="0"/>
              </a:rPr>
              <a:t>, </a:t>
            </a:r>
            <a:r>
              <a:rPr lang="en-US" dirty="0" err="1">
                <a:effectLst/>
                <a:latin typeface="Helvetica" pitchFamily="2" charset="0"/>
              </a:rPr>
              <a:t>konu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ya</a:t>
            </a:r>
            <a:r>
              <a:rPr lang="en-US" dirty="0">
                <a:effectLst/>
                <a:latin typeface="Helvetica" pitchFamily="2" charset="0"/>
              </a:rPr>
              <a:t> da subject, publisher. </a:t>
            </a:r>
          </a:p>
          <a:p>
            <a:endParaRPr lang="en-TR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480371-01A0-D36F-1BE1-E643E2A2A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099" y="768084"/>
            <a:ext cx="6751802" cy="322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4824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05702-3EAA-E0EC-D1A2-1E705B164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8C90E-E78E-80A0-8B21-4477923AE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Tasarım Prensipleri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B3171-83B5-EF78-9C5E-D81A30386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TR" b="1" dirty="0"/>
              <a:t>Loosely Coupling :</a:t>
            </a:r>
            <a:r>
              <a:rPr lang="en-TR" dirty="0"/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İki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obje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birbiriyle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ilişkilidir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ama </a:t>
            </a:r>
            <a:r>
              <a:rPr lang="en-US" b="1" i="0" dirty="0" err="1">
                <a:solidFill>
                  <a:srgbClr val="242424"/>
                </a:solidFill>
                <a:effectLst/>
                <a:latin typeface="source-serif-pro"/>
              </a:rPr>
              <a:t>birbiri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1" i="0" dirty="0" err="1">
                <a:solidFill>
                  <a:srgbClr val="242424"/>
                </a:solidFill>
                <a:effectLst/>
                <a:latin typeface="source-serif-pro"/>
              </a:rPr>
              <a:t>hakkında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1" i="0" dirty="0" err="1">
                <a:solidFill>
                  <a:srgbClr val="242424"/>
                </a:solidFill>
                <a:effectLst/>
                <a:latin typeface="source-serif-pro"/>
              </a:rPr>
              <a:t>çok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1" i="0" dirty="0" err="1">
                <a:solidFill>
                  <a:srgbClr val="242424"/>
                </a:solidFill>
                <a:effectLst/>
                <a:latin typeface="source-serif-pro"/>
              </a:rPr>
              <a:t>az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1" i="0" dirty="0" err="1">
                <a:solidFill>
                  <a:srgbClr val="242424"/>
                </a:solidFill>
                <a:effectLst/>
                <a:latin typeface="source-serif-pro"/>
              </a:rPr>
              <a:t>şey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1" i="0" dirty="0" err="1">
                <a:solidFill>
                  <a:srgbClr val="242424"/>
                </a:solidFill>
                <a:effectLst/>
                <a:latin typeface="source-serif-pro"/>
              </a:rPr>
              <a:t>bilirler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. 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Birinde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yaptığımız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değişlik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diğerini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etkilemez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.</a:t>
            </a:r>
            <a:endParaRPr lang="en-TR" dirty="0"/>
          </a:p>
          <a:p>
            <a:r>
              <a:rPr lang="en-TR" b="1" dirty="0"/>
              <a:t>Program to interface, not implementation !</a:t>
            </a:r>
          </a:p>
          <a:p>
            <a:pPr lvl="1"/>
            <a:r>
              <a:rPr lang="en-TR" dirty="0"/>
              <a:t>Program Arayüzdür, uygulama değil !</a:t>
            </a:r>
          </a:p>
          <a:p>
            <a:r>
              <a:rPr lang="en-TR" b="1" dirty="0"/>
              <a:t>Favor object composition over class inheritance..</a:t>
            </a:r>
          </a:p>
          <a:p>
            <a:pPr lvl="1"/>
            <a:r>
              <a:rPr lang="en-TR" dirty="0"/>
              <a:t>Kalıtım yerine Kompozisyon tercih et..</a:t>
            </a:r>
          </a:p>
          <a:p>
            <a:r>
              <a:rPr lang="en-TR" b="1" dirty="0"/>
              <a:t>Identify the aspects of your application that vary and sep</a:t>
            </a:r>
            <a:r>
              <a:rPr lang="en-US" b="1" dirty="0"/>
              <a:t>a</a:t>
            </a:r>
            <a:r>
              <a:rPr lang="en-TR" b="1" dirty="0"/>
              <a:t>rate them from what stays the same</a:t>
            </a:r>
          </a:p>
          <a:p>
            <a:pPr lvl="1"/>
            <a:r>
              <a:rPr lang="en-TR" dirty="0"/>
              <a:t>Uygulamanın değişen yönlerini belirleyin ve bunları aynı kalanlardan ayırın.</a:t>
            </a:r>
            <a:endParaRPr lang="en-TR" b="1" dirty="0"/>
          </a:p>
          <a:p>
            <a:r>
              <a:rPr lang="en-US" b="1" dirty="0"/>
              <a:t>Strive for loosely coupled designs between objects that interface</a:t>
            </a:r>
          </a:p>
          <a:p>
            <a:pPr lvl="1"/>
            <a:r>
              <a:rPr lang="en-US" dirty="0" err="1"/>
              <a:t>Arayüz</a:t>
            </a:r>
            <a:r>
              <a:rPr lang="en-US" dirty="0"/>
              <a:t> </a:t>
            </a:r>
            <a:r>
              <a:rPr lang="en-US" dirty="0" err="1"/>
              <a:t>oluşturan</a:t>
            </a:r>
            <a:r>
              <a:rPr lang="en-US" dirty="0"/>
              <a:t> </a:t>
            </a:r>
            <a:r>
              <a:rPr lang="en-US" dirty="0" err="1"/>
              <a:t>objeler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loosely coupled </a:t>
            </a:r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çabalayın</a:t>
            </a:r>
            <a:r>
              <a:rPr lang="en-US" dirty="0"/>
              <a:t>.</a:t>
            </a:r>
            <a:endParaRPr lang="en-TR" dirty="0"/>
          </a:p>
          <a:p>
            <a:pPr lvl="1"/>
            <a:endParaRPr lang="en-TR" dirty="0"/>
          </a:p>
          <a:p>
            <a:pPr lvl="1"/>
            <a:endParaRPr lang="en-TR" dirty="0"/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7431317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F0D83-944C-3783-0A25-49CFBE974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5CABB-EB93-CEEB-95C0-8701DF8CB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Çözüm..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730FA-74F9-16B7-C518-A0473DEA5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r>
              <a:rPr lang="en-TR" sz="5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013979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47B91-606C-1819-A0C6-C96897921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48942-EC8E-C965-158E-5D400107D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Observer Pattern 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F79AE-B471-35D8-EC6D-948BA79F4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784"/>
            <a:ext cx="10515600" cy="1777111"/>
          </a:xfrm>
        </p:spPr>
        <p:txBody>
          <a:bodyPr>
            <a:normAutofit/>
          </a:bodyPr>
          <a:lstStyle/>
          <a:p>
            <a:r>
              <a:rPr lang="en-TR" dirty="0"/>
              <a:t>Bir nesnenin durumundan haberdar olmak istediğimizde bu tasarım deseni kullanılır.</a:t>
            </a:r>
          </a:p>
          <a:p>
            <a:r>
              <a:rPr lang="en-TR" dirty="0"/>
              <a:t>Loosely coupling yapı</a:t>
            </a:r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endParaRPr lang="en-T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DCAB63-5A1D-A215-4F3C-77319CF42103}"/>
              </a:ext>
            </a:extLst>
          </p:cNvPr>
          <p:cNvSpPr txBox="1">
            <a:spLocks/>
          </p:cNvSpPr>
          <p:nvPr/>
        </p:nvSpPr>
        <p:spPr>
          <a:xfrm>
            <a:off x="838200" y="3813768"/>
            <a:ext cx="10515600" cy="1290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TR" dirty="0"/>
              <a:t>Java Kullanılan yerler:</a:t>
            </a:r>
          </a:p>
          <a:p>
            <a:pPr lvl="1"/>
            <a:r>
              <a:rPr lang="en-US" b="1" i="0" u="none" strike="noStrike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Java.util</a:t>
            </a:r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1" i="0" u="none" strike="noStrike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paketinde</a:t>
            </a:r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Observable </a:t>
            </a:r>
            <a:r>
              <a:rPr lang="en-US" b="1" i="0" u="none" strike="noStrike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sınıfı</a:t>
            </a:r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1" i="0" u="none" strike="noStrike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ve</a:t>
            </a:r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Observer </a:t>
            </a:r>
            <a:r>
              <a:rPr lang="en-US" b="1" i="0" u="none" strike="noStrike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arayüzü</a:t>
            </a:r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1" i="0" u="none" strike="noStrike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mevcuttu</a:t>
            </a:r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. Java9 ‘da deprecated </a:t>
            </a:r>
            <a:r>
              <a:rPr lang="en-US" b="1" i="0" u="none" strike="noStrike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olmuştur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.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3543863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D660D-2A27-7660-35ED-5AC80FB79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Structural - Yapısal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A0E33-8ADD-36F6-80EC-4E2DED70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dirty="0"/>
              <a:t>Flyweight</a:t>
            </a:r>
          </a:p>
          <a:p>
            <a:r>
              <a:rPr lang="en-TR" dirty="0"/>
              <a:t>Adapter</a:t>
            </a:r>
          </a:p>
          <a:p>
            <a:r>
              <a:rPr lang="en-TR" dirty="0"/>
              <a:t>Composite</a:t>
            </a:r>
          </a:p>
          <a:p>
            <a:r>
              <a:rPr lang="en-TR" dirty="0"/>
              <a:t>Facade</a:t>
            </a:r>
          </a:p>
          <a:p>
            <a:r>
              <a:rPr lang="en-TR" dirty="0"/>
              <a:t>Proxy</a:t>
            </a:r>
          </a:p>
          <a:p>
            <a:r>
              <a:rPr lang="en-TR" dirty="0"/>
              <a:t>Decorator</a:t>
            </a:r>
          </a:p>
          <a:p>
            <a:r>
              <a:rPr lang="en-TR" dirty="0"/>
              <a:t>Bridge</a:t>
            </a:r>
          </a:p>
        </p:txBody>
      </p:sp>
    </p:spTree>
    <p:extLst>
      <p:ext uri="{BB962C8B-B14F-4D97-AF65-F5344CB8AC3E}">
        <p14:creationId xmlns:p14="http://schemas.microsoft.com/office/powerpoint/2010/main" val="931486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43915-E84B-8BBF-6B3A-5D9EA8D64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54E5D-1A17-5AD9-799B-1405234F8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Factory Method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A18EE-6D80-17BF-49AB-9665012AB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Helvetica" pitchFamily="2" charset="0"/>
              </a:rPr>
              <a:t>Define an interface for creating an object, but let subclasses decide which class to instantiate. </a:t>
            </a:r>
            <a:r>
              <a:rPr lang="en-US" b="1" dirty="0">
                <a:effectLst/>
                <a:latin typeface="Helvetica" pitchFamily="2" charset="0"/>
              </a:rPr>
              <a:t>Factory Method </a:t>
            </a:r>
            <a:r>
              <a:rPr lang="en-US" dirty="0">
                <a:effectLst/>
                <a:latin typeface="Helvetica" pitchFamily="2" charset="0"/>
              </a:rPr>
              <a:t>lets a class defer instantiation to subclasses. </a:t>
            </a:r>
          </a:p>
          <a:p>
            <a:endParaRPr lang="en-TR" dirty="0"/>
          </a:p>
          <a:p>
            <a:pPr marL="0" indent="0">
              <a:buNone/>
            </a:pPr>
            <a:endParaRPr lang="en-TR" dirty="0"/>
          </a:p>
          <a:p>
            <a:r>
              <a:rPr lang="tr-TR" dirty="0"/>
              <a:t>Bir nesne oluşturmak için </a:t>
            </a:r>
            <a:r>
              <a:rPr lang="tr-TR" dirty="0" err="1"/>
              <a:t>arayüz</a:t>
            </a:r>
            <a:r>
              <a:rPr lang="tr-TR" dirty="0"/>
              <a:t> tanımla. Hangi sınıfın nesnesinin oluşturulacağına alt sınıflar karar versin</a:t>
            </a:r>
            <a:r>
              <a:rPr lang="en-US" dirty="0"/>
              <a:t>.</a:t>
            </a:r>
            <a:r>
              <a:rPr lang="en-US" b="1" dirty="0">
                <a:effectLst/>
                <a:latin typeface="Helvetica" pitchFamily="2" charset="0"/>
              </a:rPr>
              <a:t> Factory Method </a:t>
            </a:r>
            <a:r>
              <a:rPr lang="en-US" dirty="0" err="1">
                <a:effectLst/>
                <a:latin typeface="Helvetica" pitchFamily="2" charset="0"/>
              </a:rPr>
              <a:t>bir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sınıfın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nesne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oluşturmasını</a:t>
            </a:r>
            <a:r>
              <a:rPr lang="en-US" dirty="0">
                <a:effectLst/>
                <a:latin typeface="Helvetica" pitchFamily="2" charset="0"/>
              </a:rPr>
              <a:t> alt </a:t>
            </a:r>
            <a:r>
              <a:rPr lang="en-US" dirty="0" err="1">
                <a:effectLst/>
                <a:latin typeface="Helvetica" pitchFamily="2" charset="0"/>
              </a:rPr>
              <a:t>sınıflarına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ötelenmesine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izin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verir</a:t>
            </a:r>
            <a:r>
              <a:rPr lang="en-US" dirty="0">
                <a:effectLst/>
                <a:latin typeface="Helvetica" pitchFamily="2" charset="0"/>
              </a:rPr>
              <a:t>. 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9606593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0843F-29AF-6D13-4B66-D254EB782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3277F-6D14-E6DC-D56D-6F5003337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>
            <a:normAutofit fontScale="90000"/>
          </a:bodyPr>
          <a:lstStyle/>
          <a:p>
            <a:br>
              <a:rPr lang="en-TR" b="1" dirty="0"/>
            </a:br>
            <a:br>
              <a:rPr lang="en-TR" b="1" dirty="0"/>
            </a:br>
            <a:br>
              <a:rPr lang="en-TR" b="1" dirty="0"/>
            </a:br>
            <a:br>
              <a:rPr lang="en-TR" b="1" dirty="0"/>
            </a:br>
            <a:r>
              <a:rPr lang="en-TR" b="1" dirty="0"/>
              <a:t>Design Pattern Series</a:t>
            </a:r>
            <a:br>
              <a:rPr lang="en-TR" b="1" dirty="0"/>
            </a:br>
            <a:r>
              <a:rPr lang="en-TR" sz="4200" b="1" dirty="0"/>
              <a:t>Decorator Pattern</a:t>
            </a:r>
            <a:br>
              <a:rPr lang="en-TR" b="1" dirty="0"/>
            </a:br>
            <a:endParaRPr lang="en-T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83D59-98BC-7FF5-F76D-D36BD74494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TR" b="1" dirty="0"/>
              <a:t>Structural – (Yapısal)</a:t>
            </a:r>
            <a:endParaRPr lang="en-TR" dirty="0"/>
          </a:p>
          <a:p>
            <a:endParaRPr lang="en-TR" b="1" dirty="0"/>
          </a:p>
          <a:p>
            <a:r>
              <a:rPr lang="en-TR" b="1" dirty="0"/>
              <a:t>Someone has already solved your problems.</a:t>
            </a:r>
          </a:p>
          <a:p>
            <a:endParaRPr lang="en-T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6D0836D-5210-AD83-FC8C-549591D48833}"/>
              </a:ext>
            </a:extLst>
          </p:cNvPr>
          <p:cNvCxnSpPr/>
          <p:nvPr/>
        </p:nvCxnSpPr>
        <p:spPr>
          <a:xfrm>
            <a:off x="1701800" y="4419600"/>
            <a:ext cx="8695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7197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5ADD9-4B43-2F5B-D758-05078DFAA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E722-CA90-9871-FD89-2209F77D7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Decorator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3D8B0-4801-1C61-3861-75C9F56F0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Helvetica" pitchFamily="2" charset="0"/>
              </a:rPr>
              <a:t>Attach additional responsibilities to an object dynamically. Decorators provide a flexible alternative to subclassing for extending functionality. </a:t>
            </a:r>
          </a:p>
          <a:p>
            <a:endParaRPr lang="en-US" dirty="0">
              <a:latin typeface="Helvetica" pitchFamily="2" charset="0"/>
            </a:endParaRPr>
          </a:p>
          <a:p>
            <a:r>
              <a:rPr lang="en-US" dirty="0" err="1">
                <a:latin typeface="Helvetica" pitchFamily="2" charset="0"/>
              </a:rPr>
              <a:t>Nesneye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dinamik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olarak</a:t>
            </a:r>
            <a:r>
              <a:rPr lang="en-US" dirty="0">
                <a:latin typeface="Helvetica" pitchFamily="2" charset="0"/>
              </a:rPr>
              <a:t> ek </a:t>
            </a:r>
            <a:r>
              <a:rPr lang="en-US" dirty="0" err="1">
                <a:latin typeface="Helvetica" pitchFamily="2" charset="0"/>
              </a:rPr>
              <a:t>sorumluluklar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ekleyin</a:t>
            </a:r>
            <a:r>
              <a:rPr lang="en-US" dirty="0">
                <a:latin typeface="Helvetica" pitchFamily="2" charset="0"/>
              </a:rPr>
              <a:t>. </a:t>
            </a:r>
            <a:r>
              <a:rPr lang="en-US" dirty="0" err="1">
                <a:latin typeface="Helvetica" pitchFamily="2" charset="0"/>
              </a:rPr>
              <a:t>Dekoratörler</a:t>
            </a:r>
            <a:r>
              <a:rPr lang="en-US" dirty="0">
                <a:latin typeface="Helvetica" pitchFamily="2" charset="0"/>
              </a:rPr>
              <a:t>, </a:t>
            </a:r>
            <a:r>
              <a:rPr lang="en-US" dirty="0" err="1">
                <a:latin typeface="Helvetica" pitchFamily="2" charset="0"/>
              </a:rPr>
              <a:t>işlevselliği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genişletmek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için</a:t>
            </a:r>
            <a:r>
              <a:rPr lang="en-US" dirty="0">
                <a:latin typeface="Helvetica" pitchFamily="2" charset="0"/>
              </a:rPr>
              <a:t> alt </a:t>
            </a:r>
            <a:r>
              <a:rPr lang="en-US" dirty="0" err="1">
                <a:latin typeface="Helvetica" pitchFamily="2" charset="0"/>
              </a:rPr>
              <a:t>sınıflandırmaya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esnek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bir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alternatiflik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sunar</a:t>
            </a:r>
            <a:r>
              <a:rPr lang="en-US" dirty="0">
                <a:latin typeface="Helvetic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41760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CEF1F-001C-D12F-AD44-CC004DD65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44EFD-3693-A271-0227-CCC0ECC55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Sorun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F1877-9A9B-742E-96C1-2B16B996E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Class explosion ??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çözüm</a:t>
            </a:r>
            <a:r>
              <a:rPr lang="en-US" dirty="0"/>
              <a:t> </a:t>
            </a:r>
            <a:r>
              <a:rPr lang="en-US" dirty="0" err="1"/>
              <a:t>yeterli</a:t>
            </a:r>
            <a:r>
              <a:rPr lang="en-US" dirty="0"/>
              <a:t> </a:t>
            </a:r>
            <a:r>
              <a:rPr lang="en-US" dirty="0" err="1"/>
              <a:t>olacak</a:t>
            </a:r>
            <a:r>
              <a:rPr lang="en-US" dirty="0"/>
              <a:t> </a:t>
            </a:r>
            <a:r>
              <a:rPr lang="en-US" dirty="0" err="1"/>
              <a:t>mı</a:t>
            </a:r>
            <a:r>
              <a:rPr lang="en-US" dirty="0"/>
              <a:t>??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30ADEC-09A7-42E3-0F38-0846266FD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9270"/>
            <a:ext cx="10953228" cy="141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4221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75994-8D6F-7AD1-95FF-DB5F39F31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92823-F49B-FE03-5B54-85011140F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Tasarım Prensipleri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8601D-653D-6C8F-169B-47DEA067D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TR" b="1" dirty="0"/>
              <a:t>Program to interface, not implementation !</a:t>
            </a:r>
          </a:p>
          <a:p>
            <a:pPr lvl="1"/>
            <a:r>
              <a:rPr lang="en-TR" dirty="0"/>
              <a:t>Program Arayüzdür, uygulama değil !</a:t>
            </a:r>
          </a:p>
          <a:p>
            <a:r>
              <a:rPr lang="en-TR" b="1" dirty="0"/>
              <a:t>Favor object composition over class inheritance..</a:t>
            </a:r>
          </a:p>
          <a:p>
            <a:pPr lvl="1"/>
            <a:r>
              <a:rPr lang="en-TR" dirty="0"/>
              <a:t>Kalıtım yerine Kompozisyon tercih et..</a:t>
            </a:r>
          </a:p>
          <a:p>
            <a:r>
              <a:rPr lang="en-TR" b="1" dirty="0"/>
              <a:t>Identify the aspects of your application that vary and sep</a:t>
            </a:r>
            <a:r>
              <a:rPr lang="en-US" b="1" dirty="0"/>
              <a:t>a</a:t>
            </a:r>
            <a:r>
              <a:rPr lang="en-TR" b="1" dirty="0"/>
              <a:t>rate them from what stays the same</a:t>
            </a:r>
          </a:p>
          <a:p>
            <a:pPr lvl="1"/>
            <a:r>
              <a:rPr lang="en-TR" dirty="0"/>
              <a:t>Uygulamanın değişen yönlerini belirleyin ve bunları aynı kalanlardan ayırın.</a:t>
            </a:r>
            <a:endParaRPr lang="en-TR" b="1" dirty="0"/>
          </a:p>
          <a:p>
            <a:r>
              <a:rPr lang="en-US" b="1" dirty="0"/>
              <a:t>Strive for loosely coupled designs between objects that interface</a:t>
            </a:r>
          </a:p>
          <a:p>
            <a:pPr lvl="1"/>
            <a:r>
              <a:rPr lang="en-US" dirty="0" err="1"/>
              <a:t>Arayüz</a:t>
            </a:r>
            <a:r>
              <a:rPr lang="en-US" dirty="0"/>
              <a:t> </a:t>
            </a:r>
            <a:r>
              <a:rPr lang="en-US" dirty="0" err="1"/>
              <a:t>oluşturan</a:t>
            </a:r>
            <a:r>
              <a:rPr lang="en-US" dirty="0"/>
              <a:t> </a:t>
            </a:r>
            <a:r>
              <a:rPr lang="en-US" dirty="0" err="1"/>
              <a:t>objeler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loosely coupled </a:t>
            </a:r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çabalayın</a:t>
            </a:r>
            <a:r>
              <a:rPr lang="en-US" dirty="0"/>
              <a:t>.</a:t>
            </a:r>
            <a:endParaRPr lang="en-TR" dirty="0"/>
          </a:p>
          <a:p>
            <a:r>
              <a:rPr lang="en-US" b="1" dirty="0">
                <a:effectLst/>
              </a:rPr>
              <a:t>Classes should be open for extension, but closed for modification</a:t>
            </a:r>
          </a:p>
          <a:p>
            <a:pPr lvl="1"/>
            <a:r>
              <a:rPr lang="en-TR" dirty="0"/>
              <a:t>Sınıflar genişletilmeye açık fakat modifikasyona kapalı olmalıdır.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4109489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85687-8288-63F6-10A0-B35D2EBA8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28E9B-71AE-5AE3-F94D-6DAB7113B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768"/>
            <a:ext cx="9966434" cy="591316"/>
          </a:xfrm>
        </p:spPr>
        <p:txBody>
          <a:bodyPr>
            <a:normAutofit fontScale="90000"/>
          </a:bodyPr>
          <a:lstStyle/>
          <a:p>
            <a:r>
              <a:rPr lang="en-TR" b="1" dirty="0"/>
              <a:t>Decorator Pattern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629B2B-1CF3-3A3C-064C-1BE8E627963B}"/>
              </a:ext>
            </a:extLst>
          </p:cNvPr>
          <p:cNvSpPr txBox="1"/>
          <p:nvPr/>
        </p:nvSpPr>
        <p:spPr>
          <a:xfrm>
            <a:off x="838199" y="6389537"/>
            <a:ext cx="8167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latin typeface="Helvetica" pitchFamily="2" charset="0"/>
              </a:rPr>
              <a:t>Classes should be open for extension, but closed for modification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4500F8B-F542-45A9-C862-4FDF72BA0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31541"/>
            <a:ext cx="10515600" cy="2393757"/>
          </a:xfrm>
        </p:spPr>
        <p:txBody>
          <a:bodyPr>
            <a:normAutofit fontScale="85000" lnSpcReduction="10000"/>
          </a:bodyPr>
          <a:lstStyle/>
          <a:p>
            <a:r>
              <a:rPr lang="en-TR" b="1" dirty="0"/>
              <a:t>Component: </a:t>
            </a:r>
            <a:r>
              <a:rPr lang="en-US" dirty="0" err="1"/>
              <a:t>Dinamik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sorumluluk</a:t>
            </a:r>
            <a:r>
              <a:rPr lang="en-US" dirty="0"/>
              <a:t> </a:t>
            </a:r>
            <a:r>
              <a:rPr lang="en-US" dirty="0" err="1"/>
              <a:t>eklenebilecek</a:t>
            </a:r>
            <a:r>
              <a:rPr lang="en-US" dirty="0"/>
              <a:t> </a:t>
            </a:r>
            <a:r>
              <a:rPr lang="en-US" dirty="0" err="1"/>
              <a:t>nesneler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arayüzü</a:t>
            </a:r>
            <a:r>
              <a:rPr lang="en-US" dirty="0"/>
              <a:t> </a:t>
            </a:r>
            <a:r>
              <a:rPr lang="en-US" dirty="0" err="1"/>
              <a:t>tanımlar</a:t>
            </a:r>
            <a:r>
              <a:rPr lang="en-US" dirty="0"/>
              <a:t>.</a:t>
            </a:r>
          </a:p>
          <a:p>
            <a:r>
              <a:rPr lang="en-US" b="1" dirty="0" err="1"/>
              <a:t>ConcreteComponent</a:t>
            </a:r>
            <a:r>
              <a:rPr lang="en-US" b="1" dirty="0"/>
              <a:t>:  </a:t>
            </a:r>
            <a:r>
              <a:rPr lang="en-US" dirty="0"/>
              <a:t>Ek </a:t>
            </a:r>
            <a:r>
              <a:rPr lang="en-US" dirty="0" err="1"/>
              <a:t>sorumlulukların</a:t>
            </a:r>
            <a:r>
              <a:rPr lang="en-US" dirty="0"/>
              <a:t> </a:t>
            </a:r>
            <a:r>
              <a:rPr lang="en-US" dirty="0" err="1"/>
              <a:t>yüklenebileceği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nesneyi</a:t>
            </a:r>
            <a:r>
              <a:rPr lang="en-US" dirty="0"/>
              <a:t> </a:t>
            </a:r>
            <a:r>
              <a:rPr lang="en-US" dirty="0" err="1"/>
              <a:t>tanımlar</a:t>
            </a:r>
            <a:r>
              <a:rPr lang="en-US" dirty="0"/>
              <a:t>.</a:t>
            </a:r>
          </a:p>
          <a:p>
            <a:r>
              <a:rPr lang="en-US" b="1" dirty="0"/>
              <a:t>Decorator: </a:t>
            </a:r>
            <a:r>
              <a:rPr lang="en-US" dirty="0"/>
              <a:t>Bir Component </a:t>
            </a:r>
            <a:r>
              <a:rPr lang="en-US" dirty="0" err="1"/>
              <a:t>nesnesine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referansı</a:t>
            </a:r>
            <a:r>
              <a:rPr lang="en-US" dirty="0"/>
              <a:t> </a:t>
            </a:r>
            <a:r>
              <a:rPr lang="en-US" dirty="0" err="1"/>
              <a:t>korur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Component'in</a:t>
            </a:r>
            <a:r>
              <a:rPr lang="en-US" dirty="0"/>
              <a:t> </a:t>
            </a:r>
            <a:r>
              <a:rPr lang="en-US" dirty="0" err="1"/>
              <a:t>arayüzüne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arayüz</a:t>
            </a:r>
            <a:r>
              <a:rPr lang="en-US" dirty="0"/>
              <a:t> </a:t>
            </a:r>
            <a:r>
              <a:rPr lang="en-US" dirty="0" err="1"/>
              <a:t>tanımlar</a:t>
            </a:r>
            <a:r>
              <a:rPr lang="en-US" dirty="0"/>
              <a:t>.</a:t>
            </a:r>
          </a:p>
          <a:p>
            <a:r>
              <a:rPr lang="en-TR" b="1" dirty="0"/>
              <a:t>ConcreteDecarator: </a:t>
            </a:r>
            <a:r>
              <a:rPr lang="en-TR" dirty="0"/>
              <a:t>Bileşene sorumluluklar ekler.</a:t>
            </a:r>
            <a:endParaRPr lang="en-TR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6145E0-64B5-6E70-9EDF-49E6B3100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368" y="877663"/>
            <a:ext cx="3792882" cy="300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4894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EDCF9E-35DB-AB93-A63D-89AF06BEB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DC190-6381-2EC7-85F8-2534439F4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Çözüm..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5DF98-CA46-1110-3978-7B49D755F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r>
              <a:rPr lang="en-TR" sz="5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654336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5E3CC-DA8B-9E2B-D70A-B938C9BDD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42E33-6035-6E90-C2AD-272FEC6C5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Decorator Pattern 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899F9-DC28-23FA-395F-F668F8865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784"/>
            <a:ext cx="10515600" cy="1777111"/>
          </a:xfrm>
        </p:spPr>
        <p:txBody>
          <a:bodyPr>
            <a:normAutofit fontScale="92500" lnSpcReduction="20000"/>
          </a:bodyPr>
          <a:lstStyle/>
          <a:p>
            <a:r>
              <a:rPr lang="en-TR" dirty="0"/>
              <a:t>Kalıtım yerine Kompozisyon kullanarak, yazılıma esnekliği katmış olursunuz. </a:t>
            </a:r>
          </a:p>
          <a:p>
            <a:r>
              <a:rPr lang="en-TR" dirty="0"/>
              <a:t>Yeni bir özellik eklemek OCP ihlal etmeden, diğer nesneleri etkilemeden nesnelere dinamik bir yapı sağlanmaktadır.</a:t>
            </a:r>
          </a:p>
          <a:p>
            <a:r>
              <a:rPr lang="en-TR" dirty="0"/>
              <a:t>Nesneleri çalışma zamanında sadece değişiklikten etkilenecek şekilde tasarlamış olursunuz.</a:t>
            </a:r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endParaRPr lang="en-T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B620FEE-FBC9-8B82-2EB7-8F49D19B1D68}"/>
              </a:ext>
            </a:extLst>
          </p:cNvPr>
          <p:cNvSpPr txBox="1">
            <a:spLocks/>
          </p:cNvSpPr>
          <p:nvPr/>
        </p:nvSpPr>
        <p:spPr>
          <a:xfrm>
            <a:off x="838200" y="3895721"/>
            <a:ext cx="10515600" cy="1290254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5100" dirty="0" err="1"/>
              <a:t>Nerede</a:t>
            </a:r>
            <a:r>
              <a:rPr lang="en-US" sz="5100" dirty="0"/>
              <a:t> </a:t>
            </a:r>
            <a:r>
              <a:rPr lang="en-US" sz="5100" dirty="0" err="1"/>
              <a:t>Kullanılıyor</a:t>
            </a:r>
            <a:r>
              <a:rPr lang="en-US" sz="5100" dirty="0"/>
              <a:t>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5100" dirty="0" err="1"/>
              <a:t>Java.io</a:t>
            </a:r>
            <a:r>
              <a:rPr lang="en-US" sz="5100" dirty="0"/>
              <a:t> </a:t>
            </a:r>
            <a:r>
              <a:rPr lang="en-US" sz="5100" dirty="0" err="1"/>
              <a:t>içerisindeki</a:t>
            </a:r>
            <a:r>
              <a:rPr lang="en-US" sz="5100" dirty="0"/>
              <a:t> </a:t>
            </a:r>
            <a:r>
              <a:rPr lang="en-US" sz="5100" dirty="0" err="1"/>
              <a:t>InputStream</a:t>
            </a:r>
            <a:r>
              <a:rPr lang="en-US" sz="5100" dirty="0"/>
              <a:t> </a:t>
            </a:r>
            <a:r>
              <a:rPr lang="en-US" sz="5100" dirty="0" err="1"/>
              <a:t>sınıfı</a:t>
            </a:r>
            <a:endParaRPr lang="en-US" sz="51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51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java.util.Collections</a:t>
            </a:r>
            <a:r>
              <a:rPr lang="en-US" sz="5100" b="1" dirty="0"/>
              <a:t>, ‘</a:t>
            </a:r>
            <a:r>
              <a:rPr lang="en-US" sz="5100" b="1" dirty="0" err="1"/>
              <a:t>daki</a:t>
            </a:r>
            <a:r>
              <a:rPr lang="en-US" sz="5100" b="1" dirty="0"/>
              <a:t> -&gt; </a:t>
            </a:r>
            <a:r>
              <a:rPr lang="en-US" sz="5100" dirty="0"/>
              <a:t> </a:t>
            </a:r>
            <a:r>
              <a:rPr lang="en-US" sz="51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checkedXXX</a:t>
            </a:r>
            <a:r>
              <a:rPr lang="en-US" sz="51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en-US" sz="5100" dirty="0"/>
              <a:t>, </a:t>
            </a:r>
            <a:r>
              <a:rPr lang="en-US" sz="5100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synchronizedXXX</a:t>
            </a:r>
            <a:r>
              <a:rPr lang="en-US" sz="51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en-US" sz="5100" dirty="0"/>
              <a:t> and </a:t>
            </a:r>
            <a:r>
              <a:rPr lang="en-US" sz="5100" b="1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unmodifiableXXX</a:t>
            </a:r>
            <a:r>
              <a:rPr lang="en-US" sz="5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en-US" sz="5100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5100" b="1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javax.servlet.http.HttpServletRequestWrapper</a:t>
            </a:r>
            <a:r>
              <a:rPr lang="en-US" sz="5100" b="1" dirty="0"/>
              <a:t> </a:t>
            </a:r>
            <a:r>
              <a:rPr lang="en-US" sz="5100" dirty="0"/>
              <a:t>and </a:t>
            </a:r>
            <a:r>
              <a:rPr lang="en-US" sz="5100" b="1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HttpServletResponseWrapper</a:t>
            </a:r>
            <a:endParaRPr lang="en-US" sz="5100" b="1" dirty="0"/>
          </a:p>
          <a:p>
            <a:endParaRPr lang="en-T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97525C-2E70-78EC-9BE4-D660AD3647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00500" y="5185975"/>
            <a:ext cx="41910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7225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DDCA4-7F0B-9313-1F6E-88860FF9F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Kaynakça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7D4A8-F961-EDE5-F571-38DE43F57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Design Patterns: Elements of Reusable Object-Oriented Software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https://refactoring.guru/design-patterns/what-is-pattern</a:t>
            </a:r>
            <a:endParaRPr lang="en-US" dirty="0"/>
          </a:p>
          <a:p>
            <a:r>
              <a:rPr lang="en-US" dirty="0">
                <a:hlinkClick r:id="rId3"/>
              </a:rPr>
              <a:t>https://www.udemy.com/course/designpatterns/</a:t>
            </a:r>
            <a:r>
              <a:rPr lang="en-US" dirty="0"/>
              <a:t> (</a:t>
            </a:r>
            <a:r>
              <a:rPr lang="en-US" dirty="0" err="1"/>
              <a:t>Akın</a:t>
            </a:r>
            <a:r>
              <a:rPr lang="en-US" dirty="0"/>
              <a:t> </a:t>
            </a:r>
            <a:r>
              <a:rPr lang="en-US" dirty="0" err="1"/>
              <a:t>Hoca</a:t>
            </a:r>
            <a:r>
              <a:rPr lang="en-US" dirty="0"/>
              <a:t>)</a:t>
            </a:r>
          </a:p>
          <a:p>
            <a:r>
              <a:rPr lang="en-US" dirty="0"/>
              <a:t>Head First Design Pattern</a:t>
            </a:r>
          </a:p>
          <a:p>
            <a:r>
              <a:rPr lang="en-US" dirty="0">
                <a:hlinkClick r:id="rId4"/>
              </a:rPr>
              <a:t>https://www.youtube.com/watch?v=5upBcx8Z7FM</a:t>
            </a:r>
            <a:r>
              <a:rPr lang="en-US" dirty="0"/>
              <a:t> -&gt; </a:t>
            </a:r>
            <a:r>
              <a:rPr lang="en-US" dirty="0" err="1"/>
              <a:t>Sadık</a:t>
            </a:r>
            <a:r>
              <a:rPr lang="en-US" dirty="0"/>
              <a:t> </a:t>
            </a:r>
            <a:r>
              <a:rPr lang="en-US" dirty="0" err="1"/>
              <a:t>Barış</a:t>
            </a:r>
            <a:r>
              <a:rPr lang="en-US" dirty="0"/>
              <a:t> MEMİŞ</a:t>
            </a:r>
          </a:p>
          <a:p>
            <a:r>
              <a:rPr lang="en-TR" dirty="0"/>
              <a:t>Türkçe Pdf Kitap için Özcan ACAR-&gt; </a:t>
            </a:r>
            <a:r>
              <a:rPr lang="en-US" dirty="0">
                <a:hlinkClick r:id="rId5"/>
              </a:rPr>
              <a:t>https://www.pratikprogramci.com/urun/design-patterns/</a:t>
            </a:r>
            <a:endParaRPr lang="en-US" dirty="0"/>
          </a:p>
          <a:p>
            <a:r>
              <a:rPr lang="en-US" dirty="0" err="1"/>
              <a:t>Örneklerle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repo -&gt;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bethrobson</a:t>
            </a:r>
            <a:r>
              <a:rPr lang="en-US" dirty="0"/>
              <a:t>/Head-First-Design-Patterns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4121786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F9BB5-A1A3-33E0-F956-FAB9A9CB7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ACF8A-9572-C3BB-55F0-9DC047077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Sorun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291C5-8C7F-C15D-D9A4-E6E1EF3E5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3691209"/>
          </a:xfrm>
        </p:spPr>
        <p:txBody>
          <a:bodyPr>
            <a:normAutofit/>
          </a:bodyPr>
          <a:lstStyle/>
          <a:p>
            <a:r>
              <a:rPr lang="en-TR" dirty="0"/>
              <a:t>New bir sorun mudur?</a:t>
            </a:r>
          </a:p>
          <a:p>
            <a:r>
              <a:rPr lang="en-TR" dirty="0"/>
              <a:t>Nesne oluşturmak programlama da en kolay iş gibi gözüksede, öyle değildir. </a:t>
            </a:r>
          </a:p>
          <a:p>
            <a:r>
              <a:rPr lang="en-TR" dirty="0"/>
              <a:t>Nesneyi oluştururken yönetmekte gereklidir.</a:t>
            </a:r>
          </a:p>
          <a:p>
            <a:r>
              <a:rPr lang="en-TR" dirty="0"/>
              <a:t>Dependency Inversion Principle ihlali</a:t>
            </a:r>
          </a:p>
          <a:p>
            <a:endParaRPr lang="en-TR" dirty="0"/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755641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1575B-896E-FA39-DD12-8DA3F624B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6076-726D-D0B1-8728-A2F10B60A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Factory Method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D700A-C0BB-FB47-8455-2D421412A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05494"/>
            <a:ext cx="9980023" cy="1955375"/>
          </a:xfrm>
        </p:spPr>
        <p:txBody>
          <a:bodyPr>
            <a:normAutofit/>
          </a:bodyPr>
          <a:lstStyle/>
          <a:p>
            <a:pPr algn="l"/>
            <a:r>
              <a:rPr lang="en-US" sz="2000" b="1" i="1" dirty="0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Product</a:t>
            </a:r>
            <a:r>
              <a:rPr lang="en-US" sz="2000" b="0" i="1" dirty="0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: </a:t>
            </a:r>
            <a:r>
              <a:rPr lang="en-US" sz="2000" b="0" i="1" dirty="0" err="1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fabrika</a:t>
            </a:r>
            <a:r>
              <a:rPr lang="en-US" sz="2000" b="0" i="1" dirty="0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000" b="0" i="1" dirty="0" err="1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yönteminin</a:t>
            </a:r>
            <a:r>
              <a:rPr lang="en-US" sz="2000" b="0" i="1" dirty="0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000" b="0" i="1" dirty="0" err="1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oluşturduğu</a:t>
            </a:r>
            <a:r>
              <a:rPr lang="en-US" sz="2000" b="0" i="1" dirty="0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000" b="0" i="1" dirty="0" err="1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nesnelerin</a:t>
            </a:r>
            <a:r>
              <a:rPr lang="en-US" sz="2000" b="0" i="1" dirty="0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000" b="0" i="1" dirty="0" err="1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arayüzünü</a:t>
            </a:r>
            <a:r>
              <a:rPr lang="en-US" sz="2000" b="0" i="1" dirty="0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000" b="0" i="1" dirty="0" err="1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tanımlar</a:t>
            </a:r>
            <a:r>
              <a:rPr lang="en-US" sz="2000" b="0" i="1" dirty="0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.</a:t>
            </a:r>
          </a:p>
          <a:p>
            <a:pPr algn="l"/>
            <a:r>
              <a:rPr lang="en-US" sz="2000" b="1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ConcreteProduct</a:t>
            </a:r>
            <a:r>
              <a:rPr lang="en-US" sz="20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Product </a:t>
            </a:r>
            <a:r>
              <a:rPr lang="en-US" sz="2000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arayüzünü</a:t>
            </a:r>
            <a:r>
              <a:rPr lang="en-US" sz="2000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uygular</a:t>
            </a:r>
            <a:r>
              <a:rPr lang="en-US" sz="20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/>
            <a:r>
              <a:rPr lang="en-US" sz="2000" b="1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Creator</a:t>
            </a:r>
            <a:r>
              <a:rPr lang="en-US" sz="20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Product </a:t>
            </a:r>
            <a:r>
              <a:rPr lang="en-US" sz="2000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tipinde</a:t>
            </a:r>
            <a:r>
              <a:rPr lang="en-US" sz="20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geri</a:t>
            </a:r>
            <a:r>
              <a:rPr lang="en-US" sz="20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dönüşün</a:t>
            </a:r>
            <a:r>
              <a:rPr lang="en-US" sz="20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olan</a:t>
            </a:r>
            <a:r>
              <a:rPr lang="en-US" sz="20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factory </a:t>
            </a:r>
            <a:r>
              <a:rPr lang="en-US" sz="2000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metotu</a:t>
            </a:r>
            <a:r>
              <a:rPr lang="en-US" sz="20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bildirir</a:t>
            </a:r>
            <a:r>
              <a:rPr lang="en-US" sz="20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algn="l"/>
            <a:r>
              <a:rPr lang="en-US" sz="2000" b="1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ConcruteCreator</a:t>
            </a:r>
            <a:r>
              <a:rPr lang="en-US" sz="2000" b="1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z="2000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ConcreteProduct’ın</a:t>
            </a:r>
            <a:r>
              <a:rPr lang="en-US" sz="2000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nesnesini</a:t>
            </a:r>
            <a:r>
              <a:rPr lang="en-US" sz="2000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geri</a:t>
            </a:r>
            <a:r>
              <a:rPr lang="en-US" sz="2000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döndüren</a:t>
            </a:r>
            <a:r>
              <a:rPr lang="en-US" sz="2000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factory method override </a:t>
            </a:r>
            <a:r>
              <a:rPr lang="en-US" sz="2000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eder</a:t>
            </a:r>
            <a:r>
              <a:rPr lang="en-US" sz="2000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b="1" i="1" dirty="0">
              <a:solidFill>
                <a:srgbClr val="24242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A074BF-F8BB-290D-056D-A55A16005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57" y="1345474"/>
            <a:ext cx="69088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477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B75327-84D6-8D51-CAED-9CD5C6891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4A79D-96E1-CCAA-7239-915BFEB70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7659"/>
            <a:ext cx="4656826" cy="1325563"/>
          </a:xfrm>
        </p:spPr>
        <p:txBody>
          <a:bodyPr/>
          <a:lstStyle/>
          <a:p>
            <a:r>
              <a:rPr lang="en-TR" b="1" dirty="0"/>
              <a:t>Tasarım Prensipleri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E46E7-751A-F523-4AB1-9580955C5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3"/>
            <a:ext cx="10515600" cy="5538359"/>
          </a:xfrm>
        </p:spPr>
        <p:txBody>
          <a:bodyPr>
            <a:normAutofit fontScale="85000" lnSpcReduction="20000"/>
          </a:bodyPr>
          <a:lstStyle/>
          <a:p>
            <a:r>
              <a:rPr lang="en-TR" b="1" dirty="0"/>
              <a:t>Program to interface, not implementation !</a:t>
            </a:r>
          </a:p>
          <a:p>
            <a:pPr lvl="1"/>
            <a:r>
              <a:rPr lang="en-TR" dirty="0"/>
              <a:t>Program Arayüzdür, uygulama değil !</a:t>
            </a:r>
          </a:p>
          <a:p>
            <a:r>
              <a:rPr lang="en-TR" b="1" dirty="0"/>
              <a:t>Favor object composition over class inheritance..</a:t>
            </a:r>
          </a:p>
          <a:p>
            <a:pPr lvl="1"/>
            <a:r>
              <a:rPr lang="en-TR" dirty="0"/>
              <a:t>Kalıtım yerine Kompozisyon tercih et..</a:t>
            </a:r>
          </a:p>
          <a:p>
            <a:r>
              <a:rPr lang="en-TR" b="1" dirty="0"/>
              <a:t>Identify the aspects of your application that vary and sep</a:t>
            </a:r>
            <a:r>
              <a:rPr lang="en-US" b="1" dirty="0"/>
              <a:t>a</a:t>
            </a:r>
            <a:r>
              <a:rPr lang="en-TR" b="1" dirty="0"/>
              <a:t>rate them from what stays the same</a:t>
            </a:r>
          </a:p>
          <a:p>
            <a:pPr lvl="1"/>
            <a:r>
              <a:rPr lang="en-TR" dirty="0"/>
              <a:t>Uygulamanın değişen yönlerini belirleyin ve bunları aynı kalanlardan ayırın.</a:t>
            </a:r>
            <a:endParaRPr lang="en-TR" b="1" dirty="0"/>
          </a:p>
          <a:p>
            <a:r>
              <a:rPr lang="en-US" b="1" dirty="0"/>
              <a:t>Strive for loosely coupled designs between objects that interface</a:t>
            </a:r>
          </a:p>
          <a:p>
            <a:pPr lvl="1"/>
            <a:r>
              <a:rPr lang="en-US" dirty="0" err="1"/>
              <a:t>Arayüz</a:t>
            </a:r>
            <a:r>
              <a:rPr lang="en-US" dirty="0"/>
              <a:t> </a:t>
            </a:r>
            <a:r>
              <a:rPr lang="en-US" dirty="0" err="1"/>
              <a:t>oluşturan</a:t>
            </a:r>
            <a:r>
              <a:rPr lang="en-US" dirty="0"/>
              <a:t> </a:t>
            </a:r>
            <a:r>
              <a:rPr lang="en-US" dirty="0" err="1"/>
              <a:t>objeler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loosely coupled </a:t>
            </a:r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çabalayın</a:t>
            </a:r>
            <a:r>
              <a:rPr lang="en-US" dirty="0"/>
              <a:t>.</a:t>
            </a:r>
            <a:endParaRPr lang="en-TR" dirty="0"/>
          </a:p>
          <a:p>
            <a:r>
              <a:rPr lang="en-US" b="1" dirty="0">
                <a:effectLst/>
              </a:rPr>
              <a:t>Classes should be open for extension, but closed for modification</a:t>
            </a:r>
          </a:p>
          <a:p>
            <a:pPr lvl="1"/>
            <a:r>
              <a:rPr lang="en-TR" dirty="0"/>
              <a:t>Sınıflar genişletilmeye açık fakat modifikasyona kapalı olmalıdır.</a:t>
            </a:r>
          </a:p>
          <a:p>
            <a:r>
              <a:rPr lang="en-TR" b="1" dirty="0"/>
              <a:t>Loosely Coupling </a:t>
            </a:r>
          </a:p>
          <a:p>
            <a:pPr lvl="1"/>
            <a:r>
              <a:rPr lang="en-US" sz="2500" dirty="0" err="1"/>
              <a:t>İki</a:t>
            </a:r>
            <a:r>
              <a:rPr lang="en-US" sz="2500" dirty="0"/>
              <a:t> </a:t>
            </a:r>
            <a:r>
              <a:rPr lang="en-US" sz="2500" dirty="0" err="1"/>
              <a:t>obje</a:t>
            </a:r>
            <a:r>
              <a:rPr lang="en-US" sz="2500" dirty="0"/>
              <a:t> </a:t>
            </a:r>
            <a:r>
              <a:rPr lang="en-US" sz="2500" dirty="0" err="1"/>
              <a:t>birbiriyle</a:t>
            </a:r>
            <a:r>
              <a:rPr lang="en-US" sz="2500" dirty="0"/>
              <a:t> </a:t>
            </a:r>
            <a:r>
              <a:rPr lang="en-US" sz="2500" dirty="0" err="1"/>
              <a:t>ilişkilidir</a:t>
            </a:r>
            <a:r>
              <a:rPr lang="en-US" sz="2500" dirty="0"/>
              <a:t> ama </a:t>
            </a:r>
            <a:r>
              <a:rPr lang="en-US" sz="2500" dirty="0" err="1"/>
              <a:t>birbiri</a:t>
            </a:r>
            <a:r>
              <a:rPr lang="en-US" sz="2500" dirty="0"/>
              <a:t> </a:t>
            </a:r>
            <a:r>
              <a:rPr lang="en-US" sz="2500" dirty="0" err="1"/>
              <a:t>hakkında</a:t>
            </a:r>
            <a:r>
              <a:rPr lang="en-US" sz="2500" dirty="0"/>
              <a:t> </a:t>
            </a:r>
            <a:r>
              <a:rPr lang="en-US" sz="2500" dirty="0" err="1"/>
              <a:t>çok</a:t>
            </a:r>
            <a:r>
              <a:rPr lang="en-US" sz="2500" dirty="0"/>
              <a:t> </a:t>
            </a:r>
            <a:r>
              <a:rPr lang="en-US" sz="2500" dirty="0" err="1"/>
              <a:t>az</a:t>
            </a:r>
            <a:r>
              <a:rPr lang="en-US" sz="2500" dirty="0"/>
              <a:t> </a:t>
            </a:r>
            <a:r>
              <a:rPr lang="en-US" sz="2500" dirty="0" err="1"/>
              <a:t>şey</a:t>
            </a:r>
            <a:r>
              <a:rPr lang="en-US" sz="2500" dirty="0"/>
              <a:t> </a:t>
            </a:r>
            <a:r>
              <a:rPr lang="en-US" sz="2500" dirty="0" err="1"/>
              <a:t>bilirler</a:t>
            </a:r>
            <a:r>
              <a:rPr lang="en-US" sz="2500" dirty="0"/>
              <a:t>. </a:t>
            </a:r>
            <a:r>
              <a:rPr lang="en-US" sz="2500" dirty="0" err="1"/>
              <a:t>Birinde</a:t>
            </a:r>
            <a:r>
              <a:rPr lang="en-US" sz="2500" dirty="0"/>
              <a:t> </a:t>
            </a:r>
            <a:r>
              <a:rPr lang="en-US" sz="2500" dirty="0" err="1"/>
              <a:t>yaptığımız</a:t>
            </a:r>
            <a:r>
              <a:rPr lang="en-US" sz="2500" dirty="0"/>
              <a:t> </a:t>
            </a:r>
            <a:r>
              <a:rPr lang="en-US" sz="2500" dirty="0" err="1"/>
              <a:t>değişlik</a:t>
            </a:r>
            <a:r>
              <a:rPr lang="en-US" sz="2500" dirty="0"/>
              <a:t> </a:t>
            </a:r>
            <a:r>
              <a:rPr lang="en-US" sz="2500" dirty="0" err="1"/>
              <a:t>diğerini</a:t>
            </a:r>
            <a:r>
              <a:rPr lang="en-US" sz="2500" dirty="0"/>
              <a:t> </a:t>
            </a:r>
            <a:r>
              <a:rPr lang="en-US" sz="2500" dirty="0" err="1"/>
              <a:t>etkilemez</a:t>
            </a:r>
            <a:r>
              <a:rPr lang="en-US" sz="2500" dirty="0"/>
              <a:t>.</a:t>
            </a:r>
          </a:p>
          <a:p>
            <a:r>
              <a:rPr lang="en-US" sz="2900" b="1" dirty="0"/>
              <a:t>Depend upon abstractions. Do not depend upon concrete classes.</a:t>
            </a:r>
          </a:p>
          <a:p>
            <a:pPr lvl="1"/>
            <a:r>
              <a:rPr lang="en-US" sz="2500" dirty="0" err="1"/>
              <a:t>Soyutlamalara</a:t>
            </a:r>
            <a:r>
              <a:rPr lang="en-US" sz="2500" dirty="0"/>
              <a:t> </a:t>
            </a:r>
            <a:r>
              <a:rPr lang="en-US" sz="2500" dirty="0" err="1"/>
              <a:t>bağlı</a:t>
            </a:r>
            <a:r>
              <a:rPr lang="en-US" sz="2500" dirty="0"/>
              <a:t> </a:t>
            </a:r>
            <a:r>
              <a:rPr lang="en-US" sz="2500" dirty="0" err="1"/>
              <a:t>kalın</a:t>
            </a:r>
            <a:r>
              <a:rPr lang="en-US" sz="2500" dirty="0"/>
              <a:t>. </a:t>
            </a:r>
            <a:r>
              <a:rPr lang="en-US" sz="2500" dirty="0" err="1"/>
              <a:t>Somut</a:t>
            </a:r>
            <a:r>
              <a:rPr lang="en-US" sz="2500" dirty="0"/>
              <a:t> </a:t>
            </a:r>
            <a:r>
              <a:rPr lang="en-US" sz="2500" dirty="0" err="1"/>
              <a:t>sınıflara</a:t>
            </a:r>
            <a:r>
              <a:rPr lang="en-US" sz="2500" dirty="0"/>
              <a:t> </a:t>
            </a:r>
            <a:r>
              <a:rPr lang="en-US" sz="2500" dirty="0" err="1"/>
              <a:t>değil</a:t>
            </a:r>
            <a:r>
              <a:rPr lang="en-US" sz="2500" dirty="0"/>
              <a:t> !</a:t>
            </a:r>
          </a:p>
          <a:p>
            <a:endParaRPr lang="en-US" sz="2900" dirty="0"/>
          </a:p>
          <a:p>
            <a:endParaRPr lang="en-TR" sz="2900" dirty="0"/>
          </a:p>
          <a:p>
            <a:pPr marL="457200" lvl="1" indent="0">
              <a:buNone/>
            </a:pPr>
            <a:endParaRPr lang="en-TR" dirty="0"/>
          </a:p>
          <a:p>
            <a:endParaRPr lang="en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320427-ACC6-9304-85CD-9FCF3CB5C936}"/>
              </a:ext>
            </a:extLst>
          </p:cNvPr>
          <p:cNvSpPr txBox="1"/>
          <p:nvPr/>
        </p:nvSpPr>
        <p:spPr>
          <a:xfrm>
            <a:off x="9119219" y="41958"/>
            <a:ext cx="28510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R" dirty="0"/>
              <a:t>Yazılımda değişmeyen tek şey “</a:t>
            </a:r>
            <a:r>
              <a:rPr lang="en-TR" b="1" dirty="0"/>
              <a:t>Değişim</a:t>
            </a:r>
            <a:r>
              <a:rPr lang="en-TR" dirty="0"/>
              <a:t>” ‘in kendisidir. </a:t>
            </a:r>
          </a:p>
        </p:txBody>
      </p:sp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AD529A6A-98B1-BB00-6491-56A34645E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7012" y="144230"/>
            <a:ext cx="441789" cy="44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56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5D63C-C86C-F068-5FBC-544CE18CF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82500-F958-9427-D155-4D20AD527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Çözüm..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36021-3DC2-47FB-CF47-AA1DA2787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r>
              <a:rPr lang="en-TR" sz="5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97858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4703B-30C7-E158-7B19-F26990845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9F985-C415-6D4D-31D4-FEC84A2FA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Factory Method Pattern 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C1123-57E1-2F21-0ED2-F009777A5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77111"/>
          </a:xfrm>
        </p:spPr>
        <p:txBody>
          <a:bodyPr>
            <a:normAutofit/>
          </a:bodyPr>
          <a:lstStyle/>
          <a:p>
            <a:r>
              <a:rPr lang="en-TR" dirty="0"/>
              <a:t>Nesne oluşturma işini kolaylıkla yönetebiliyoruz.</a:t>
            </a:r>
          </a:p>
          <a:p>
            <a:r>
              <a:rPr lang="en-TR" dirty="0"/>
              <a:t>Yazılım Prensiplerinden SRP, OCP ve DIP uygun hale getirebiliyoruz.</a:t>
            </a:r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endParaRPr lang="en-T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AC7957-6690-3F91-97C6-251546326756}"/>
              </a:ext>
            </a:extLst>
          </p:cNvPr>
          <p:cNvSpPr txBox="1">
            <a:spLocks/>
          </p:cNvSpPr>
          <p:nvPr/>
        </p:nvSpPr>
        <p:spPr>
          <a:xfrm>
            <a:off x="838200" y="3825113"/>
            <a:ext cx="10515600" cy="2667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TR" dirty="0"/>
              <a:t>Java Kullanılan yerler: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2"/>
              </a:rPr>
              <a:t>java.util.Calendar#getInstance()</a:t>
            </a:r>
            <a:endParaRPr lang="en-US" b="0" i="0" dirty="0">
              <a:solidFill>
                <a:srgbClr val="444444"/>
              </a:solidFill>
              <a:effectLst/>
              <a:latin typeface="PT Sans" panose="020B0503020203020204" pitchFamily="34" charset="7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3"/>
              </a:rPr>
              <a:t>java.util.ResourceBundle#getBundle()</a:t>
            </a:r>
            <a:endParaRPr lang="en-US" b="0" i="0" dirty="0">
              <a:solidFill>
                <a:srgbClr val="444444"/>
              </a:solidFill>
              <a:effectLst/>
              <a:latin typeface="PT Sans" panose="020B0503020203020204" pitchFamily="34" charset="7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4"/>
              </a:rPr>
              <a:t>java.text.NumberFormat#getInstance()</a:t>
            </a:r>
            <a:endParaRPr lang="en-US" b="0" i="0" dirty="0">
              <a:solidFill>
                <a:srgbClr val="444444"/>
              </a:solidFill>
              <a:effectLst/>
              <a:latin typeface="PT Sans" panose="020B0503020203020204" pitchFamily="34" charset="77"/>
            </a:endParaRP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384005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4420</TotalTime>
  <Words>2029</Words>
  <Application>Microsoft Macintosh PowerPoint</Application>
  <PresentationFormat>Widescreen</PresentationFormat>
  <Paragraphs>332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Calibri</vt:lpstr>
      <vt:lpstr>Calibri Light</vt:lpstr>
      <vt:lpstr>Courier</vt:lpstr>
      <vt:lpstr>Helvetica</vt:lpstr>
      <vt:lpstr>PT Sans</vt:lpstr>
      <vt:lpstr>source-serif-pro</vt:lpstr>
      <vt:lpstr>Office Theme</vt:lpstr>
      <vt:lpstr>Design Pattern </vt:lpstr>
      <vt:lpstr>Creational - Yaratımsal</vt:lpstr>
      <vt:lpstr>Design Pattern Series Factory Method Pattern </vt:lpstr>
      <vt:lpstr>Factory Method Pattern</vt:lpstr>
      <vt:lpstr>Sorun</vt:lpstr>
      <vt:lpstr>Factory Method Pattern</vt:lpstr>
      <vt:lpstr>Tasarım Prensipleri</vt:lpstr>
      <vt:lpstr>Çözüm..</vt:lpstr>
      <vt:lpstr>Factory Method Pattern ile</vt:lpstr>
      <vt:lpstr>Design Pattern Series Abstract Factory Pattern </vt:lpstr>
      <vt:lpstr>Abstract Factory Pattern</vt:lpstr>
      <vt:lpstr>Sorun</vt:lpstr>
      <vt:lpstr>Abstract Factory Method Pattern</vt:lpstr>
      <vt:lpstr>Tasarım Prensipleri</vt:lpstr>
      <vt:lpstr>Çözüm..</vt:lpstr>
      <vt:lpstr>Abstract Factory Pattern ile</vt:lpstr>
      <vt:lpstr>Design Pattern Series Builder Pattern </vt:lpstr>
      <vt:lpstr>Builder Pattern</vt:lpstr>
      <vt:lpstr>Sorun</vt:lpstr>
      <vt:lpstr>Tasarım Prensipleri</vt:lpstr>
      <vt:lpstr>Builder Pattern</vt:lpstr>
      <vt:lpstr>Çözüm..</vt:lpstr>
      <vt:lpstr>Builder Pattern ile</vt:lpstr>
      <vt:lpstr>Behoviral - Davranışsal</vt:lpstr>
      <vt:lpstr>Design Pattern Series Strategy Pattern </vt:lpstr>
      <vt:lpstr>Strategy Pattern</vt:lpstr>
      <vt:lpstr>Sorun</vt:lpstr>
      <vt:lpstr>Strategy Pattern</vt:lpstr>
      <vt:lpstr>Tasarım Prensipleri</vt:lpstr>
      <vt:lpstr>Çözüm..</vt:lpstr>
      <vt:lpstr>Strategy Pattern ile</vt:lpstr>
      <vt:lpstr>Design Pattern Series Observer Pattern </vt:lpstr>
      <vt:lpstr>Sorun</vt:lpstr>
      <vt:lpstr>Observer Pattern</vt:lpstr>
      <vt:lpstr>Observer Pattern</vt:lpstr>
      <vt:lpstr>Tasarım Prensipleri</vt:lpstr>
      <vt:lpstr>Çözüm..</vt:lpstr>
      <vt:lpstr>Observer Pattern ile</vt:lpstr>
      <vt:lpstr>Structural - Yapısal</vt:lpstr>
      <vt:lpstr>    Design Pattern Series Decorator Pattern </vt:lpstr>
      <vt:lpstr>Decorator Pattern</vt:lpstr>
      <vt:lpstr>Sorun</vt:lpstr>
      <vt:lpstr>Tasarım Prensipleri</vt:lpstr>
      <vt:lpstr>Decorator Pattern</vt:lpstr>
      <vt:lpstr>Çözüm..</vt:lpstr>
      <vt:lpstr>Decorator Pattern ile</vt:lpstr>
      <vt:lpstr>Kaynakça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</dc:title>
  <dc:creator>umiitkose@gmail.com</dc:creator>
  <cp:lastModifiedBy>umiitkose@gmail.com</cp:lastModifiedBy>
  <cp:revision>10</cp:revision>
  <dcterms:created xsi:type="dcterms:W3CDTF">2023-10-28T19:31:28Z</dcterms:created>
  <dcterms:modified xsi:type="dcterms:W3CDTF">2024-02-22T11:03:50Z</dcterms:modified>
</cp:coreProperties>
</file>