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3"/>
  </p:notesMasterIdLst>
  <p:sldIdLst>
    <p:sldId id="256" r:id="rId2"/>
    <p:sldId id="267" r:id="rId3"/>
    <p:sldId id="287" r:id="rId4"/>
    <p:sldId id="288" r:id="rId5"/>
    <p:sldId id="290" r:id="rId6"/>
    <p:sldId id="289" r:id="rId7"/>
    <p:sldId id="291" r:id="rId8"/>
    <p:sldId id="292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293" r:id="rId24"/>
    <p:sldId id="294" r:id="rId25"/>
    <p:sldId id="295" r:id="rId26"/>
    <p:sldId id="302" r:id="rId27"/>
    <p:sldId id="296" r:id="rId28"/>
    <p:sldId id="297" r:id="rId29"/>
    <p:sldId id="298" r:id="rId30"/>
    <p:sldId id="348" r:id="rId31"/>
    <p:sldId id="349" r:id="rId32"/>
    <p:sldId id="350" r:id="rId33"/>
    <p:sldId id="353" r:id="rId34"/>
    <p:sldId id="354" r:id="rId35"/>
    <p:sldId id="260" r:id="rId36"/>
    <p:sldId id="278" r:id="rId37"/>
    <p:sldId id="261" r:id="rId38"/>
    <p:sldId id="263" r:id="rId39"/>
    <p:sldId id="268" r:id="rId40"/>
    <p:sldId id="262" r:id="rId41"/>
    <p:sldId id="264" r:id="rId42"/>
    <p:sldId id="265" r:id="rId43"/>
    <p:sldId id="341" r:id="rId44"/>
    <p:sldId id="342" r:id="rId45"/>
    <p:sldId id="343" r:id="rId46"/>
    <p:sldId id="346" r:id="rId47"/>
    <p:sldId id="34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279" r:id="rId56"/>
    <p:sldId id="273" r:id="rId57"/>
    <p:sldId id="270" r:id="rId58"/>
    <p:sldId id="272" r:id="rId59"/>
    <p:sldId id="276" r:id="rId60"/>
    <p:sldId id="274" r:id="rId61"/>
    <p:sldId id="275" r:id="rId62"/>
    <p:sldId id="355" r:id="rId63"/>
    <p:sldId id="356" r:id="rId64"/>
    <p:sldId id="357" r:id="rId65"/>
    <p:sldId id="358" r:id="rId66"/>
    <p:sldId id="360" r:id="rId67"/>
    <p:sldId id="361" r:id="rId68"/>
    <p:sldId id="362" r:id="rId69"/>
    <p:sldId id="363" r:id="rId70"/>
    <p:sldId id="364" r:id="rId71"/>
    <p:sldId id="365" r:id="rId72"/>
    <p:sldId id="366" r:id="rId73"/>
    <p:sldId id="367" r:id="rId74"/>
    <p:sldId id="259" r:id="rId75"/>
    <p:sldId id="368" r:id="rId76"/>
    <p:sldId id="369" r:id="rId77"/>
    <p:sldId id="370" r:id="rId78"/>
    <p:sldId id="373" r:id="rId79"/>
    <p:sldId id="374" r:id="rId80"/>
    <p:sldId id="280" r:id="rId81"/>
    <p:sldId id="282" r:id="rId82"/>
    <p:sldId id="281" r:id="rId83"/>
    <p:sldId id="284" r:id="rId84"/>
    <p:sldId id="283" r:id="rId85"/>
    <p:sldId id="285" r:id="rId86"/>
    <p:sldId id="286" r:id="rId87"/>
    <p:sldId id="325" r:id="rId88"/>
    <p:sldId id="326" r:id="rId89"/>
    <p:sldId id="327" r:id="rId90"/>
    <p:sldId id="328" r:id="rId91"/>
    <p:sldId id="329" r:id="rId92"/>
    <p:sldId id="330" r:id="rId93"/>
    <p:sldId id="331" r:id="rId94"/>
    <p:sldId id="333" r:id="rId95"/>
    <p:sldId id="334" r:id="rId96"/>
    <p:sldId id="335" r:id="rId97"/>
    <p:sldId id="336" r:id="rId98"/>
    <p:sldId id="337" r:id="rId99"/>
    <p:sldId id="338" r:id="rId100"/>
    <p:sldId id="339" r:id="rId101"/>
    <p:sldId id="340" r:id="rId102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1"/>
    <p:restoredTop sz="94694"/>
  </p:normalViewPr>
  <p:slideViewPr>
    <p:cSldViewPr snapToGrid="0">
      <p:cViewPr varScale="1">
        <p:scale>
          <a:sx n="152" d="100"/>
          <a:sy n="152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E89D-D69C-9E41-876A-F25A81E534D5}" type="datetimeFigureOut">
              <a:rPr lang="en-TR" smtClean="0"/>
              <a:t>25.04.2024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6571A-A02B-8D49-8302-4BB83CE884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9361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Bu </a:t>
            </a:r>
            <a:r>
              <a:rPr lang="en-US" dirty="0" err="1">
                <a:effectLst/>
                <a:latin typeface="Helvetica" pitchFamily="2" charset="0"/>
              </a:rPr>
              <a:t>problemi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ortaya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koyan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makale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bir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diğer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referans</a:t>
            </a:r>
            <a:r>
              <a:rPr lang="en-US" dirty="0">
                <a:effectLst/>
                <a:latin typeface="Helvetica" pitchFamily="2" charset="0"/>
              </a:rPr>
              <a:t>: • http://</a:t>
            </a:r>
            <a:r>
              <a:rPr lang="en-US" dirty="0" err="1">
                <a:effectLst/>
                <a:latin typeface="Helvetica" pitchFamily="2" charset="0"/>
              </a:rPr>
              <a:t>www.cs.umd.edu</a:t>
            </a:r>
            <a:r>
              <a:rPr lang="en-US" dirty="0">
                <a:effectLst/>
                <a:latin typeface="Helvetica" pitchFamily="2" charset="0"/>
              </a:rPr>
              <a:t>/~</a:t>
            </a:r>
            <a:r>
              <a:rPr lang="en-US" dirty="0" err="1">
                <a:effectLst/>
                <a:latin typeface="Helvetica" pitchFamily="2" charset="0"/>
              </a:rPr>
              <a:t>pugh</a:t>
            </a:r>
            <a:r>
              <a:rPr lang="en-US" dirty="0">
                <a:effectLst/>
                <a:latin typeface="Helvetica" pitchFamily="2" charset="0"/>
              </a:rPr>
              <a:t>/java/</a:t>
            </a:r>
            <a:r>
              <a:rPr lang="en-US" dirty="0" err="1">
                <a:effectLst/>
                <a:latin typeface="Helvetica" pitchFamily="2" charset="0"/>
              </a:rPr>
              <a:t>memoryModel</a:t>
            </a:r>
            <a:r>
              <a:rPr lang="en-US" dirty="0">
                <a:effectLst/>
                <a:latin typeface="Helvetica" pitchFamily="2" charset="0"/>
              </a:rPr>
              <a:t>/ </a:t>
            </a:r>
            <a:r>
              <a:rPr lang="en-US" dirty="0" err="1">
                <a:effectLst/>
                <a:latin typeface="Helvetica" pitchFamily="2" charset="0"/>
              </a:rPr>
              <a:t>DoubleCheckedLocking.html</a:t>
            </a:r>
            <a:r>
              <a:rPr lang="en-US" dirty="0">
                <a:effectLst/>
                <a:latin typeface="Helvetica" pitchFamily="2" charset="0"/>
              </a:rPr>
              <a:t> • http://</a:t>
            </a:r>
            <a:r>
              <a:rPr lang="en-US" dirty="0" err="1">
                <a:effectLst/>
                <a:latin typeface="Helvetica" pitchFamily="2" charset="0"/>
              </a:rPr>
              <a:t>www.javaworld.com</a:t>
            </a:r>
            <a:r>
              <a:rPr lang="en-US" dirty="0">
                <a:effectLst/>
                <a:latin typeface="Helvetica" pitchFamily="2" charset="0"/>
              </a:rPr>
              <a:t>/article/2074979/java-concurrency/double-</a:t>
            </a:r>
            <a:r>
              <a:rPr lang="en-US" dirty="0" err="1">
                <a:effectLst/>
                <a:latin typeface="Helvetica" pitchFamily="2" charset="0"/>
              </a:rPr>
              <a:t>checkedlocking</a:t>
            </a:r>
            <a:r>
              <a:rPr lang="en-US" dirty="0">
                <a:effectLst/>
                <a:latin typeface="Helvetica" pitchFamily="2" charset="0"/>
              </a:rPr>
              <a:t>--clever--but-</a:t>
            </a:r>
            <a:r>
              <a:rPr lang="en-US" dirty="0" err="1">
                <a:effectLst/>
                <a:latin typeface="Helvetica" pitchFamily="2" charset="0"/>
              </a:rPr>
              <a:t>broken.html</a:t>
            </a:r>
            <a:r>
              <a:rPr lang="en-US" dirty="0">
                <a:effectLst/>
                <a:latin typeface="Helvetica" pitchFamily="2" charset="0"/>
              </a:rPr>
              <a:t> • </a:t>
            </a:r>
            <a:r>
              <a:rPr lang="en-US" dirty="0" err="1">
                <a:effectLst/>
                <a:latin typeface="Helvetica" pitchFamily="2" charset="0"/>
              </a:rPr>
              <a:t>Java’nın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bellek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modeli</a:t>
            </a:r>
            <a:r>
              <a:rPr lang="en-US" dirty="0">
                <a:effectLst/>
                <a:latin typeface="Helvetica" pitchFamily="2" charset="0"/>
              </a:rPr>
              <a:t> (memory model) </a:t>
            </a:r>
            <a:r>
              <a:rPr lang="en-US" dirty="0" err="1">
                <a:effectLst/>
                <a:latin typeface="Helvetica" pitchFamily="2" charset="0"/>
              </a:rPr>
              <a:t>ve</a:t>
            </a:r>
            <a:r>
              <a:rPr lang="en-US" dirty="0">
                <a:effectLst/>
                <a:latin typeface="Helvetica" pitchFamily="2" charset="0"/>
              </a:rPr>
              <a:t> “</a:t>
            </a:r>
            <a:r>
              <a:rPr lang="en-US" b="1" dirty="0">
                <a:effectLst/>
                <a:latin typeface="Helvetica" pitchFamily="2" charset="0"/>
              </a:rPr>
              <a:t>happens before</a:t>
            </a:r>
            <a:r>
              <a:rPr lang="en-US" dirty="0">
                <a:effectLst/>
                <a:latin typeface="Helvetica" pitchFamily="2" charset="0"/>
              </a:rPr>
              <a:t>” </a:t>
            </a:r>
            <a:r>
              <a:rPr lang="en-US" dirty="0" err="1">
                <a:effectLst/>
                <a:latin typeface="Helvetica" pitchFamily="2" charset="0"/>
              </a:rPr>
              <a:t>ilişkisi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için</a:t>
            </a:r>
            <a:r>
              <a:rPr lang="en-US" dirty="0">
                <a:effectLst/>
                <a:latin typeface="Helvetica" pitchFamily="2" charset="0"/>
              </a:rPr>
              <a:t> • https://</a:t>
            </a:r>
            <a:r>
              <a:rPr lang="en-US" dirty="0" err="1">
                <a:effectLst/>
                <a:latin typeface="Helvetica" pitchFamily="2" charset="0"/>
              </a:rPr>
              <a:t>docs.oracle.com</a:t>
            </a:r>
            <a:r>
              <a:rPr lang="en-US" dirty="0">
                <a:effectLst/>
                <a:latin typeface="Helvetica" pitchFamily="2" charset="0"/>
              </a:rPr>
              <a:t>/</a:t>
            </a:r>
            <a:r>
              <a:rPr lang="en-US" dirty="0" err="1">
                <a:effectLst/>
                <a:latin typeface="Helvetica" pitchFamily="2" charset="0"/>
              </a:rPr>
              <a:t>javase</a:t>
            </a:r>
            <a:r>
              <a:rPr lang="en-US" dirty="0">
                <a:effectLst/>
                <a:latin typeface="Helvetica" pitchFamily="2" charset="0"/>
              </a:rPr>
              <a:t>/specs/</a:t>
            </a:r>
            <a:r>
              <a:rPr lang="en-US" dirty="0" err="1">
                <a:effectLst/>
                <a:latin typeface="Helvetica" pitchFamily="2" charset="0"/>
              </a:rPr>
              <a:t>jls</a:t>
            </a:r>
            <a:r>
              <a:rPr lang="en-US" dirty="0">
                <a:effectLst/>
                <a:latin typeface="Helvetica" pitchFamily="2" charset="0"/>
              </a:rPr>
              <a:t>/se7/html/jls-17.html#jls-17.4.5 • “Java Concurrency in Practice”, Brian </a:t>
            </a:r>
            <a:r>
              <a:rPr lang="en-US" dirty="0" err="1">
                <a:effectLst/>
                <a:latin typeface="Helvetica" pitchFamily="2" charset="0"/>
              </a:rPr>
              <a:t>Göetz</a:t>
            </a:r>
            <a:r>
              <a:rPr lang="en-US" dirty="0">
                <a:effectLst/>
                <a:latin typeface="Helvetica" pitchFamily="2" charset="0"/>
              </a:rPr>
              <a:t> </a:t>
            </a:r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6571A-A02B-8D49-8302-4BB83CE8840B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2150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9B02-E1AD-7976-A4C0-A05CFE17B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45B97-36F6-4630-C67B-D97E84CEF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8881C-C319-BB5F-CEC2-2E041DD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EB666-2196-A1D1-14AC-31A06275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7EA4-884C-C6DC-07E5-C11AEF8E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1541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F81-6668-1809-8828-C30A9D0E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7D6E2-266C-B70A-6292-6AA5AF1AB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0F34-A31F-C5C0-1C05-E0F942B9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1E0C-DCBE-89B5-D0D7-EF763092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D00E-5F15-7BAA-0E8A-F4237E5D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0969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2158A-B619-204A-7851-60E465D15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403F7-A453-DD8E-9FFC-D57FD9C32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873D7-199C-4B98-41C4-D3566CD2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B2C51-DE3A-7FBA-6A32-CFF970F7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738DA-CD6E-C95E-177D-80F66054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517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5AC-FDDA-81F7-B2AA-AFAFC33C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AF33-09A8-49A9-1DFF-030016D9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47BBF-EAA5-22F3-BBA9-F9F949DF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759E9-A417-55C8-A648-2B2AE0FF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CC83-97D4-CB18-BF12-E94C0D60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190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0952-097C-F471-6413-8C5029CD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D1FBC-AE0E-9B68-3A77-6596A8004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8E95-B9AF-C616-A2B8-1D7B2E0A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B442-35AB-2673-E1CE-7DFEA6E1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5BF8-74BC-F568-C03C-F112CCB2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532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53B1-BE15-3A9D-6A8D-4382B63D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1B3D-BDB7-FEB8-5638-38B7EFE56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2E7EB-3ED9-9D89-0B56-27302C82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2D97A-6834-62C4-CC68-3DE31C52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25.04.2024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D0795-7AD2-A01E-B7CF-A0B3C395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A3C76-8059-55FD-CC49-EAFDBC40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2659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6E2A-43BD-048E-BDF0-ADE86C83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54DFD-396D-3899-F6F9-E879B18B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9CB68-D168-1EA2-033A-ABC1BBAA8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9194A-943F-0EF7-0650-9E0C88102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B8F3-AAAB-B61A-0CFF-FBB44ADA6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935F7-C05E-2861-0A11-85610967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25.04.2024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FF758-A69A-AA15-BB39-33B9C015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EDF54-4C5D-EE63-F109-A9A79BDE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9310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CAF4-3073-D0AD-B4D0-A14BA1DA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954D1-DE44-45A2-ACD9-DE8C0FF5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25.04.2024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0106F-805B-0603-54C4-29C371CC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221C6-AC11-141E-16F9-2FF916C3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4155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0091B-ACF2-9215-2C45-02800897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25.04.2024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438A8-86E8-928F-8AF0-CCAA0CA6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21B9-1A4E-2735-41F1-BCEF45A2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3194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43FD-E211-BE0B-8318-CD0ABB17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20A8-63D4-E9D0-B89F-07FA2830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1CB91-8D34-7C17-E311-7DB87420A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5AA76-CCC2-1B4A-C22C-7266545E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25.04.2024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29D5-61C4-8856-79C1-3580657A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EF7B5-8DF6-12AE-CE08-B9E5C39A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0098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B803-051C-474E-4AA4-F14CDD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EBF78-2727-FBEB-34CD-C6F258220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DDF3B-40C2-F60A-B16E-2DA590C12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8BAE-7C20-444D-E833-0513EAA5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25.04.2024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3FA7A-4757-F672-7700-EC103C93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2A4D-F9E0-3443-EAB7-7BC3DF60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4598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C4234-BCA5-4497-D02B-4BD134B6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7445-B296-CB34-87FB-ED4B5D27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C1CD-EAFB-6CBB-DE30-1A240B44F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B78A-CD2F-054B-9591-8F4C28D48A16}" type="datetimeFigureOut">
              <a:rPr lang="en-TR" smtClean="0"/>
              <a:t>25.04.2024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38AB-F4CC-E173-47F4-A851FF81C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BBB7-1A49-DA18-15AD-B0E8BDE3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810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ee/7/api/javax/servlet/http/HttpSession.html" TargetMode="External"/><Relationship Id="rId3" Type="http://schemas.openxmlformats.org/officeDocument/2006/relationships/hyperlink" Target="http://docs.oracle.com/javaee/7/api/javax/faces/lifecycle/Lifecycle.html" TargetMode="External"/><Relationship Id="rId7" Type="http://schemas.openxmlformats.org/officeDocument/2006/relationships/hyperlink" Target="http://docs.oracle.com/javaee/7/api/javax/servlet/ServletContext.html" TargetMode="External"/><Relationship Id="rId2" Type="http://schemas.openxmlformats.org/officeDocument/2006/relationships/hyperlink" Target="http://docs.oracle.com/javaee/7/api/javax/faces/context/FacesContex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ee/7/api/javax/faces/context/ExternalContext.html" TargetMode="External"/><Relationship Id="rId5" Type="http://schemas.openxmlformats.org/officeDocument/2006/relationships/hyperlink" Target="http://docs.oracle.com/javaee/7/api/javax/faces/application/NavigationHandler.html" TargetMode="External"/><Relationship Id="rId10" Type="http://schemas.openxmlformats.org/officeDocument/2006/relationships/hyperlink" Target="http://docs.oracle.com/javaee/7/api/javax/servlet/http/HttpServletResponse.html" TargetMode="External"/><Relationship Id="rId4" Type="http://schemas.openxmlformats.org/officeDocument/2006/relationships/hyperlink" Target="http://docs.oracle.com/javaee/7/api/javax/faces/application/ViewHandler.html" TargetMode="External"/><Relationship Id="rId9" Type="http://schemas.openxmlformats.org/officeDocument/2006/relationships/hyperlink" Target="http://docs.oracle.com/javaee/7/api/javax/servlet/http/HttpServletRequest.html" TargetMode="Externa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esignpatterns/" TargetMode="External"/><Relationship Id="rId2" Type="http://schemas.openxmlformats.org/officeDocument/2006/relationships/hyperlink" Target="https://refactoring.guru/design-patterns/what-is-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atikprogramci.com/urun/design-patterns/" TargetMode="External"/><Relationship Id="rId4" Type="http://schemas.openxmlformats.org/officeDocument/2006/relationships/hyperlink" Target="https://www.youtube.com/watch?v=5upBcx8Z7F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ResourceBundle.html#getBundle-java.lang.String-" TargetMode="External"/><Relationship Id="rId2" Type="http://schemas.openxmlformats.org/officeDocument/2006/relationships/hyperlink" Target="http://docs.oracle.com/javase/8/docs/api/java/util/Calendar.html#getInstance-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api/java/text/NumberFormat.html#getInstance--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x/xml/transform/TransformerFactory.html#newInstance--" TargetMode="External"/><Relationship Id="rId2" Type="http://schemas.openxmlformats.org/officeDocument/2006/relationships/hyperlink" Target="http://docs.oracle.com/javase/8/docs/api/javax/xml/parsers/DocumentBuilderFactory.html#newInstance-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api/javax/xml/xpath/XPathFactory.html#newInstance--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Appendab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x/xml/transform/TransformerFactory.html#newInstance--" TargetMode="External"/><Relationship Id="rId2" Type="http://schemas.openxmlformats.org/officeDocument/2006/relationships/hyperlink" Target="http://docs.oracle.com/javase/8/docs/api/javax/xml/parsers/DocumentBuilderFactory.html#newInstance-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api/javax/xml/xpath/XPathFactory.html#newInstance--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7/api/javax/servlet/http/HttpServlet.html" TargetMode="External"/><Relationship Id="rId2" Type="http://schemas.openxmlformats.org/officeDocument/2006/relationships/hyperlink" Target="http://docs.oracle.com/javase/8/docs/api/java/util/Comparator.html#compare-T-T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ee/7/api/javax/servlet/Filter.html#doFilter-javax.servlet.ServletRequest-javax.servlet.ServletResponse-javax.servlet.FilterChain-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8/docs/api/java/util/AbstractMap.html" TargetMode="External"/><Relationship Id="rId3" Type="http://schemas.openxmlformats.org/officeDocument/2006/relationships/hyperlink" Target="http://docs.oracle.com/javase/8/docs/api/java/io/OutputStream.html" TargetMode="External"/><Relationship Id="rId7" Type="http://schemas.openxmlformats.org/officeDocument/2006/relationships/hyperlink" Target="http://docs.oracle.com/javase/8/docs/api/java/util/AbstractSet.html" TargetMode="External"/><Relationship Id="rId2" Type="http://schemas.openxmlformats.org/officeDocument/2006/relationships/hyperlink" Target="http://docs.oracle.com/javase/8/docs/api/java/io/InputStrea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8/docs/api/java/util/AbstractList.html" TargetMode="External"/><Relationship Id="rId5" Type="http://schemas.openxmlformats.org/officeDocument/2006/relationships/hyperlink" Target="http://docs.oracle.com/javase/8/docs/api/java/io/Writer.html" TargetMode="External"/><Relationship Id="rId4" Type="http://schemas.openxmlformats.org/officeDocument/2006/relationships/hyperlink" Target="http://docs.oracle.com/javase/8/docs/api/java/io/Reader.html" TargetMode="External"/><Relationship Id="rId9" Type="http://schemas.openxmlformats.org/officeDocument/2006/relationships/hyperlink" Target="http://docs.oracle.com/javaee/7/api/javax/servlet/http/HttpServlet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7/api/javax/servlet/http/HttpServlet.html" TargetMode="External"/><Relationship Id="rId2" Type="http://schemas.openxmlformats.org/officeDocument/2006/relationships/hyperlink" Target="http://docs.oracle.com/javase/8/docs/api/java/util/Comparator.html#compare-T-T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ee/7/api/javax/servlet/Filter.html#doFilter-javax.servlet.ServletRequest-javax.servlet.ServletResponse-javax.servlet.FilterChain-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7/api/javax/faces/lifecycle/Lifecycle.html#execute-javax.faces.context.FacesContext-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math/BigDecimal.html#valueOf-long-int-" TargetMode="External"/><Relationship Id="rId3" Type="http://schemas.openxmlformats.org/officeDocument/2006/relationships/hyperlink" Target="http://docs.oracle.com/javase/8/docs/api/java/lang/Boolean.html#valueOf-boolean-" TargetMode="External"/><Relationship Id="rId7" Type="http://schemas.openxmlformats.org/officeDocument/2006/relationships/hyperlink" Target="http://docs.oracle.com/javase/8/docs/api/java/lang/Long.html#valueOf-long-" TargetMode="External"/><Relationship Id="rId2" Type="http://schemas.openxmlformats.org/officeDocument/2006/relationships/hyperlink" Target="http://docs.oracle.com/javase/8/docs/api/java/lang/Integer.html#valueOf-int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8/docs/api/java/lang/Short.html#valueOf-short-" TargetMode="External"/><Relationship Id="rId5" Type="http://schemas.openxmlformats.org/officeDocument/2006/relationships/hyperlink" Target="http://docs.oracle.com/javase/8/docs/api/java/lang/Character.html#valueOf-char-" TargetMode="External"/><Relationship Id="rId4" Type="http://schemas.openxmlformats.org/officeDocument/2006/relationships/hyperlink" Target="http://docs.oracle.com/javase/8/docs/api/java/lang/Byte.html#valueOf-byte-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awt/Desktop.html#getDesktop--" TargetMode="External"/><Relationship Id="rId2" Type="http://schemas.openxmlformats.org/officeDocument/2006/relationships/hyperlink" Target="http://docs.oracle.com/javase/8/docs/api/java/lang/Runtime.html#getRuntime-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api/java/lang/System.html#getSecurityManager--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docs.oracle.com/javase/8/docs/api/java/util/Collections.html#checkedCollection-java.util.Collection-java.lang.Class-" TargetMode="External"/><Relationship Id="rId7" Type="http://schemas.openxmlformats.org/officeDocument/2006/relationships/hyperlink" Target="http://docs.oracle.com/javaee/7/api/javax/servlet/http/HttpServletResponseWrapper.html" TargetMode="External"/><Relationship Id="rId2" Type="http://schemas.openxmlformats.org/officeDocument/2006/relationships/hyperlink" Target="http://docs.oracle.com/javase/8/docs/api/java/util/Collec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ee/7/api/javax/servlet/http/HttpServletRequestWrapper.html" TargetMode="External"/><Relationship Id="rId5" Type="http://schemas.openxmlformats.org/officeDocument/2006/relationships/hyperlink" Target="http://docs.oracle.com/javase/8/docs/api/java/util/Collections.html#unmodifiableCollection-java.util.Collection-" TargetMode="External"/><Relationship Id="rId4" Type="http://schemas.openxmlformats.org/officeDocument/2006/relationships/hyperlink" Target="http://docs.oracle.com/javase/8/docs/api/java/util/Collections.html#synchronizedCollection-java.util.Collection-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DBA5-3DF2-12D3-B282-F51883D9A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lang="en-TR" b="1" dirty="0"/>
              <a:t>Design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D5784-5866-094C-838A-46011F65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Creational (Yaratımsal), Structural (Yapısal), Behoviral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AE20A6-E4AB-5A39-C5BE-BAD941C5B6ED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0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8CD05-0838-E7F9-DA92-5B4B09809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A217-55BD-E1F9-EA31-36D9B9CD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Factory Method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E94A-F9F6-0A82-D0A6-AB4C7CFA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Define an interface for creating an object, but let subclasses decide which class to instantiate. </a:t>
            </a:r>
            <a:r>
              <a:rPr lang="en-US" b="1" dirty="0">
                <a:effectLst/>
                <a:latin typeface="Helvetica" pitchFamily="2" charset="0"/>
              </a:rPr>
              <a:t>Factory Method </a:t>
            </a:r>
            <a:r>
              <a:rPr lang="en-US" dirty="0">
                <a:effectLst/>
                <a:latin typeface="Helvetica" pitchFamily="2" charset="0"/>
              </a:rPr>
              <a:t>lets a class defer instantiation to subclasses. 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/>
              <a:t>Bir nesne oluşturmak için </a:t>
            </a:r>
            <a:r>
              <a:rPr lang="tr-TR" dirty="0" err="1"/>
              <a:t>arayüz</a:t>
            </a:r>
            <a:r>
              <a:rPr lang="tr-TR" dirty="0"/>
              <a:t> tanımla. Hangi sınıfın nesnesinin oluşturulacağına alt sınıflar karar versin</a:t>
            </a:r>
            <a:r>
              <a:rPr lang="en-US" dirty="0"/>
              <a:t>.</a:t>
            </a:r>
            <a:r>
              <a:rPr lang="en-US" b="1" dirty="0">
                <a:effectLst/>
                <a:latin typeface="Helvetica" pitchFamily="2" charset="0"/>
              </a:rPr>
              <a:t> Factory Method </a:t>
            </a:r>
            <a:r>
              <a:rPr lang="en-US" dirty="0" err="1">
                <a:effectLst/>
                <a:latin typeface="Helvetica" pitchFamily="2" charset="0"/>
              </a:rPr>
              <a:t>bir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sınıfın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nesne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oluşturmasını</a:t>
            </a:r>
            <a:r>
              <a:rPr lang="en-US" dirty="0">
                <a:effectLst/>
                <a:latin typeface="Helvetica" pitchFamily="2" charset="0"/>
              </a:rPr>
              <a:t> alt </a:t>
            </a:r>
            <a:r>
              <a:rPr lang="en-US" dirty="0" err="1">
                <a:effectLst/>
                <a:latin typeface="Helvetica" pitchFamily="2" charset="0"/>
              </a:rPr>
              <a:t>sınıflarına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ötelenmesine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izin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verir</a:t>
            </a:r>
            <a:r>
              <a:rPr lang="en-US" dirty="0">
                <a:effectLst/>
                <a:latin typeface="Helvetica" pitchFamily="2" charset="0"/>
              </a:rPr>
              <a:t>. 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1660437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017C4-DFD5-4260-86B2-05A9105FC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D0DF-DB70-A691-E008-79B0C240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Facade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87CA-0923-7A44-381D-EF10F3D0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 lnSpcReduction="10000"/>
          </a:bodyPr>
          <a:lstStyle/>
          <a:p>
            <a:r>
              <a:rPr lang="en-TR" dirty="0"/>
              <a:t>Bir sistemin kullanımı kolaylaşır, bilgi en aza indirilir. (Kullanım klavuzu)</a:t>
            </a:r>
          </a:p>
          <a:p>
            <a:r>
              <a:rPr lang="en-TR" dirty="0"/>
              <a:t>Law of demeter (principle of least knowledge) kuralı uygulanır.</a:t>
            </a:r>
          </a:p>
          <a:p>
            <a:r>
              <a:rPr lang="en-TR" dirty="0"/>
              <a:t>Yeni bir özellik eklemek OCP ihlal etmeden, diğer nesneleri etkilemeden nesnelere dinamik bir yapı sağlanmaktadır.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02DEF4-7CE2-8EE0-9D84-0430519123A9}"/>
              </a:ext>
            </a:extLst>
          </p:cNvPr>
          <p:cNvSpPr txBox="1">
            <a:spLocks/>
          </p:cNvSpPr>
          <p:nvPr/>
        </p:nvSpPr>
        <p:spPr>
          <a:xfrm>
            <a:off x="838200" y="3895721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5100" dirty="0" err="1"/>
              <a:t>Nerede</a:t>
            </a:r>
            <a:r>
              <a:rPr lang="en-US" sz="5100" dirty="0"/>
              <a:t> </a:t>
            </a:r>
            <a:r>
              <a:rPr lang="en-US" sz="5100" dirty="0" err="1"/>
              <a:t>Kullanılıyor</a:t>
            </a:r>
            <a:r>
              <a:rPr lang="en-US" sz="5100" dirty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javax.faces.context.FacesContext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uses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LifeCycle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ViewHandler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5"/>
              </a:rPr>
              <a:t>NavigationHandler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6"/>
              </a:rPr>
              <a:t>javax.faces.context.ExternalContext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7"/>
              </a:rPr>
              <a:t>ServletContext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8"/>
              </a:rPr>
              <a:t>HttpSession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9"/>
              </a:rPr>
              <a:t>HttpServletRequest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10"/>
              </a:rPr>
              <a:t>HttpServletResponse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1139830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73C8E-E188-313F-6B10-0DDE6D88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E7F1-2569-44FB-04E1-92A53D7F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Kaynakça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238D-86B4-9765-0E68-66281BE6B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Design Patterns: Elements of Reusable Object-Oriented Software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https://refactoring.guru/design-patterns/what-is-pattern</a:t>
            </a:r>
            <a:endParaRPr lang="en-US" dirty="0"/>
          </a:p>
          <a:p>
            <a:r>
              <a:rPr lang="en-US" dirty="0">
                <a:hlinkClick r:id="rId3"/>
              </a:rPr>
              <a:t>https://www.udemy.com/course/designpatterns/</a:t>
            </a:r>
            <a:r>
              <a:rPr lang="en-US" dirty="0"/>
              <a:t> (</a:t>
            </a:r>
            <a:r>
              <a:rPr lang="en-US" dirty="0" err="1"/>
              <a:t>Akın</a:t>
            </a:r>
            <a:r>
              <a:rPr lang="en-US" dirty="0"/>
              <a:t> </a:t>
            </a:r>
            <a:r>
              <a:rPr lang="en-US" dirty="0" err="1"/>
              <a:t>Hoca</a:t>
            </a:r>
            <a:r>
              <a:rPr lang="en-US" dirty="0"/>
              <a:t>)</a:t>
            </a:r>
          </a:p>
          <a:p>
            <a:r>
              <a:rPr lang="en-US" dirty="0"/>
              <a:t>Head First Design Pattern</a:t>
            </a:r>
          </a:p>
          <a:p>
            <a:r>
              <a:rPr lang="en-US" dirty="0">
                <a:hlinkClick r:id="rId4"/>
              </a:rPr>
              <a:t>https://www.youtube.com/watch?v=5upBcx8Z7FM</a:t>
            </a:r>
            <a:r>
              <a:rPr lang="en-US" dirty="0"/>
              <a:t> -&gt; </a:t>
            </a:r>
            <a:r>
              <a:rPr lang="en-US" dirty="0" err="1"/>
              <a:t>Sadık</a:t>
            </a:r>
            <a:r>
              <a:rPr lang="en-US" dirty="0"/>
              <a:t> </a:t>
            </a:r>
            <a:r>
              <a:rPr lang="en-US" dirty="0" err="1"/>
              <a:t>Barış</a:t>
            </a:r>
            <a:r>
              <a:rPr lang="en-US" dirty="0"/>
              <a:t> MEMİŞ</a:t>
            </a:r>
          </a:p>
          <a:p>
            <a:r>
              <a:rPr lang="en-TR" dirty="0"/>
              <a:t>Türkçe Pdf Kitap için Özcan ACAR-&gt; </a:t>
            </a:r>
            <a:r>
              <a:rPr lang="en-US" dirty="0">
                <a:hlinkClick r:id="rId5"/>
              </a:rPr>
              <a:t>https://www.pratikprogramci.com/urun/design-patterns/</a:t>
            </a:r>
            <a:endParaRPr lang="en-US" dirty="0"/>
          </a:p>
          <a:p>
            <a:r>
              <a:rPr lang="en-US" dirty="0" err="1"/>
              <a:t>Örneklerle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repo -&gt;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bethrobson</a:t>
            </a:r>
            <a:r>
              <a:rPr lang="en-US" dirty="0"/>
              <a:t>/Head-First-Design-Patterns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22921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F05D5-083B-2C76-7F65-A8C93E8D7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08EB-DBAE-8D2E-FA00-4F71E432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CF09-7A03-FA8F-FC08-329FBE1E3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New bir sorun mudur?</a:t>
            </a:r>
          </a:p>
          <a:p>
            <a:r>
              <a:rPr lang="en-TR" dirty="0"/>
              <a:t>Nesne oluşturmak programlama da en kolay iş gibi gözüksede, öyle değildir. </a:t>
            </a:r>
          </a:p>
          <a:p>
            <a:r>
              <a:rPr lang="en-TR" dirty="0"/>
              <a:t>Nesneyi oluştururken yönetmekte gereklidir.</a:t>
            </a:r>
          </a:p>
          <a:p>
            <a:r>
              <a:rPr lang="en-TR" dirty="0"/>
              <a:t>Dependency Inversion Principle ihlali</a:t>
            </a:r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66926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7AC44-EF88-935D-5BBA-F70E7DC45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53C1-26F9-2467-C829-B7CF25D1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Factory Method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130F-1C96-718C-D4FB-FD86B9A5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494"/>
            <a:ext cx="9980023" cy="1955375"/>
          </a:xfrm>
        </p:spPr>
        <p:txBody>
          <a:bodyPr>
            <a:normAutofit/>
          </a:bodyPr>
          <a:lstStyle/>
          <a:p>
            <a:pPr algn="l"/>
            <a:r>
              <a:rPr lang="en-US" sz="2000" b="1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Product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: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fabrika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yönteminin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oluşturduğu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nesnelerin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arayüzünü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tanımlar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2000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ConcreteProduct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Product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arayüzünü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uygular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2000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Creator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Product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tipinde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dönüşün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olan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factory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metotu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bildirir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l"/>
            <a:r>
              <a:rPr lang="en-US" sz="2000" b="1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ConcruteCreator</a:t>
            </a:r>
            <a:r>
              <a:rPr lang="en-US" sz="2000" b="1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ConcreteProduct’ın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nesnesini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döndüren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factory method override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eder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1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3494D-CF16-9193-355F-C327167A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1345474"/>
            <a:ext cx="69088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9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3D08E-839E-B0A7-745F-5EFEA9114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C1BD-6375-8ADC-3700-17273610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9"/>
            <a:ext cx="4656826" cy="1325563"/>
          </a:xfrm>
        </p:spPr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B4034-2507-CA61-24E9-676584DB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3"/>
            <a:ext cx="10515600" cy="5538359"/>
          </a:xfrm>
        </p:spPr>
        <p:txBody>
          <a:bodyPr>
            <a:normAutofit fontScale="85000" lnSpcReduction="2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r>
              <a:rPr lang="en-TR" b="1" dirty="0"/>
              <a:t>Loosely Coupling </a:t>
            </a:r>
          </a:p>
          <a:p>
            <a:pPr lvl="1"/>
            <a:r>
              <a:rPr lang="en-US" sz="2500" dirty="0" err="1"/>
              <a:t>İki</a:t>
            </a:r>
            <a:r>
              <a:rPr lang="en-US" sz="2500" dirty="0"/>
              <a:t> </a:t>
            </a:r>
            <a:r>
              <a:rPr lang="en-US" sz="2500" dirty="0" err="1"/>
              <a:t>obje</a:t>
            </a:r>
            <a:r>
              <a:rPr lang="en-US" sz="2500" dirty="0"/>
              <a:t> </a:t>
            </a:r>
            <a:r>
              <a:rPr lang="en-US" sz="2500" dirty="0" err="1"/>
              <a:t>birbiriyle</a:t>
            </a:r>
            <a:r>
              <a:rPr lang="en-US" sz="2500" dirty="0"/>
              <a:t> </a:t>
            </a:r>
            <a:r>
              <a:rPr lang="en-US" sz="2500" dirty="0" err="1"/>
              <a:t>ilişkilidir</a:t>
            </a:r>
            <a:r>
              <a:rPr lang="en-US" sz="2500" dirty="0"/>
              <a:t> ama </a:t>
            </a:r>
            <a:r>
              <a:rPr lang="en-US" sz="2500" dirty="0" err="1"/>
              <a:t>birbiri</a:t>
            </a:r>
            <a:r>
              <a:rPr lang="en-US" sz="2500" dirty="0"/>
              <a:t> </a:t>
            </a:r>
            <a:r>
              <a:rPr lang="en-US" sz="2500" dirty="0" err="1"/>
              <a:t>hakkında</a:t>
            </a:r>
            <a:r>
              <a:rPr lang="en-US" sz="2500" dirty="0"/>
              <a:t> </a:t>
            </a:r>
            <a:r>
              <a:rPr lang="en-US" sz="2500" dirty="0" err="1"/>
              <a:t>çok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şey</a:t>
            </a:r>
            <a:r>
              <a:rPr lang="en-US" sz="2500" dirty="0"/>
              <a:t> </a:t>
            </a:r>
            <a:r>
              <a:rPr lang="en-US" sz="2500" dirty="0" err="1"/>
              <a:t>bilirler</a:t>
            </a:r>
            <a:r>
              <a:rPr lang="en-US" sz="2500" dirty="0"/>
              <a:t>. </a:t>
            </a:r>
            <a:r>
              <a:rPr lang="en-US" sz="2500" dirty="0" err="1"/>
              <a:t>Birinde</a:t>
            </a:r>
            <a:r>
              <a:rPr lang="en-US" sz="2500" dirty="0"/>
              <a:t> </a:t>
            </a:r>
            <a:r>
              <a:rPr lang="en-US" sz="2500" dirty="0" err="1"/>
              <a:t>yaptığımız</a:t>
            </a:r>
            <a:r>
              <a:rPr lang="en-US" sz="2500" dirty="0"/>
              <a:t> </a:t>
            </a:r>
            <a:r>
              <a:rPr lang="en-US" sz="2500" dirty="0" err="1"/>
              <a:t>değişlik</a:t>
            </a:r>
            <a:r>
              <a:rPr lang="en-US" sz="2500" dirty="0"/>
              <a:t> </a:t>
            </a:r>
            <a:r>
              <a:rPr lang="en-US" sz="2500" dirty="0" err="1"/>
              <a:t>diğerini</a:t>
            </a:r>
            <a:r>
              <a:rPr lang="en-US" sz="2500" dirty="0"/>
              <a:t> </a:t>
            </a:r>
            <a:r>
              <a:rPr lang="en-US" sz="2500" dirty="0" err="1"/>
              <a:t>etkilemez</a:t>
            </a:r>
            <a:r>
              <a:rPr lang="en-US" sz="2500" dirty="0"/>
              <a:t>.</a:t>
            </a:r>
          </a:p>
          <a:p>
            <a:r>
              <a:rPr lang="en-US" sz="2900" b="1" dirty="0"/>
              <a:t>Depend upon abstractions. Do not depend upon concrete classes.</a:t>
            </a:r>
          </a:p>
          <a:p>
            <a:pPr lvl="1"/>
            <a:r>
              <a:rPr lang="en-US" sz="2500" dirty="0" err="1"/>
              <a:t>Soyutlamalara</a:t>
            </a:r>
            <a:r>
              <a:rPr lang="en-US" sz="2500" dirty="0"/>
              <a:t> </a:t>
            </a:r>
            <a:r>
              <a:rPr lang="en-US" sz="2500" dirty="0" err="1"/>
              <a:t>bağlı</a:t>
            </a:r>
            <a:r>
              <a:rPr lang="en-US" sz="2500" dirty="0"/>
              <a:t> </a:t>
            </a:r>
            <a:r>
              <a:rPr lang="en-US" sz="2500" dirty="0" err="1"/>
              <a:t>kalın</a:t>
            </a:r>
            <a:r>
              <a:rPr lang="en-US" sz="2500" dirty="0"/>
              <a:t>. </a:t>
            </a:r>
            <a:r>
              <a:rPr lang="en-US" sz="2500" dirty="0" err="1"/>
              <a:t>Somut</a:t>
            </a:r>
            <a:r>
              <a:rPr lang="en-US" sz="2500" dirty="0"/>
              <a:t> </a:t>
            </a:r>
            <a:r>
              <a:rPr lang="en-US" sz="2500" dirty="0" err="1"/>
              <a:t>sınıflara</a:t>
            </a:r>
            <a:r>
              <a:rPr lang="en-US" sz="2500" dirty="0"/>
              <a:t> </a:t>
            </a:r>
            <a:r>
              <a:rPr lang="en-US" sz="2500" dirty="0" err="1"/>
              <a:t>değil</a:t>
            </a:r>
            <a:r>
              <a:rPr lang="en-US" sz="2500" dirty="0"/>
              <a:t> !</a:t>
            </a:r>
          </a:p>
          <a:p>
            <a:endParaRPr lang="en-US" sz="2900" dirty="0"/>
          </a:p>
          <a:p>
            <a:endParaRPr lang="en-TR" sz="2900" dirty="0"/>
          </a:p>
          <a:p>
            <a:pPr marL="457200" lvl="1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8F96B-2049-2AE4-80F7-EEFDA8048ECA}"/>
              </a:ext>
            </a:extLst>
          </p:cNvPr>
          <p:cNvSpPr txBox="1"/>
          <p:nvPr/>
        </p:nvSpPr>
        <p:spPr>
          <a:xfrm>
            <a:off x="9119219" y="41958"/>
            <a:ext cx="285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</p:txBody>
      </p:sp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7F205594-F53E-FEAD-BAAB-17C5B9896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012" y="144230"/>
            <a:ext cx="441789" cy="4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00544-DC2F-F846-D0FE-53D65202E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2C7E-4251-BBE1-D871-700E33EB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C30D-F915-0CEA-0D50-4F08A524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8195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C6E29-4107-688E-E99A-9A713474E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43A2-8216-388E-161B-431C5E7F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Factory Method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3EB3-2793-2582-A69B-31D4F9573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Nesne oluşturma işini kolaylıkla yönetebiliyoruz.</a:t>
            </a:r>
          </a:p>
          <a:p>
            <a:r>
              <a:rPr lang="en-TR" dirty="0"/>
              <a:t>Yazılım Prensiplerinden SRP, OCP ve DIP uygun hale getirebiliyoruz.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B56EF9-7916-2E68-B903-DB31113AA756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java.util.Calendar#getInstance()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java.util.ResourceBundle#getBundle()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java.text.NumberFormat#getInstance()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052191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E23D5-BF65-557B-FF1C-78F9FB350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193D-5EBB-20EB-4B52-1B3E5D6CA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US" sz="4200" b="1" dirty="0"/>
              <a:t>A</a:t>
            </a:r>
            <a:r>
              <a:rPr lang="en-TR" sz="4200" b="1" dirty="0"/>
              <a:t>bstract Factory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58946-26A3-2FF9-7901-01F013353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Creational (Yaratımsal)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3610B1-6BC3-2D9E-83B5-92B1B6DC2B7B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1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097F-7126-75ED-1D3A-A31991A38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C6B3-0DDC-18F2-3E74-7DC4CBBD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Abstract Factory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131E-F711-5FCC-0C96-EAE1F737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Helvetica" pitchFamily="2" charset="0"/>
              </a:rPr>
              <a:t>The Abstract Factory Pattern </a:t>
            </a:r>
            <a:r>
              <a:rPr lang="en-US" dirty="0">
                <a:effectLst/>
                <a:latin typeface="Helvetica" pitchFamily="2" charset="0"/>
              </a:rPr>
              <a:t>provides an interface for creating families of related or dependent objects without specifying their concrete classes.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>
                <a:latin typeface="Helvetica" pitchFamily="2" charset="0"/>
              </a:rPr>
              <a:t>Soyut Fabrika Modeli, somut sınıflarını belirtmeden ilgili veya bağımlı nesnelerin ailelerini oluşturmak için bir </a:t>
            </a:r>
            <a:r>
              <a:rPr lang="tr-TR" dirty="0" err="1">
                <a:latin typeface="Helvetica" pitchFamily="2" charset="0"/>
              </a:rPr>
              <a:t>arayüz</a:t>
            </a:r>
            <a:r>
              <a:rPr lang="tr-TR" dirty="0">
                <a:latin typeface="Helvetica" pitchFamily="2" charset="0"/>
              </a:rPr>
              <a:t> sağlar.</a:t>
            </a:r>
            <a:endParaRPr lang="en-TR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5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CBF7A-9F80-5F01-245E-BE66EE6DF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C1CC-5988-EC88-768E-961B5927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FC36-CB38-ED8B-0A19-ED9529249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New bir sorun mudur?</a:t>
            </a:r>
          </a:p>
          <a:p>
            <a:r>
              <a:rPr lang="en-TR" dirty="0"/>
              <a:t>Nesne oluşturmak programlama da en kolay iş gibi gözüksede, öyle değildir. </a:t>
            </a:r>
          </a:p>
          <a:p>
            <a:r>
              <a:rPr lang="en-TR" dirty="0"/>
              <a:t>Nesneyi oluştururken yönetmekte gereklidir.</a:t>
            </a:r>
          </a:p>
          <a:p>
            <a:r>
              <a:rPr lang="en-TR" dirty="0"/>
              <a:t>Dependency Inversion Principle ihlali</a:t>
            </a:r>
          </a:p>
          <a:p>
            <a:r>
              <a:rPr lang="en-TR" dirty="0"/>
              <a:t>Factory Method Pattern eksik kalan kısmı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3523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19DAB-BAA6-65AD-E6FF-65B4B0345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6E0F-D0BB-CA5F-E9CB-6D58128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TR" b="1" dirty="0"/>
              <a:t>Abstract Factory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9C1DF-36E0-B640-0FE6-D18D8EBCB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2877"/>
            <a:ext cx="9980023" cy="1955375"/>
          </a:xfrm>
        </p:spPr>
        <p:txBody>
          <a:bodyPr>
            <a:normAutofit/>
          </a:bodyPr>
          <a:lstStyle/>
          <a:p>
            <a:r>
              <a:rPr lang="en-US" sz="2000" b="1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AbstractFactory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: </a:t>
            </a:r>
            <a:r>
              <a:rPr lang="en-US" sz="2000" i="1" dirty="0" err="1">
                <a:solidFill>
                  <a:srgbClr val="242424"/>
                </a:solidFill>
                <a:cs typeface="Calibri" panose="020F0502020204030204" pitchFamily="34" charset="0"/>
              </a:rPr>
              <a:t>Soyut</a:t>
            </a:r>
            <a:r>
              <a:rPr lang="en-US" sz="2000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cs typeface="Calibri" panose="020F0502020204030204" pitchFamily="34" charset="0"/>
              </a:rPr>
              <a:t>ürün</a:t>
            </a:r>
            <a:r>
              <a:rPr lang="en-US" sz="2000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cs typeface="Calibri" panose="020F0502020204030204" pitchFamily="34" charset="0"/>
              </a:rPr>
              <a:t>nesneleri</a:t>
            </a:r>
            <a:r>
              <a:rPr lang="en-US" sz="2000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cs typeface="Calibri" panose="020F0502020204030204" pitchFamily="34" charset="0"/>
              </a:rPr>
              <a:t>oluşturan</a:t>
            </a:r>
            <a:r>
              <a:rPr lang="en-US" sz="2000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cs typeface="Calibri" panose="020F0502020204030204" pitchFamily="34" charset="0"/>
              </a:rPr>
              <a:t>işlemler</a:t>
            </a:r>
            <a:r>
              <a:rPr lang="en-US" sz="2000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cs typeface="Calibri" panose="020F0502020204030204" pitchFamily="34" charset="0"/>
              </a:rPr>
              <a:t>için</a:t>
            </a:r>
            <a:r>
              <a:rPr lang="en-US" sz="2000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cs typeface="Calibri" panose="020F0502020204030204" pitchFamily="34" charset="0"/>
              </a:rPr>
              <a:t>bir</a:t>
            </a:r>
            <a:r>
              <a:rPr lang="en-US" sz="2000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cs typeface="Calibri" panose="020F0502020204030204" pitchFamily="34" charset="0"/>
              </a:rPr>
              <a:t>arayüz</a:t>
            </a:r>
            <a:r>
              <a:rPr lang="en-US" sz="2000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cs typeface="Calibri" panose="020F0502020204030204" pitchFamily="34" charset="0"/>
              </a:rPr>
              <a:t>bildirir</a:t>
            </a:r>
            <a:r>
              <a:rPr lang="en-US" sz="2000" i="1" dirty="0">
                <a:solidFill>
                  <a:srgbClr val="242424"/>
                </a:solidFill>
                <a:cs typeface="Calibri" panose="020F0502020204030204" pitchFamily="34" charset="0"/>
              </a:rPr>
              <a:t>.</a:t>
            </a:r>
            <a:endParaRPr lang="en-US" sz="2000" b="0" i="1" dirty="0">
              <a:solidFill>
                <a:srgbClr val="242424"/>
              </a:solidFill>
              <a:effectLst/>
              <a:cs typeface="Calibri" panose="020F0502020204030204" pitchFamily="34" charset="0"/>
            </a:endParaRPr>
          </a:p>
          <a:p>
            <a:pPr algn="l"/>
            <a:r>
              <a:rPr lang="en-US" sz="2000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ConcreteFactory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Somut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ürün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nesneleri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oluşturan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işlemleri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uygular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AbstractProduct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Ürün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nesnesinin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türü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bildirir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b="1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ConcreteProduct</a:t>
            </a:r>
            <a:r>
              <a:rPr lang="en-US" sz="2000" b="1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Concrete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Factoryi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implemente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eder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1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89A6A-97B8-6E10-40D4-AC1AD94A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66" y="997131"/>
            <a:ext cx="6319883" cy="30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3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A2C62-445B-D52D-F1AA-3937B755B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44E2-EF79-5490-3FD0-56FA27BE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377"/>
            <a:ext cx="10515600" cy="1325563"/>
          </a:xfrm>
        </p:spPr>
        <p:txBody>
          <a:bodyPr/>
          <a:lstStyle/>
          <a:p>
            <a:r>
              <a:rPr lang="en-TR" b="1" dirty="0"/>
              <a:t>Creational - Yaratımsal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246B-9A36-CA26-DE56-2F700836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Singleton</a:t>
            </a:r>
          </a:p>
          <a:p>
            <a:r>
              <a:rPr lang="en-TR" dirty="0"/>
              <a:t>Factory Method</a:t>
            </a:r>
          </a:p>
          <a:p>
            <a:r>
              <a:rPr lang="en-TR" dirty="0"/>
              <a:t>Abstract Factory</a:t>
            </a:r>
          </a:p>
          <a:p>
            <a:r>
              <a:rPr lang="en-TR" dirty="0"/>
              <a:t>Prototype</a:t>
            </a:r>
          </a:p>
          <a:p>
            <a:r>
              <a:rPr lang="en-TR" dirty="0"/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880374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6EDE3-E7C9-8992-6AE7-0E6F62D4B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0653-882A-DCD8-A527-A1B7599F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9"/>
            <a:ext cx="4656826" cy="1325563"/>
          </a:xfrm>
        </p:spPr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020A-8B78-E69B-C6D1-8BD63C1B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3"/>
            <a:ext cx="10515600" cy="5538359"/>
          </a:xfrm>
        </p:spPr>
        <p:txBody>
          <a:bodyPr>
            <a:normAutofit fontScale="85000" lnSpcReduction="2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r>
              <a:rPr lang="en-TR" b="1" dirty="0"/>
              <a:t>Loosely Coupling </a:t>
            </a:r>
          </a:p>
          <a:p>
            <a:pPr lvl="1"/>
            <a:r>
              <a:rPr lang="en-US" sz="2500" dirty="0" err="1"/>
              <a:t>İki</a:t>
            </a:r>
            <a:r>
              <a:rPr lang="en-US" sz="2500" dirty="0"/>
              <a:t> </a:t>
            </a:r>
            <a:r>
              <a:rPr lang="en-US" sz="2500" dirty="0" err="1"/>
              <a:t>obje</a:t>
            </a:r>
            <a:r>
              <a:rPr lang="en-US" sz="2500" dirty="0"/>
              <a:t> </a:t>
            </a:r>
            <a:r>
              <a:rPr lang="en-US" sz="2500" dirty="0" err="1"/>
              <a:t>birbiriyle</a:t>
            </a:r>
            <a:r>
              <a:rPr lang="en-US" sz="2500" dirty="0"/>
              <a:t> </a:t>
            </a:r>
            <a:r>
              <a:rPr lang="en-US" sz="2500" dirty="0" err="1"/>
              <a:t>ilişkilidir</a:t>
            </a:r>
            <a:r>
              <a:rPr lang="en-US" sz="2500" dirty="0"/>
              <a:t> ama </a:t>
            </a:r>
            <a:r>
              <a:rPr lang="en-US" sz="2500" dirty="0" err="1"/>
              <a:t>birbiri</a:t>
            </a:r>
            <a:r>
              <a:rPr lang="en-US" sz="2500" dirty="0"/>
              <a:t> </a:t>
            </a:r>
            <a:r>
              <a:rPr lang="en-US" sz="2500" dirty="0" err="1"/>
              <a:t>hakkında</a:t>
            </a:r>
            <a:r>
              <a:rPr lang="en-US" sz="2500" dirty="0"/>
              <a:t> </a:t>
            </a:r>
            <a:r>
              <a:rPr lang="en-US" sz="2500" dirty="0" err="1"/>
              <a:t>çok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şey</a:t>
            </a:r>
            <a:r>
              <a:rPr lang="en-US" sz="2500" dirty="0"/>
              <a:t> </a:t>
            </a:r>
            <a:r>
              <a:rPr lang="en-US" sz="2500" dirty="0" err="1"/>
              <a:t>bilirler</a:t>
            </a:r>
            <a:r>
              <a:rPr lang="en-US" sz="2500" dirty="0"/>
              <a:t>. </a:t>
            </a:r>
            <a:r>
              <a:rPr lang="en-US" sz="2500" dirty="0" err="1"/>
              <a:t>Birinde</a:t>
            </a:r>
            <a:r>
              <a:rPr lang="en-US" sz="2500" dirty="0"/>
              <a:t> </a:t>
            </a:r>
            <a:r>
              <a:rPr lang="en-US" sz="2500" dirty="0" err="1"/>
              <a:t>yaptığımız</a:t>
            </a:r>
            <a:r>
              <a:rPr lang="en-US" sz="2500" dirty="0"/>
              <a:t> </a:t>
            </a:r>
            <a:r>
              <a:rPr lang="en-US" sz="2500" dirty="0" err="1"/>
              <a:t>değişlik</a:t>
            </a:r>
            <a:r>
              <a:rPr lang="en-US" sz="2500" dirty="0"/>
              <a:t> </a:t>
            </a:r>
            <a:r>
              <a:rPr lang="en-US" sz="2500" dirty="0" err="1"/>
              <a:t>diğerini</a:t>
            </a:r>
            <a:r>
              <a:rPr lang="en-US" sz="2500" dirty="0"/>
              <a:t> </a:t>
            </a:r>
            <a:r>
              <a:rPr lang="en-US" sz="2500" dirty="0" err="1"/>
              <a:t>etkilemez</a:t>
            </a:r>
            <a:r>
              <a:rPr lang="en-US" sz="2500" dirty="0"/>
              <a:t>.</a:t>
            </a:r>
          </a:p>
          <a:p>
            <a:r>
              <a:rPr lang="en-US" sz="2900" b="1" dirty="0"/>
              <a:t>Depend upon abstractions. Do not depend upon concrete classes.</a:t>
            </a:r>
          </a:p>
          <a:p>
            <a:pPr lvl="1"/>
            <a:r>
              <a:rPr lang="en-US" sz="2500" dirty="0" err="1"/>
              <a:t>Soyutlamalara</a:t>
            </a:r>
            <a:r>
              <a:rPr lang="en-US" sz="2500" dirty="0"/>
              <a:t> </a:t>
            </a:r>
            <a:r>
              <a:rPr lang="en-US" sz="2500" dirty="0" err="1"/>
              <a:t>bağlı</a:t>
            </a:r>
            <a:r>
              <a:rPr lang="en-US" sz="2500" dirty="0"/>
              <a:t> </a:t>
            </a:r>
            <a:r>
              <a:rPr lang="en-US" sz="2500" dirty="0" err="1"/>
              <a:t>kalın</a:t>
            </a:r>
            <a:r>
              <a:rPr lang="en-US" sz="2500" dirty="0"/>
              <a:t>. </a:t>
            </a:r>
            <a:r>
              <a:rPr lang="en-US" sz="2500" dirty="0" err="1"/>
              <a:t>Somut</a:t>
            </a:r>
            <a:r>
              <a:rPr lang="en-US" sz="2500" dirty="0"/>
              <a:t> </a:t>
            </a:r>
            <a:r>
              <a:rPr lang="en-US" sz="2500" dirty="0" err="1"/>
              <a:t>sınıflara</a:t>
            </a:r>
            <a:r>
              <a:rPr lang="en-US" sz="2500" dirty="0"/>
              <a:t> </a:t>
            </a:r>
            <a:r>
              <a:rPr lang="en-US" sz="2500" dirty="0" err="1"/>
              <a:t>değil</a:t>
            </a:r>
            <a:r>
              <a:rPr lang="en-US" sz="2500" dirty="0"/>
              <a:t> !</a:t>
            </a:r>
          </a:p>
          <a:p>
            <a:endParaRPr lang="en-US" sz="2900" dirty="0"/>
          </a:p>
          <a:p>
            <a:endParaRPr lang="en-TR" sz="2900" dirty="0"/>
          </a:p>
          <a:p>
            <a:pPr marL="457200" lvl="1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E77CD-8B29-3936-1E60-CF56BE9474A0}"/>
              </a:ext>
            </a:extLst>
          </p:cNvPr>
          <p:cNvSpPr txBox="1"/>
          <p:nvPr/>
        </p:nvSpPr>
        <p:spPr>
          <a:xfrm>
            <a:off x="9119219" y="41958"/>
            <a:ext cx="285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</p:txBody>
      </p:sp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DE61C98C-FE65-466A-287C-DAF87EB8B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012" y="144230"/>
            <a:ext cx="441789" cy="4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72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95775-487E-831C-477E-27AF836C0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910B-A27A-1232-5833-039374D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DC39-227E-9054-8324-C4B1C86E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55132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6C22D-0E99-6492-30B6-1374C361E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7493-A29E-6928-A53A-25743DDF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Abstract Factory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DFC1-E8F5-25DB-9DF3-914DA146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Nesne oluşturma işini kolaylıkla yönetebiliyoruz.</a:t>
            </a:r>
          </a:p>
          <a:p>
            <a:r>
              <a:rPr lang="en-TR" dirty="0"/>
              <a:t>Yazılım Prensiplerinden SRP ve OCP uygun hale getirebiliyoruz.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CFEDF5-C7E7-BEC7-881E-9E79B405658F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TR" dirty="0"/>
              <a:t>Java Kullanılan yerler: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javax.xml.parsers.DocumentBuilderFactory#newInstance()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javax.xml.transform.TransformerFactory#newInstance()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javax.xml.xpath.XPathFactory#newInstance()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0632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8935F-0310-7352-B0F2-13057B33B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C6EB-E235-2318-78B1-C60F2E76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Builder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1DDBB-70EE-E21E-0920-22B7FEB66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Creational (Yaratımsal)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EDE70A-55A5-7BDB-C895-682A0A54CFEB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03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44E82-E0B2-3990-6007-652E6A602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0A0C-D3B6-AA52-B5B3-C93370B5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Builder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23B8-EF14-694D-E72A-5900429F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construction of a complex object from its representation so that the same construction process can create different representations.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/>
              <a:t>Aynı kurucu metot sürecinin farklı temsiller oluşturabilmesi için karmaşık bir nesnenin kurucu </a:t>
            </a:r>
            <a:r>
              <a:rPr lang="tr-TR" dirty="0" err="1"/>
              <a:t>metotunu</a:t>
            </a:r>
            <a:r>
              <a:rPr lang="tr-TR" dirty="0"/>
              <a:t> temsilinden ayırın.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75198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344E-3572-8510-8D9F-8F5B59F68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F45A-1208-594C-A305-FCC12051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8C6F-7113-9E95-7D19-370F1CC69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Bazen bir nesne oluştururken bir çok parametre alması karmaşıklığa yol açmaktadır. Nesne oluşumunda bu yapı bir çok soruna neden olmaktadır.</a:t>
            </a:r>
          </a:p>
          <a:p>
            <a:pPr lvl="1"/>
            <a:r>
              <a:rPr lang="en-TR" dirty="0"/>
              <a:t>Doğru nesne oluşturulmasında eksiklikler</a:t>
            </a:r>
          </a:p>
          <a:p>
            <a:pPr lvl="1"/>
            <a:r>
              <a:rPr lang="en-TR" dirty="0"/>
              <a:t>Farklı ihtiyaçlarda nesnenin oluşturma sürecindeki karmaşıklıklar</a:t>
            </a:r>
          </a:p>
          <a:p>
            <a:pPr marL="457200" lvl="1" indent="0">
              <a:buNone/>
            </a:pPr>
            <a:endParaRPr lang="en-TR" dirty="0"/>
          </a:p>
          <a:p>
            <a:r>
              <a:rPr lang="en-TR" dirty="0"/>
              <a:t>JavaBean çözümü ile problem yine çözülemiyor. Çünkü iş bu seferde set metotlarıyla gözden kaçırmaya doğru ilerliyor.</a:t>
            </a:r>
          </a:p>
          <a:p>
            <a:pPr lvl="1"/>
            <a:endParaRPr lang="en-TR" dirty="0"/>
          </a:p>
          <a:p>
            <a:pPr marL="457200" lvl="1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867938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0B5E4-AB67-7B7B-5924-DBEAC736B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D763-B255-29CB-8754-86CA9871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56826" cy="1325563"/>
          </a:xfrm>
        </p:spPr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550A-7479-1EB7-78DC-10393310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r>
              <a:rPr lang="en-TR" b="1" dirty="0"/>
              <a:t>Loosely Coupling : </a:t>
            </a:r>
          </a:p>
          <a:p>
            <a:pPr lvl="1"/>
            <a:r>
              <a:rPr lang="en-US" sz="2500" dirty="0" err="1"/>
              <a:t>İki</a:t>
            </a:r>
            <a:r>
              <a:rPr lang="en-US" sz="2500" dirty="0"/>
              <a:t> </a:t>
            </a:r>
            <a:r>
              <a:rPr lang="en-US" sz="2500" dirty="0" err="1"/>
              <a:t>obje</a:t>
            </a:r>
            <a:r>
              <a:rPr lang="en-US" sz="2500" dirty="0"/>
              <a:t> </a:t>
            </a:r>
            <a:r>
              <a:rPr lang="en-US" sz="2500" dirty="0" err="1"/>
              <a:t>birbiriyle</a:t>
            </a:r>
            <a:r>
              <a:rPr lang="en-US" sz="2500" dirty="0"/>
              <a:t> </a:t>
            </a:r>
            <a:r>
              <a:rPr lang="en-US" sz="2500" dirty="0" err="1"/>
              <a:t>ilişkilidir</a:t>
            </a:r>
            <a:r>
              <a:rPr lang="en-US" sz="2500" dirty="0"/>
              <a:t> ama </a:t>
            </a:r>
            <a:r>
              <a:rPr lang="en-US" sz="2500" dirty="0" err="1"/>
              <a:t>birbiri</a:t>
            </a:r>
            <a:r>
              <a:rPr lang="en-US" sz="2500" dirty="0"/>
              <a:t> </a:t>
            </a:r>
            <a:r>
              <a:rPr lang="en-US" sz="2500" dirty="0" err="1"/>
              <a:t>hakkında</a:t>
            </a:r>
            <a:r>
              <a:rPr lang="en-US" sz="2500" dirty="0"/>
              <a:t> </a:t>
            </a:r>
            <a:r>
              <a:rPr lang="en-US" sz="2500" dirty="0" err="1"/>
              <a:t>çok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şey</a:t>
            </a:r>
            <a:r>
              <a:rPr lang="en-US" sz="2500" dirty="0"/>
              <a:t> </a:t>
            </a:r>
            <a:r>
              <a:rPr lang="en-US" sz="2500" dirty="0" err="1"/>
              <a:t>bilirler</a:t>
            </a:r>
            <a:r>
              <a:rPr lang="en-US" sz="2500" dirty="0"/>
              <a:t>. </a:t>
            </a:r>
            <a:r>
              <a:rPr lang="en-US" sz="2500" dirty="0" err="1"/>
              <a:t>Birinde</a:t>
            </a:r>
            <a:r>
              <a:rPr lang="en-US" sz="2500" dirty="0"/>
              <a:t> </a:t>
            </a:r>
            <a:r>
              <a:rPr lang="en-US" sz="2500" dirty="0" err="1"/>
              <a:t>yaptığımız</a:t>
            </a:r>
            <a:r>
              <a:rPr lang="en-US" sz="2500" dirty="0"/>
              <a:t> </a:t>
            </a:r>
            <a:r>
              <a:rPr lang="en-US" sz="2500" dirty="0" err="1"/>
              <a:t>değişlik</a:t>
            </a:r>
            <a:r>
              <a:rPr lang="en-US" sz="2500" dirty="0"/>
              <a:t> </a:t>
            </a:r>
            <a:r>
              <a:rPr lang="en-US" sz="2500" dirty="0" err="1"/>
              <a:t>diğerini</a:t>
            </a:r>
            <a:r>
              <a:rPr lang="en-US" sz="2500" dirty="0"/>
              <a:t> </a:t>
            </a:r>
            <a:r>
              <a:rPr lang="en-US" sz="2500" dirty="0" err="1"/>
              <a:t>etkilemez</a:t>
            </a:r>
            <a:r>
              <a:rPr lang="en-US" sz="2500" dirty="0"/>
              <a:t>.</a:t>
            </a:r>
            <a:endParaRPr lang="en-TR" sz="2500" dirty="0"/>
          </a:p>
          <a:p>
            <a:pPr marL="457200" lvl="1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C848B-94D6-F5D8-BC05-689FADD54DF0}"/>
              </a:ext>
            </a:extLst>
          </p:cNvPr>
          <p:cNvSpPr txBox="1"/>
          <p:nvPr/>
        </p:nvSpPr>
        <p:spPr>
          <a:xfrm>
            <a:off x="9119219" y="41958"/>
            <a:ext cx="285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</p:txBody>
      </p:sp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2D344390-A3F5-DA5B-8E6B-FF736C2D6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012" y="144230"/>
            <a:ext cx="441789" cy="4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19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D2398-F2FA-8EAF-B275-96F5DC60A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4F46-878B-75E8-64B9-C3C30019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Builder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4B2C-FA75-2F05-E76D-73106FA2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01293"/>
            <a:ext cx="10583333" cy="2175669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>
                <a:solidFill>
                  <a:srgbClr val="242424"/>
                </a:solidFill>
                <a:cs typeface="Calibri" panose="020F0502020204030204" pitchFamily="34" charset="0"/>
              </a:rPr>
              <a:t>Builder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: Product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nesnesinin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parçalarını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oluşturmak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için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soyut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bir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arayüz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belirler</a:t>
            </a:r>
            <a:endParaRPr lang="en-US" i="1" dirty="0">
              <a:solidFill>
                <a:srgbClr val="242424"/>
              </a:solidFill>
              <a:cs typeface="Calibri" panose="020F0502020204030204" pitchFamily="34" charset="0"/>
            </a:endParaRPr>
          </a:p>
          <a:p>
            <a:r>
              <a:rPr lang="en-US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</a:t>
            </a:r>
            <a:r>
              <a:rPr lang="en-US" b="1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eteBuilder</a:t>
            </a:r>
            <a:r>
              <a:rPr lang="en-US" b="1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Builder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arayüzünü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uygulayarak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ürünün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parçalarını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oluşturur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birleştirir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Director: 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Builder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arayüzünü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kullanarak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nesneyi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oluşturur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b="1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Product: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Oluşturulacak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nesneyi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temsil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ediyor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9F04C-5987-6E24-A325-79F2DACD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51" y="1430548"/>
            <a:ext cx="6345698" cy="217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68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5623C-DFAE-4130-D305-13C846453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B0AD-543A-9E82-32F7-5A5A89BE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459E-C33F-8B28-1EFD-6753D3E1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92687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8CC5F-AA3B-4136-12CE-7EF290677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7850-67D2-2302-7EFE-7C83DEC9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Builder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2319-8E4E-552B-2DF1-55317F17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9488"/>
          </a:xfrm>
        </p:spPr>
        <p:txBody>
          <a:bodyPr>
            <a:normAutofit fontScale="92500" lnSpcReduction="10000"/>
          </a:bodyPr>
          <a:lstStyle/>
          <a:p>
            <a:r>
              <a:rPr lang="en-TR" dirty="0"/>
              <a:t>Nesne oluşturma sürecini tekrar kullanılabilirli bir hale getiriyoruz.</a:t>
            </a:r>
          </a:p>
          <a:p>
            <a:r>
              <a:rPr lang="en-TR" dirty="0"/>
              <a:t>Nesne oluştururken ihtiyaç olan ile olmayanı ayırabiliyoruz. Esneklik katıyoruz. </a:t>
            </a:r>
          </a:p>
          <a:p>
            <a:r>
              <a:rPr lang="en-TR" dirty="0"/>
              <a:t>Kod satırı daha fazla gözükse de çok daha okunabilir, nesne oluştururken çaba gerektirmeyen kod parçacığı olarak bize geri döner.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B6C41E-EB5C-DE23-5AEB-642ACF452892}"/>
              </a:ext>
            </a:extLst>
          </p:cNvPr>
          <p:cNvSpPr txBox="1">
            <a:spLocks/>
          </p:cNvSpPr>
          <p:nvPr/>
        </p:nvSpPr>
        <p:spPr>
          <a:xfrm>
            <a:off x="838200" y="4176596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sz="2800" dirty="0" err="1"/>
              <a:t>java.lang.StringBuilder</a:t>
            </a:r>
            <a:r>
              <a:rPr lang="en-US" sz="2800" dirty="0"/>
              <a:t> &amp; </a:t>
            </a:r>
            <a:r>
              <a:rPr lang="en-US" sz="2800" dirty="0" err="1"/>
              <a:t>java.lang.StringBuffer</a:t>
            </a:r>
            <a:r>
              <a:rPr lang="en-US" sz="2800" dirty="0"/>
              <a:t> </a:t>
            </a:r>
          </a:p>
          <a:p>
            <a:pPr lvl="1"/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java.lang.Appendable</a:t>
            </a:r>
            <a:endParaRPr lang="en-US" sz="2800" dirty="0"/>
          </a:p>
          <a:p>
            <a:pPr lvl="1"/>
            <a:endParaRPr lang="en-US" b="1" i="0" u="none" strike="noStrike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D5F488-842F-D288-5627-F3A293A5D65F}"/>
              </a:ext>
            </a:extLst>
          </p:cNvPr>
          <p:cNvCxnSpPr/>
          <p:nvPr/>
        </p:nvCxnSpPr>
        <p:spPr>
          <a:xfrm>
            <a:off x="414068" y="3994031"/>
            <a:ext cx="10939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0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37AA-702C-35C5-2886-770A75836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309A-B441-0C82-6D98-FC36054F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US" sz="4200" b="1" dirty="0"/>
              <a:t>Singleton</a:t>
            </a:r>
            <a:r>
              <a:rPr lang="en-TR" sz="4200" b="1" dirty="0"/>
              <a:t>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E83AC-7948-7408-F441-71EB0FD33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Creational (Yaratımsal)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270702-E801-1388-85F0-2FFE22EE6D33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58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D846E-0DA8-6160-D650-4A6095610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9B60-B58C-6C70-D469-37F736F1E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Prototype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CDC25-64B2-54FE-3594-185FD4A53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Creational (Yaratımsal)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1CDFD1-1D96-2E7A-6468-CCC3BD707A23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97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80564-57E3-C097-54FF-0FB870AB3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99AE-8718-BC83-B964-1BFB54B0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Prototype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0BE4-0128-8928-466E-3892D9663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Specify the kinds of objects to create using a prototypical instance, and create new objects by copying this prototype.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>
                <a:latin typeface="Helvetica" pitchFamily="2" charset="0"/>
              </a:rPr>
              <a:t>Prototip bir örnek kullanarak oluşturulacak nesne türlerini belirtin ve bu prototipi kopyalayarak yeni nesneler oluşturun.</a:t>
            </a:r>
            <a:endParaRPr lang="en-TR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87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E2E25-BC79-23FF-612C-8AC4B325B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D5B9-A7C9-BC80-87BB-2E8D38C3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F8E4-BC5F-3AD9-9E5B-99AC482E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New bir sorun mudur?</a:t>
            </a:r>
          </a:p>
          <a:p>
            <a:r>
              <a:rPr lang="en-TR" dirty="0"/>
              <a:t>Nesne oluşturmak programlama da en kolay iş gibi gözüksede, öyle değildir. </a:t>
            </a:r>
          </a:p>
          <a:p>
            <a:r>
              <a:rPr lang="en-TR" dirty="0"/>
              <a:t>Nesneyi oluştururken yönetmekte gereklidir. </a:t>
            </a:r>
          </a:p>
          <a:p>
            <a:r>
              <a:rPr lang="en-TR" dirty="0"/>
              <a:t>Nesne oluşturulurken karmaşık ve yüklü bir nesneyi her zaman oluşturmak sistemde darboğaza neden olabilmektedir.</a:t>
            </a:r>
          </a:p>
        </p:txBody>
      </p:sp>
    </p:spTree>
    <p:extLst>
      <p:ext uri="{BB962C8B-B14F-4D97-AF65-F5344CB8AC3E}">
        <p14:creationId xmlns:p14="http://schemas.microsoft.com/office/powerpoint/2010/main" val="1150960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8FFA6-E24F-1677-3C36-E5F2C67AA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6345-2E68-B6D0-8DE7-C1082582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9E8C-C499-E3D5-9D9A-AD16C08E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0491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D523-DF42-158D-9305-A8ACDCCF0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69E1-6CC2-32FA-C104-20F67321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Abstract Factory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BCF8-98E7-93E6-212C-8E01F5AA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 lnSpcReduction="10000"/>
          </a:bodyPr>
          <a:lstStyle/>
          <a:p>
            <a:r>
              <a:rPr lang="en-TR" dirty="0"/>
              <a:t>Nesne oluşturma işini kolaylıkla ve az karmaşıklıkla yönetebiliyoruz.</a:t>
            </a:r>
          </a:p>
          <a:p>
            <a:r>
              <a:rPr lang="en-TR" dirty="0"/>
              <a:t>Nesne oluşturmada yüklü bir iş varsa bu yükü azaltıyoruz.</a:t>
            </a:r>
          </a:p>
          <a:p>
            <a:r>
              <a:rPr lang="en-TR" dirty="0"/>
              <a:t>Yeni nesne oluşturmaktansa daha verimli bir nesne oluşturma yöntemi kullanıyoruz.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E5E175-17CA-8849-26E6-340AB9EDF5D8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TR" dirty="0"/>
              <a:t>Java Kullanılan yerler: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javax.xml.parsers.DocumentBuilderFactory#newInstance()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javax.xml.transform.TransformerFactory#newInstance()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javax.xml.xpath.XPathFactory#newInstance()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066755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660D-2A27-7660-35ED-5AC80FB7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Behavioral</a:t>
            </a:r>
            <a:r>
              <a:rPr lang="en-TR" b="1" dirty="0"/>
              <a:t> - Davranışsal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0E33-8ADD-36F6-80EC-4E2DED70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Strategy</a:t>
            </a:r>
          </a:p>
          <a:p>
            <a:r>
              <a:rPr lang="en-TR" dirty="0"/>
              <a:t>Command</a:t>
            </a:r>
          </a:p>
          <a:p>
            <a:r>
              <a:rPr lang="en-TR" dirty="0"/>
              <a:t>Template Method</a:t>
            </a:r>
          </a:p>
          <a:p>
            <a:r>
              <a:rPr lang="en-TR" dirty="0"/>
              <a:t>Observer</a:t>
            </a:r>
          </a:p>
          <a:p>
            <a:r>
              <a:rPr lang="en-TR" dirty="0"/>
              <a:t>Memento</a:t>
            </a:r>
          </a:p>
          <a:p>
            <a:r>
              <a:rPr lang="en-TR" dirty="0"/>
              <a:t>Mediator</a:t>
            </a:r>
          </a:p>
          <a:p>
            <a:r>
              <a:rPr lang="en-TR" dirty="0"/>
              <a:t>Chain Of Responsibility</a:t>
            </a:r>
          </a:p>
          <a:p>
            <a:r>
              <a:rPr lang="en-TR" dirty="0"/>
              <a:t>Visitor</a:t>
            </a:r>
          </a:p>
          <a:p>
            <a:r>
              <a:rPr lang="en-TR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65722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F887E-C996-20BE-0F88-B12E0940B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0908-0949-3712-36E0-DCE73674D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Strategy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52D19-79AA-171B-3EF7-7692DF695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</a:t>
            </a:r>
            <a:r>
              <a:rPr lang="en-US" b="1" dirty="0"/>
              <a:t>ehavioral</a:t>
            </a:r>
            <a:r>
              <a:rPr lang="en-TR" b="1" dirty="0"/>
              <a:t>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CC6E5E-7008-E81A-27DA-64F1ADE0B4BA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36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1849-AED4-F139-F9CF-5B250D7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55E4-522A-078F-0591-2E48F642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The Strategy Pattern defines a family of algorithms, encapsulates each one and makes them interchangeable. Strategy lets the algorithm vary independently from clients that use it.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en-TR" dirty="0"/>
              <a:t>Strateji pattern algoritmaların ailesini tanımlar, her birini kapsar ve birbirleri yerine kullanılabilir hale getirir. </a:t>
            </a:r>
            <a:r>
              <a:rPr lang="en-US" dirty="0" err="1"/>
              <a:t>Strateji</a:t>
            </a:r>
            <a:r>
              <a:rPr lang="en-US" dirty="0"/>
              <a:t>, </a:t>
            </a:r>
            <a:r>
              <a:rPr lang="en-US" dirty="0" err="1"/>
              <a:t>algoritmanın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istemcilerden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değişmesine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43663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Tasarım prensiplerinde değişim dediğimiz konu yazılımcı tarafından unutulabiliyor. If – else veya switch – case ile çözümler sağlanabiliyor.</a:t>
            </a:r>
          </a:p>
          <a:p>
            <a:r>
              <a:rPr lang="en-TR" dirty="0"/>
              <a:t>Unutulan konu ise bu durumun hem Yazılım prensiplerini ihlal ettiği (SRP,OCP) hemde yazılımın değişmesini zorlaştırmasıdır.</a:t>
            </a:r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20227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9A25E-92D2-A393-4E8A-CF92394A7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3150-4C7B-FBE0-61D1-CBC7371B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F2EF-A5FF-2A64-95F2-838B9B21B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01293"/>
            <a:ext cx="10583333" cy="217566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Oluşturacağımız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transfer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nesnesi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kolaylık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sağlayan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wrapper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yapımız</a:t>
            </a:r>
            <a:endParaRPr lang="en-US" b="0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Desteklenen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algoritmaları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ifade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eden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Context,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ConcreteStrategy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tarafından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tanımlanan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algoritmayı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çağırmak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arayüzü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kullanır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ConcreteStrategy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Her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algoritmayı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gerçekleştirecek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sınıfımız</a:t>
            </a:r>
            <a:endParaRPr lang="en-US" b="0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BF62F4-B155-1E91-1C32-11E5C3E2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63" y="1276499"/>
            <a:ext cx="6509004" cy="261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3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43915-E84B-8BBF-6B3A-5D9EA8D64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4E5D-1A17-5AD9-799B-1405234F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Singleton</a:t>
            </a:r>
            <a:r>
              <a:rPr lang="en-TR" b="1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A18EE-6D80-17BF-49AB-9665012AB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Helvetica" pitchFamily="2" charset="0"/>
              </a:rPr>
              <a:t>The Singleton Pattern </a:t>
            </a:r>
            <a:r>
              <a:rPr lang="en-US" dirty="0">
                <a:effectLst/>
                <a:latin typeface="Helvetica" pitchFamily="2" charset="0"/>
              </a:rPr>
              <a:t>ensures a class has only one instance, and provides a global point of access to it.</a:t>
            </a:r>
            <a:endParaRPr lang="en-US" b="1" dirty="0">
              <a:effectLst/>
              <a:latin typeface="Helvetica" pitchFamily="2" charset="0"/>
            </a:endParaRP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 err="1"/>
              <a:t>Singleton</a:t>
            </a:r>
            <a:r>
              <a:rPr lang="tr-TR" dirty="0"/>
              <a:t> Modeli, bir sınıfın yalnızca bir nesnesinin oluşmasını sağla ve ona küresel bir erişim noktası sağlar</a:t>
            </a:r>
            <a:r>
              <a:rPr lang="en-US" dirty="0">
                <a:effectLst/>
                <a:latin typeface="Helvetica" pitchFamily="2" charset="0"/>
              </a:rPr>
              <a:t>. 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960659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1849-AED4-F139-F9CF-5B250D7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55E4-522A-078F-0591-2E48F642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  <a:p>
            <a:r>
              <a:rPr lang="en-TR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dirty="0"/>
              <a:t>Identify the aspects of your application that vary and sep</a:t>
            </a:r>
            <a:r>
              <a:rPr lang="en-US" dirty="0"/>
              <a:t>a</a:t>
            </a:r>
            <a:r>
              <a:rPr lang="en-TR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16054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95948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Değişimi kolaylıkla yönetebiliyoruz.</a:t>
            </a:r>
          </a:p>
          <a:p>
            <a:r>
              <a:rPr lang="en-TR" dirty="0"/>
              <a:t>Yazılım Prensiplerinden SRP ve OCP uygun hale getirebiliyoruz.</a:t>
            </a:r>
          </a:p>
          <a:p>
            <a:r>
              <a:rPr lang="en-TR" dirty="0"/>
              <a:t>Daha az if-else, switch-case yazıyoruz.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D80633-1105-E05A-A897-075C6CB2A2A3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java.util.Comparator#compare()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called from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Collections#sort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().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javax.servlet.http.HttpServlet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: service() method, plus all of the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doXXX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 methods that accept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HttpServletRequest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and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HttpServletResponse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objects as arguments.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javax.servlet.Filter#doFilter()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56385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8125E-7E25-5971-9E7C-74DE69BC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4A13-BB7E-A110-6307-0A6618C2F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Template Method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471E3-1363-9DEF-2529-EAD433CF7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Behavioral</a:t>
            </a:r>
            <a:r>
              <a:rPr lang="en-TR" b="1" dirty="0"/>
              <a:t>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B82B63-5E54-F970-FCF0-5DB5E5F06752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40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74EBF-D507-E924-A0C6-4CDB9A8DA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A403-C893-952C-FE88-536FB057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The Template Method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9BCF-D794-3282-394F-614E6BFA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b="1" dirty="0"/>
              <a:t>The Template Method Pattern, </a:t>
            </a:r>
            <a:r>
              <a:rPr lang="en-TR" dirty="0"/>
              <a:t>defines the skeleton of an algorithm in a method, deferring some steps to subclasses. Template method lets subclasses redefine certain steps of algorithm without changing the algorithm’s structure.</a:t>
            </a:r>
            <a:endParaRPr lang="en-TR" b="1" dirty="0"/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/>
              <a:t>Algoritmanın iskeletini, bazı adımlarını alt sınıflara bırakarak </a:t>
            </a:r>
            <a:r>
              <a:rPr lang="tr-TR" dirty="0" err="1"/>
              <a:t>method</a:t>
            </a:r>
            <a:r>
              <a:rPr lang="tr-TR" dirty="0"/>
              <a:t> içerisine tanımla. </a:t>
            </a:r>
            <a:r>
              <a:rPr lang="tr-TR" dirty="0" err="1"/>
              <a:t>Template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, algoritma yapısını değiştirmeden bazı adımlarını alt sınıflarda tekrar tanımlanması imkanı sağlar.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252598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2EE37-C3FF-582E-64A7-5B9B6978B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8B56-6551-B9D4-24CC-32F50558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417E-61C7-72AE-25A8-5CCAF16C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Bazen bir algoritmanın iskeletinde bazı rolleri alt sınıflara da yüklemek durumunda olabiliyoruz. </a:t>
            </a:r>
          </a:p>
          <a:p>
            <a:r>
              <a:rPr lang="en-TR" dirty="0"/>
              <a:t>Alt sınıflar iskelet yapısını değiştirmeden, algoritmayı bozmadan algoritma üzerinde bazı kararlar vermesi gerekiyor.</a:t>
            </a:r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056253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26EA3-15EB-0323-8FB9-43D44D20C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F2F4-BEC1-638D-6679-F8DC1A91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494E-978B-1306-F2F1-3C38DC80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21939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D8369-19D1-99BE-87F7-90D6CBA79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BE6C-7AA5-F34F-7951-14E3D3BA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Template Method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A6EB-0F27-F994-FFF9-4D2816815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Algoritmanın iskeletinde ortak noktalar üst sınıfta, değişen noktaları ise alt sınıfta toplayabiliyoruz.</a:t>
            </a:r>
          </a:p>
          <a:p>
            <a:r>
              <a:rPr lang="en-TR" dirty="0"/>
              <a:t>Yazılım Prensiplerinden SRP ve OCP uygun hale getirebiliyoruz.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35354B-F8D2-D925-A2DA-DFECB703D96C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java.io.InputStream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java.io.OutputStream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java.io.Reader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and 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5"/>
              </a:rPr>
              <a:t>java.io.Writer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6"/>
              </a:rPr>
              <a:t>java.util.AbstractList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7"/>
              </a:rPr>
              <a:t>java.util.AbstractSet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and 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8"/>
              </a:rPr>
              <a:t>java.util.AbstractMap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9"/>
              </a:rPr>
              <a:t>javax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9"/>
              </a:rPr>
              <a:t>.servlet.http.HttpServlet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-&gt;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doXXX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 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898843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B9793-B10E-79AF-2F5E-6DB9FAF06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6043-4C61-1B3A-963A-8BD40BD4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Command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DA2F7-846B-6D49-11E3-48D7DDB0F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</a:t>
            </a:r>
            <a:r>
              <a:rPr lang="en-US" b="1" dirty="0"/>
              <a:t>ehavioral</a:t>
            </a:r>
            <a:r>
              <a:rPr lang="en-TR" b="1" dirty="0"/>
              <a:t>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0A9E12-1E3D-7F68-D6BA-4F716DE91D2C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83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1815-B8E9-E390-F1BB-07C629585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B558-CD9E-DB2E-12D7-0FC8E2CF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Command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ADB1-BC3F-8D15-A04D-1B51FB16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 Pattern encapsulates a request as an object, thereby letting you parameterize other objects with different requests, queue or log requests, and support undoable operations.</a:t>
            </a:r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Kalıbı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kapsülle</a:t>
            </a:r>
            <a:r>
              <a:rPr lang="en-US" dirty="0"/>
              <a:t>,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isteklerle</a:t>
            </a:r>
            <a:r>
              <a:rPr lang="en-US" dirty="0"/>
              <a:t>, </a:t>
            </a:r>
            <a:r>
              <a:rPr lang="en-US" dirty="0" err="1"/>
              <a:t>kuyruk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log </a:t>
            </a:r>
            <a:r>
              <a:rPr lang="en-US" dirty="0" err="1"/>
              <a:t>istekleriyle</a:t>
            </a:r>
            <a:r>
              <a:rPr lang="en-US" dirty="0"/>
              <a:t> </a:t>
            </a:r>
            <a:r>
              <a:rPr lang="en-US" dirty="0" err="1"/>
              <a:t>parametrik</a:t>
            </a:r>
            <a:r>
              <a:rPr lang="en-US" dirty="0"/>
              <a:t> hale </a:t>
            </a:r>
            <a:r>
              <a:rPr lang="en-US" dirty="0" err="1"/>
              <a:t>getirir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alınamayan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r>
              <a:rPr lang="en-US" dirty="0" err="1"/>
              <a:t>desteklenmesine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8627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F9BB5-A1A3-33E0-F956-FAB9A9CB7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CF8A-9572-C3BB-55F0-9DC04707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291C5-8C7F-C15D-D9A4-E6E1EF3E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5886"/>
          </a:xfrm>
        </p:spPr>
        <p:txBody>
          <a:bodyPr>
            <a:normAutofit lnSpcReduction="10000"/>
          </a:bodyPr>
          <a:lstStyle/>
          <a:p>
            <a:r>
              <a:rPr lang="en-TR" dirty="0"/>
              <a:t>Bazı durumlarda bir sınıfın tek bir nesnesinin oluşmasını isteriz. Bu nesneyi her noktadan kullanmamız gerekiyor. </a:t>
            </a:r>
            <a:r>
              <a:rPr lang="en-TR" b="1" dirty="0"/>
              <a:t>Multithread</a:t>
            </a:r>
            <a:r>
              <a:rPr lang="en-TR" dirty="0"/>
              <a:t> yapılarda bile bu nesnenin tek olması büyük önem arz etmektedir.</a:t>
            </a:r>
          </a:p>
          <a:p>
            <a:endParaRPr lang="en-TR" dirty="0"/>
          </a:p>
          <a:p>
            <a:r>
              <a:rPr lang="en-US" dirty="0"/>
              <a:t>By adding the </a:t>
            </a:r>
            <a:r>
              <a:rPr lang="en-US" b="1" dirty="0"/>
              <a:t>synchronized</a:t>
            </a:r>
            <a:r>
              <a:rPr lang="en-US" dirty="0"/>
              <a:t> keyword to </a:t>
            </a:r>
            <a:r>
              <a:rPr lang="en-US" dirty="0" err="1"/>
              <a:t>getInstance</a:t>
            </a:r>
            <a:r>
              <a:rPr lang="en-US" dirty="0"/>
              <a:t>(), we force every thread to wait its turn before it can enter the method. That is, no two threads may enter the method at the same time.</a:t>
            </a:r>
          </a:p>
          <a:p>
            <a:r>
              <a:rPr lang="en-US" b="1" dirty="0"/>
              <a:t>Double – Checked Locking</a:t>
            </a:r>
          </a:p>
          <a:p>
            <a:r>
              <a:rPr lang="en-US" dirty="0"/>
              <a:t>The </a:t>
            </a:r>
            <a:r>
              <a:rPr lang="en-US" b="1" dirty="0"/>
              <a:t>volatile</a:t>
            </a:r>
            <a:r>
              <a:rPr lang="en-US" dirty="0"/>
              <a:t> keyword ensures that multiple threads handle the </a:t>
            </a:r>
            <a:r>
              <a:rPr lang="en-US" dirty="0" err="1"/>
              <a:t>uniqueInstance</a:t>
            </a:r>
            <a:r>
              <a:rPr lang="en-US" dirty="0"/>
              <a:t> variable correctly when it is being initialized to the Singleton instance</a:t>
            </a:r>
          </a:p>
          <a:p>
            <a:endParaRPr lang="en-US" dirty="0"/>
          </a:p>
          <a:p>
            <a:endParaRPr lang="en-US" dirty="0"/>
          </a:p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D9D276-94CC-DD1E-2A78-76510C6D0F4B}"/>
              </a:ext>
            </a:extLst>
          </p:cNvPr>
          <p:cNvCxnSpPr/>
          <p:nvPr/>
        </p:nvCxnSpPr>
        <p:spPr>
          <a:xfrm>
            <a:off x="553673" y="2751589"/>
            <a:ext cx="10956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641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66CB5-9073-3C8F-C02F-C26B479D7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940C-10ED-FE9D-51E0-CAFEB472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4ABB-A5BE-475B-21BE-B8A2873A9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Tasarım prensiplerinde değişim dediğimiz konu yazılımcı tarafından unutulabiliyor. If – else veya switch – case ile çözümler sağlanabiliyor.</a:t>
            </a:r>
          </a:p>
          <a:p>
            <a:r>
              <a:rPr lang="en-TR" dirty="0"/>
              <a:t>Unutulan konu ise bu durumun hem Yazılım prensiplerini ihlal ettiği (SRP,OCP) hemde yazılımın değişmesini zorlaştırmasıdır.</a:t>
            </a:r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584851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81CC8-CA4E-41A8-D603-385C9AFF8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3B6B-D37D-4D91-09F7-8733EA4D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05" y="0"/>
            <a:ext cx="10515600" cy="1325563"/>
          </a:xfrm>
        </p:spPr>
        <p:txBody>
          <a:bodyPr/>
          <a:lstStyle/>
          <a:p>
            <a:r>
              <a:rPr lang="en-TR" b="1" dirty="0"/>
              <a:t>Command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3D7A5-CBF3-30D2-A11C-6AAA9B43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12" y="1249960"/>
            <a:ext cx="10154175" cy="50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62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ED682-C2EA-D9BE-02E8-EF382BABF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ABDB-A2A1-8033-DF61-52E3E19A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06F2-243B-3FE5-8946-50BAEE45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  <a:p>
            <a:r>
              <a:rPr lang="en-TR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dirty="0"/>
              <a:t>Identify the aspects of your application that vary and sep</a:t>
            </a:r>
            <a:r>
              <a:rPr lang="en-US" dirty="0"/>
              <a:t>a</a:t>
            </a:r>
            <a:r>
              <a:rPr lang="en-TR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0499906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50C5C-E0B6-5738-5C39-8BA0255BF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4261-9986-7897-BB7E-53075F94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7902-97BD-3960-6A2A-3FA04168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26099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CC3A3-512F-0E09-F484-B709BCB33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6FD8-EBC0-9245-2652-A5DD290A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Command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5301-E285-97CE-7DD1-659375AF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Değişimi kolaylıkla yönetebiliyoruz.</a:t>
            </a:r>
          </a:p>
          <a:p>
            <a:r>
              <a:rPr lang="en-TR" dirty="0"/>
              <a:t>Yazılım Prensiplerinden SRP ve OCP uygun hale getirebiliyoruz.</a:t>
            </a:r>
          </a:p>
          <a:p>
            <a:r>
              <a:rPr lang="en-TR" dirty="0"/>
              <a:t>Daha az if-else, switch-case yazıyoruz.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AA6715-CAD6-CBEC-BDFD-56B798181F38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java.util.Comparator#compare()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called from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Collections#sort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().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javax.servlet.http.HttpServlet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: service() method, plus all of the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doXXX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 methods that accept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HttpServletRequest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and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HttpServletResponse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objects as arguments.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javax.servlet.Filter#doFilter()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745654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59942-D0F8-8BE6-B9D6-8DABF6E12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EF23-DC2C-0C2C-153F-6BFA41CA1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Observer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04A93-230C-E0DF-5087-F9D823EAB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</a:t>
            </a:r>
            <a:r>
              <a:rPr lang="en-US" b="1" dirty="0"/>
              <a:t>ehavioral</a:t>
            </a:r>
            <a:r>
              <a:rPr lang="en-TR" b="1" dirty="0"/>
              <a:t>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3E17AD-68C8-55FF-AEDA-70629A3AACF8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3950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03FEE-C6A4-869D-1A66-D515C8D93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94E7-6705-1EE3-4372-9E1DB8D5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9F88-1036-C5A9-6DB7-ED1AB704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güncellendiğinda</a:t>
            </a:r>
            <a:r>
              <a:rPr lang="en-US" dirty="0"/>
              <a:t>,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dinleyenlerin</a:t>
            </a:r>
            <a:r>
              <a:rPr lang="en-US" dirty="0"/>
              <a:t> </a:t>
            </a:r>
            <a:r>
              <a:rPr lang="en-US" dirty="0" err="1"/>
              <a:t>değişiklikten</a:t>
            </a:r>
            <a:r>
              <a:rPr lang="en-US" dirty="0"/>
              <a:t> </a:t>
            </a:r>
            <a:r>
              <a:rPr lang="en-US" dirty="0" err="1"/>
              <a:t>haberdar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isteyebilirler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aralıklarla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dinlemek</a:t>
            </a:r>
            <a:r>
              <a:rPr lang="en-US" dirty="0"/>
              <a:t>,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durumuyla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gecikmelere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915240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41100-0079-F9D9-6C59-38CBB8785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E1B3-E9AD-6380-B274-BBFCD1E5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Observer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04A7-DB7A-26DA-EEF1-107C78E7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one-to-many dependency between objects so that when one object changes state, all its dependents are notified and updated automatically.</a:t>
            </a:r>
          </a:p>
          <a:p>
            <a:endParaRPr lang="en-US" dirty="0"/>
          </a:p>
          <a:p>
            <a:r>
              <a:rPr lang="en-US" dirty="0"/>
              <a:t>Bir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değiştiğinde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bağımlılarının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bilgilendirilmesi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güncellenmesi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çoğa</a:t>
            </a:r>
            <a:r>
              <a:rPr lang="en-US" dirty="0"/>
              <a:t>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tanımlayın</a:t>
            </a:r>
            <a:r>
              <a:rPr lang="en-US" dirty="0"/>
              <a:t>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132556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A42EB-F1C8-D942-1B84-5E7F3649A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F87F-ABBC-C093-0645-D19042E1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Observer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322B1-B88C-B4FD-5DC3-EFE4A8B5799F}"/>
              </a:ext>
            </a:extLst>
          </p:cNvPr>
          <p:cNvSpPr txBox="1"/>
          <p:nvPr/>
        </p:nvSpPr>
        <p:spPr>
          <a:xfrm>
            <a:off x="8219089" y="6311900"/>
            <a:ext cx="341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Don’t call us, we’ll call you! 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85109D-50A1-2D6F-BDCE-F8153355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7407"/>
            <a:ext cx="10515600" cy="1699556"/>
          </a:xfrm>
        </p:spPr>
        <p:txBody>
          <a:bodyPr>
            <a:normAutofit fontScale="92500"/>
          </a:bodyPr>
          <a:lstStyle/>
          <a:p>
            <a:r>
              <a:rPr lang="en-US" b="1" dirty="0">
                <a:effectLst/>
                <a:latin typeface="Courier" panose="02070309020205020404" pitchFamily="49" charset="0"/>
              </a:rPr>
              <a:t>Observer 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 err="1">
                <a:effectLst/>
                <a:latin typeface="Helvetica" pitchFamily="2" charset="0"/>
              </a:rPr>
              <a:t>Gözlemci</a:t>
            </a:r>
            <a:r>
              <a:rPr lang="en-US" b="1" dirty="0">
                <a:effectLst/>
                <a:latin typeface="Helvetica" pitchFamily="2" charset="0"/>
              </a:rPr>
              <a:t>)</a:t>
            </a:r>
            <a:r>
              <a:rPr lang="en-US" dirty="0">
                <a:effectLst/>
                <a:latin typeface="Helvetica" pitchFamily="2" charset="0"/>
              </a:rPr>
              <a:t>: Publisher </a:t>
            </a:r>
            <a:r>
              <a:rPr lang="en-US" dirty="0" err="1">
                <a:effectLst/>
                <a:latin typeface="Helvetica" pitchFamily="2" charset="0"/>
              </a:rPr>
              <a:t>nesneye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abone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olan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nesnedeki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değişikliklerden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haberdar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olmak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isteyen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abone</a:t>
            </a:r>
            <a:r>
              <a:rPr lang="en-US" dirty="0">
                <a:effectLst/>
                <a:latin typeface="Helvetica" pitchFamily="2" charset="0"/>
              </a:rPr>
              <a:t> (subscriber). </a:t>
            </a:r>
          </a:p>
          <a:p>
            <a:r>
              <a:rPr lang="en-US" b="1" dirty="0">
                <a:effectLst/>
                <a:latin typeface="Courier" panose="02070309020205020404" pitchFamily="49" charset="0"/>
              </a:rPr>
              <a:t>Observable 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 err="1">
                <a:effectLst/>
                <a:latin typeface="Helvetica" pitchFamily="2" charset="0"/>
              </a:rPr>
              <a:t>Gözlemlenebilir</a:t>
            </a:r>
            <a:r>
              <a:rPr lang="en-US" b="1" dirty="0">
                <a:effectLst/>
                <a:latin typeface="Helvetica" pitchFamily="2" charset="0"/>
              </a:rPr>
              <a:t>)</a:t>
            </a:r>
            <a:r>
              <a:rPr lang="en-US" dirty="0">
                <a:effectLst/>
                <a:latin typeface="Helvetica" pitchFamily="2" charset="0"/>
              </a:rPr>
              <a:t>: </a:t>
            </a:r>
            <a:r>
              <a:rPr lang="en-US" dirty="0" err="1">
                <a:effectLst/>
                <a:latin typeface="Helvetica" pitchFamily="2" charset="0"/>
              </a:rPr>
              <a:t>Durumundaki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değişikliklerin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takip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edildiği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nesne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konu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ya</a:t>
            </a:r>
            <a:r>
              <a:rPr lang="en-US" dirty="0">
                <a:effectLst/>
                <a:latin typeface="Helvetica" pitchFamily="2" charset="0"/>
              </a:rPr>
              <a:t> da subject, publisher. </a:t>
            </a:r>
          </a:p>
          <a:p>
            <a:endParaRPr lang="en-T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480371-01A0-D36F-1BE1-E643E2A2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99" y="768084"/>
            <a:ext cx="6751802" cy="32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824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05702-3EAA-E0EC-D1A2-1E705B164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C90E-E78E-80A0-8B21-4477923A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3171-83B5-EF78-9C5E-D81A3038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b="1" dirty="0"/>
              <a:t>Loosely Coupling :</a:t>
            </a:r>
            <a:r>
              <a:rPr lang="en-TR" dirty="0"/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İki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obje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birbiriyle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ilişkilidir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ama 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birbiri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hakkında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çok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az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şey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bilirler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. 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Birinde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yaptığımız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değişlik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diğerini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etkilemez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TR" dirty="0"/>
          </a:p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pPr lvl="1"/>
            <a:endParaRPr lang="en-TR" dirty="0"/>
          </a:p>
          <a:p>
            <a:pPr lvl="1"/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4313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1575B-896E-FA39-DD12-8DA3F624B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6076-726D-D0B1-8728-A2F10B60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Singleton </a:t>
            </a:r>
            <a:r>
              <a:rPr lang="en-TR" b="1" dirty="0"/>
              <a:t>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B5CB1-34E5-7EF8-4DDA-628ED47A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67" y="2083203"/>
            <a:ext cx="8787265" cy="355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77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F0D83-944C-3783-0A25-49CFBE974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CABB-EB93-CEEB-95C0-8701DF8C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30FA-74F9-16B7-C518-A0473DEA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013979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47B91-606C-1819-A0C6-C96897921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8942-EC8E-C965-158E-5D400107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Observer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79AE-B471-35D8-EC6D-948BA79F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Bir nesnenin durumundan haberdar olmak istediğimizde bu tasarım deseni kullanılır.</a:t>
            </a:r>
          </a:p>
          <a:p>
            <a:r>
              <a:rPr lang="en-TR" dirty="0"/>
              <a:t>Loosely coupling yapı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DCAB63-5A1D-A215-4F3C-77319CF42103}"/>
              </a:ext>
            </a:extLst>
          </p:cNvPr>
          <p:cNvSpPr txBox="1">
            <a:spLocks/>
          </p:cNvSpPr>
          <p:nvPr/>
        </p:nvSpPr>
        <p:spPr>
          <a:xfrm>
            <a:off x="838200" y="3813768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Java.util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paketinde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Observable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sınıfı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ve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Observer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arayüzü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mevcuttu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 Java9 ‘da deprecated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olmuştur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543863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DC6DD-9467-6999-8307-4EFE314A2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FAC7-1462-0B80-BC69-6615AE682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US" sz="4200" b="1" dirty="0"/>
              <a:t>Chain of Responsibility</a:t>
            </a:r>
            <a:r>
              <a:rPr lang="en-TR" sz="4200" b="1" dirty="0"/>
              <a:t>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F2261-94A4-FA08-77B2-FF039A2D6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</a:t>
            </a:r>
            <a:r>
              <a:rPr lang="en-US" b="1" dirty="0"/>
              <a:t>ehavioral</a:t>
            </a:r>
            <a:r>
              <a:rPr lang="en-TR" b="1" dirty="0"/>
              <a:t>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D67156-21FE-5720-454F-B88C7852EF81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6499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EF654-A5F5-DE08-E862-52F8EAC8B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B3EE-E928-ACEC-99B0-11766938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8FE9-151F-4D92-8CFD-76A61838E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Bir </a:t>
            </a:r>
            <a:r>
              <a:rPr lang="en-US" dirty="0" err="1"/>
              <a:t>isteği</a:t>
            </a:r>
            <a:r>
              <a:rPr lang="en-US" dirty="0"/>
              <a:t> yada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filtreye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etmemiz</a:t>
            </a:r>
            <a:r>
              <a:rPr lang="en-US" dirty="0"/>
              <a:t> </a:t>
            </a:r>
            <a:r>
              <a:rPr lang="en-US" dirty="0" err="1"/>
              <a:t>gerekebilir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geliştirmiş</a:t>
            </a:r>
            <a:r>
              <a:rPr lang="en-US" dirty="0"/>
              <a:t> </a:t>
            </a:r>
            <a:r>
              <a:rPr lang="en-US" dirty="0" err="1"/>
              <a:t>olduğunuz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client’ın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dizi </a:t>
            </a:r>
            <a:r>
              <a:rPr lang="en-US" dirty="0" err="1"/>
              <a:t>kontrollerden</a:t>
            </a:r>
            <a:r>
              <a:rPr lang="en-US" dirty="0"/>
              <a:t> </a:t>
            </a:r>
            <a:r>
              <a:rPr lang="en-US" dirty="0" err="1"/>
              <a:t>geçmesini</a:t>
            </a:r>
            <a:r>
              <a:rPr lang="en-US" dirty="0"/>
              <a:t> </a:t>
            </a:r>
            <a:r>
              <a:rPr lang="en-US" dirty="0" err="1"/>
              <a:t>isteyebilirsiniz</a:t>
            </a:r>
            <a:r>
              <a:rPr lang="en-US" dirty="0"/>
              <a:t>. </a:t>
            </a:r>
            <a:r>
              <a:rPr lang="en-US" dirty="0" err="1"/>
              <a:t>Adminse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yapabilsin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kısıtlı</a:t>
            </a:r>
            <a:r>
              <a:rPr lang="en-US" dirty="0"/>
              <a:t> </a:t>
            </a:r>
            <a:r>
              <a:rPr lang="en-US" dirty="0" err="1"/>
              <a:t>işlemlere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olsun</a:t>
            </a:r>
            <a:r>
              <a:rPr lang="en-US" dirty="0"/>
              <a:t>. 3 </a:t>
            </a:r>
            <a:r>
              <a:rPr lang="en-US" dirty="0" err="1"/>
              <a:t>kez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yapabilsin</a:t>
            </a:r>
            <a:r>
              <a:rPr lang="en-US" dirty="0"/>
              <a:t>. 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hepsinin</a:t>
            </a:r>
            <a:r>
              <a:rPr lang="en-US" dirty="0"/>
              <a:t> </a:t>
            </a:r>
            <a:r>
              <a:rPr lang="en-US" dirty="0" err="1"/>
              <a:t>zincirlere</a:t>
            </a:r>
            <a:r>
              <a:rPr lang="en-US" dirty="0"/>
              <a:t> </a:t>
            </a:r>
            <a:r>
              <a:rPr lang="en-US" dirty="0" err="1"/>
              <a:t>eklenerek</a:t>
            </a:r>
            <a:r>
              <a:rPr lang="en-US" dirty="0"/>
              <a:t> </a:t>
            </a:r>
            <a:r>
              <a:rPr lang="en-US" dirty="0" err="1"/>
              <a:t>kontrolleri</a:t>
            </a:r>
            <a:r>
              <a:rPr lang="en-US" dirty="0"/>
              <a:t> </a:t>
            </a:r>
            <a:r>
              <a:rPr lang="en-US" dirty="0" err="1"/>
              <a:t>sağlanabilir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312884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15E8B-82E2-649B-33AE-50BD8F23F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D410-20DA-B57E-FE93-2AAE2BEF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Chain of Responsibility</a:t>
            </a:r>
            <a:r>
              <a:rPr lang="en-TR" b="1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5962-77A9-E5F2-7E54-E8832B44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coupling the sender of a request to its receiver by giving more than one object a chance to handle the request. Chain the receiving objects and pass the request along the chain until an object handles it.</a:t>
            </a:r>
          </a:p>
          <a:p>
            <a:endParaRPr lang="en-US" dirty="0"/>
          </a:p>
          <a:p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nesneye</a:t>
            </a:r>
            <a:r>
              <a:rPr lang="en-US" dirty="0"/>
              <a:t>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şansı</a:t>
            </a:r>
            <a:r>
              <a:rPr lang="en-US" dirty="0"/>
              <a:t> </a:t>
            </a:r>
            <a:r>
              <a:rPr lang="en-US" dirty="0" err="1"/>
              <a:t>vererek</a:t>
            </a:r>
            <a:r>
              <a:rPr lang="en-US" dirty="0"/>
              <a:t>, </a:t>
            </a:r>
            <a:r>
              <a:rPr lang="en-US" dirty="0" err="1"/>
              <a:t>isteğin</a:t>
            </a:r>
            <a:r>
              <a:rPr lang="en-US" dirty="0"/>
              <a:t> </a:t>
            </a:r>
            <a:r>
              <a:rPr lang="en-US" dirty="0" err="1"/>
              <a:t>göndericisini</a:t>
            </a:r>
            <a:r>
              <a:rPr lang="en-US" dirty="0"/>
              <a:t> </a:t>
            </a:r>
            <a:r>
              <a:rPr lang="en-US" dirty="0" err="1"/>
              <a:t>alıcısına</a:t>
            </a:r>
            <a:r>
              <a:rPr lang="en-US" dirty="0"/>
              <a:t> </a:t>
            </a:r>
            <a:r>
              <a:rPr lang="en-US" dirty="0" err="1"/>
              <a:t>bağlamaktan</a:t>
            </a:r>
            <a:r>
              <a:rPr lang="en-US" dirty="0"/>
              <a:t> </a:t>
            </a:r>
            <a:r>
              <a:rPr lang="en-US" dirty="0" err="1"/>
              <a:t>kaçının</a:t>
            </a:r>
            <a:r>
              <a:rPr lang="en-US" dirty="0"/>
              <a:t>. </a:t>
            </a:r>
            <a:r>
              <a:rPr lang="en-US" dirty="0" err="1"/>
              <a:t>Alıcı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zincirleyin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işleyene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zincir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ilerletin</a:t>
            </a:r>
            <a:r>
              <a:rPr lang="en-US" dirty="0"/>
              <a:t>.</a:t>
            </a: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602707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E8F27-5439-93BA-5B85-3B889667F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3094-17F9-95C9-F840-4542F061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Chain of Responsibility</a:t>
            </a:r>
            <a:r>
              <a:rPr lang="en-TR" b="1" dirty="0"/>
              <a:t> Pattern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0DB350-5E42-AE33-2F62-FD646E93C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592" y="3550915"/>
            <a:ext cx="5986816" cy="11286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9CC1C4-9033-3AB1-2DA3-E779D1359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811" y="768084"/>
            <a:ext cx="7034378" cy="2782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4F652-F3AE-1468-916B-44CD572AC54B}"/>
              </a:ext>
            </a:extLst>
          </p:cNvPr>
          <p:cNvSpPr txBox="1"/>
          <p:nvPr/>
        </p:nvSpPr>
        <p:spPr>
          <a:xfrm>
            <a:off x="838200" y="4796118"/>
            <a:ext cx="9596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effectLst/>
                <a:latin typeface="Times"/>
              </a:rPr>
              <a:t>Handler: </a:t>
            </a:r>
            <a:r>
              <a:rPr lang="en-US" i="1" dirty="0" err="1">
                <a:effectLst/>
                <a:latin typeface="Times"/>
              </a:rPr>
              <a:t>İstekleri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işlemek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için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bir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arayüz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tanımlar</a:t>
            </a:r>
            <a:r>
              <a:rPr lang="en-US" i="1" dirty="0">
                <a:effectLst/>
                <a:latin typeface="Times"/>
              </a:rPr>
              <a:t>.</a:t>
            </a:r>
          </a:p>
          <a:p>
            <a:endParaRPr lang="en-US" b="1" i="1" dirty="0">
              <a:latin typeface="Times"/>
            </a:endParaRPr>
          </a:p>
          <a:p>
            <a:r>
              <a:rPr lang="en-US" b="1" i="1" dirty="0" err="1">
                <a:latin typeface="Times"/>
              </a:rPr>
              <a:t>ConcreteHandler</a:t>
            </a:r>
            <a:r>
              <a:rPr lang="en-US" b="1" i="1" dirty="0">
                <a:latin typeface="Times"/>
              </a:rPr>
              <a:t>: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Sorumlu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olduğu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talepleri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yönetir</a:t>
            </a:r>
            <a:r>
              <a:rPr lang="en-US" i="1" dirty="0">
                <a:latin typeface="Times"/>
              </a:rPr>
              <a:t>. </a:t>
            </a:r>
            <a:endParaRPr lang="en-US" b="1" dirty="0">
              <a:effectLst/>
              <a:latin typeface="Times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1414303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42401-BF7D-D038-A6FC-5917BB33D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C466-E1BC-EEBC-509E-C5A62088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FB86-6142-FE47-DAE2-BB0F29EC2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046504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5AD57-64EC-DDB0-2B4A-DA0D6E6F2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D6EF-393A-2D53-E23E-CBCDC76F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Chain of Responsibility</a:t>
            </a:r>
            <a:r>
              <a:rPr lang="en-TR" b="1" dirty="0"/>
              <a:t>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52F4-CD06-40F7-2600-4D11B9B2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5"/>
            <a:ext cx="10515600" cy="207124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İstek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sırasını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edebilirsiniz</a:t>
            </a:r>
            <a:r>
              <a:rPr lang="en-US" dirty="0"/>
              <a:t>.</a:t>
            </a:r>
          </a:p>
          <a:p>
            <a:r>
              <a:rPr lang="en-US" dirty="0"/>
              <a:t>SRP - </a:t>
            </a:r>
            <a:r>
              <a:rPr lang="en-US" dirty="0" err="1"/>
              <a:t>İşlemleri</a:t>
            </a:r>
            <a:r>
              <a:rPr lang="en-US" dirty="0"/>
              <a:t> </a:t>
            </a:r>
            <a:r>
              <a:rPr lang="en-US" dirty="0" err="1"/>
              <a:t>çağıran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,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gerçekleştiren</a:t>
            </a:r>
            <a:r>
              <a:rPr lang="en-US" dirty="0"/>
              <a:t> </a:t>
            </a:r>
            <a:r>
              <a:rPr lang="en-US" dirty="0" err="1"/>
              <a:t>sınıflardan</a:t>
            </a:r>
            <a:r>
              <a:rPr lang="en-US" dirty="0"/>
              <a:t> </a:t>
            </a:r>
            <a:r>
              <a:rPr lang="en-US" dirty="0" err="1"/>
              <a:t>ayırabilirsiniz</a:t>
            </a:r>
            <a:r>
              <a:rPr lang="en-US" dirty="0"/>
              <a:t>.</a:t>
            </a:r>
          </a:p>
          <a:p>
            <a:r>
              <a:rPr lang="en-US" dirty="0"/>
              <a:t>OCP -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istemci</a:t>
            </a:r>
            <a:r>
              <a:rPr lang="en-US" dirty="0"/>
              <a:t>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bozmadan</a:t>
            </a:r>
            <a:r>
              <a:rPr lang="en-US" dirty="0"/>
              <a:t> </a:t>
            </a:r>
            <a:r>
              <a:rPr lang="en-US" dirty="0" err="1"/>
              <a:t>uygulamaya</a:t>
            </a:r>
            <a:r>
              <a:rPr lang="en-US" dirty="0"/>
              <a:t> yeni </a:t>
            </a:r>
            <a:r>
              <a:rPr lang="en-US" dirty="0" err="1"/>
              <a:t>işleyiciler</a:t>
            </a:r>
            <a:r>
              <a:rPr lang="en-US" dirty="0"/>
              <a:t> </a:t>
            </a:r>
            <a:r>
              <a:rPr lang="en-US" dirty="0" err="1"/>
              <a:t>tanıtabilirsiniz</a:t>
            </a:r>
            <a:r>
              <a:rPr lang="en-US" dirty="0"/>
              <a:t>.</a:t>
            </a: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9A8BB2-4749-21A5-2910-4DA43397F8A5}"/>
              </a:ext>
            </a:extLst>
          </p:cNvPr>
          <p:cNvSpPr txBox="1">
            <a:spLocks/>
          </p:cNvSpPr>
          <p:nvPr/>
        </p:nvSpPr>
        <p:spPr>
          <a:xfrm>
            <a:off x="838200" y="3813768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0" i="0" dirty="0" err="1">
                <a:solidFill>
                  <a:srgbClr val="4D5B7C"/>
                </a:solidFill>
                <a:effectLst/>
              </a:rPr>
              <a:t>java.util.logging.Logger#log</a:t>
            </a:r>
            <a:r>
              <a:rPr lang="en-US" b="0" i="0" dirty="0">
                <a:solidFill>
                  <a:srgbClr val="4D5B7C"/>
                </a:solidFill>
                <a:effectLst/>
              </a:rPr>
              <a:t>()</a:t>
            </a:r>
          </a:p>
          <a:p>
            <a:pPr lvl="1"/>
            <a:r>
              <a:rPr lang="en-US" b="0" i="0" dirty="0" err="1">
                <a:solidFill>
                  <a:srgbClr val="4D5B7C"/>
                </a:solidFill>
                <a:effectLst/>
              </a:rPr>
              <a:t>javax.servlet.Filter#doFilter</a:t>
            </a:r>
            <a:r>
              <a:rPr lang="en-US" b="0" i="0" dirty="0">
                <a:solidFill>
                  <a:srgbClr val="4D5B7C"/>
                </a:solidFill>
                <a:effectLst/>
              </a:rPr>
              <a:t>()</a:t>
            </a:r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5279879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C16C6-6855-CACC-1865-7C822C32E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69E6-B007-C5BB-7138-9FE99D397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US" sz="4200" b="1" dirty="0"/>
              <a:t>State </a:t>
            </a:r>
            <a:r>
              <a:rPr lang="en-TR" sz="4200" b="1" dirty="0"/>
              <a:t>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FD641-D364-7FEC-CDA0-FBEC083A9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Behavioral</a:t>
            </a:r>
            <a:r>
              <a:rPr lang="en-TR" b="1" dirty="0"/>
              <a:t>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7A4B9D-AC93-1159-1570-2811B4D9BDCE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986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0E7F6-149E-9BCD-FDE6-C3D4D8231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4C30-4DC2-09E9-E9AD-D013ACA5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C41E1-F9CF-BC11-C0B6-593C74736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176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Geliştirilecek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yada </a:t>
            </a:r>
            <a:r>
              <a:rPr lang="en-US" dirty="0" err="1"/>
              <a:t>teknoloji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state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tutmamız</a:t>
            </a:r>
            <a:r>
              <a:rPr lang="en-US" dirty="0"/>
              <a:t> </a:t>
            </a:r>
            <a:r>
              <a:rPr lang="en-US" dirty="0" err="1"/>
              <a:t>gerekebilir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evdeki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aletleriniz</a:t>
            </a:r>
            <a:r>
              <a:rPr lang="en-US" dirty="0"/>
              <a:t>, </a:t>
            </a:r>
            <a:r>
              <a:rPr lang="en-US" dirty="0" err="1"/>
              <a:t>dışarıda</a:t>
            </a:r>
            <a:r>
              <a:rPr lang="en-US" dirty="0"/>
              <a:t> </a:t>
            </a:r>
            <a:r>
              <a:rPr lang="en-US" dirty="0" err="1"/>
              <a:t>kullandığınız</a:t>
            </a:r>
            <a:r>
              <a:rPr lang="en-US" dirty="0"/>
              <a:t> </a:t>
            </a:r>
            <a:r>
              <a:rPr lang="en-US" dirty="0" err="1"/>
              <a:t>cihazlar</a:t>
            </a:r>
            <a:r>
              <a:rPr lang="en-US" dirty="0"/>
              <a:t>. Her </a:t>
            </a:r>
            <a:r>
              <a:rPr lang="en-US" dirty="0" err="1"/>
              <a:t>bir</a:t>
            </a:r>
            <a:r>
              <a:rPr lang="en-US" dirty="0"/>
              <a:t> durum </a:t>
            </a:r>
            <a:r>
              <a:rPr lang="en-US" dirty="0" err="1"/>
              <a:t>state’i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edebilir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Bazen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durumlarını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tutmamız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düşürüp</a:t>
            </a:r>
            <a:r>
              <a:rPr lang="en-US" dirty="0"/>
              <a:t>, </a:t>
            </a:r>
            <a:r>
              <a:rPr lang="en-US" dirty="0" err="1"/>
              <a:t>geliştirmeyi</a:t>
            </a:r>
            <a:r>
              <a:rPr lang="en-US" dirty="0"/>
              <a:t> </a:t>
            </a:r>
            <a:r>
              <a:rPr lang="en-US" dirty="0" err="1"/>
              <a:t>zorlaştıracaktır</a:t>
            </a:r>
            <a:r>
              <a:rPr lang="en-US" dirty="0"/>
              <a:t>. Bu </a:t>
            </a:r>
            <a:r>
              <a:rPr lang="en-US" dirty="0" err="1"/>
              <a:t>durumda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olay</a:t>
            </a:r>
            <a:r>
              <a:rPr lang="en-US" dirty="0"/>
              <a:t> </a:t>
            </a:r>
            <a:r>
              <a:rPr lang="en-US" dirty="0" err="1"/>
              <a:t>döngüsündeki</a:t>
            </a:r>
            <a:r>
              <a:rPr lang="en-US" dirty="0"/>
              <a:t> state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ederek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elimizi</a:t>
            </a:r>
            <a:r>
              <a:rPr lang="en-US" dirty="0"/>
              <a:t> </a:t>
            </a:r>
            <a:r>
              <a:rPr lang="en-US" dirty="0" err="1"/>
              <a:t>rahatlatacaktır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4477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5D63C-C86C-F068-5FBC-544CE18CF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2500-F958-9427-D155-4D20AD52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36021-3DC2-47FB-CF47-AA1DA27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978582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BE84B-1D43-3450-15C8-CBF83007E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45D2-C79F-BF43-FA3F-02AC9204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State</a:t>
            </a:r>
            <a:r>
              <a:rPr lang="en-TR" b="1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AEA5-868E-D3C9-5FBB-9C333989F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Allow an object to alter its behavior when its internal state changes. The object will appear to change its class.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effectLst/>
                <a:latin typeface="Helvetica" pitchFamily="2" charset="0"/>
              </a:rPr>
              <a:t>Bir </a:t>
            </a:r>
            <a:r>
              <a:rPr lang="en-US" dirty="0" err="1">
                <a:effectLst/>
                <a:latin typeface="Helvetica" pitchFamily="2" charset="0"/>
              </a:rPr>
              <a:t>nesnenin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iç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durumu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değiştiğinde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davranışının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değişmesine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izin</a:t>
            </a:r>
            <a:r>
              <a:rPr lang="en-US" dirty="0">
                <a:effectLst/>
                <a:latin typeface="Helvetica" pitchFamily="2" charset="0"/>
              </a:rPr>
              <a:t> ver. </a:t>
            </a:r>
            <a:r>
              <a:rPr lang="en-US" dirty="0" err="1">
                <a:effectLst/>
                <a:latin typeface="Helvetica" pitchFamily="2" charset="0"/>
              </a:rPr>
              <a:t>Nesne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sanki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sınıfı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değişiyormuş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gibi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görünür</a:t>
            </a:r>
            <a:r>
              <a:rPr lang="en-US" dirty="0">
                <a:effectLst/>
                <a:latin typeface="Helvetica" pitchFamily="2" charset="0"/>
              </a:rPr>
              <a:t>. 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1351991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9FEAC-86AF-D421-BDBD-A3F35A930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CE02-7B15-D81E-2FE8-08010ADF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State</a:t>
            </a:r>
            <a:r>
              <a:rPr lang="en-TR" b="1" dirty="0"/>
              <a:t> Pattern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80B9D-AFFE-A42A-14FF-169425DA7EA1}"/>
              </a:ext>
            </a:extLst>
          </p:cNvPr>
          <p:cNvSpPr txBox="1"/>
          <p:nvPr/>
        </p:nvSpPr>
        <p:spPr>
          <a:xfrm>
            <a:off x="838200" y="4796118"/>
            <a:ext cx="9596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effectLst/>
                <a:latin typeface="Times"/>
              </a:rPr>
              <a:t>Context: </a:t>
            </a:r>
            <a:r>
              <a:rPr lang="en-US" i="1" dirty="0">
                <a:effectLst/>
                <a:latin typeface="Times"/>
              </a:rPr>
              <a:t>Client </a:t>
            </a:r>
            <a:r>
              <a:rPr lang="en-US" i="1" dirty="0" err="1">
                <a:effectLst/>
                <a:latin typeface="Times"/>
              </a:rPr>
              <a:t>için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ilgilendiği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arayüzü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tanımlar</a:t>
            </a:r>
            <a:r>
              <a:rPr lang="en-US" i="1" dirty="0">
                <a:effectLst/>
                <a:latin typeface="Times"/>
              </a:rPr>
              <a:t>. Current </a:t>
            </a:r>
            <a:r>
              <a:rPr lang="en-US" i="1" dirty="0" err="1">
                <a:effectLst/>
                <a:latin typeface="Times"/>
              </a:rPr>
              <a:t>State’i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tanımlayan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ConcreteState</a:t>
            </a:r>
            <a:r>
              <a:rPr lang="en-US" i="1" dirty="0">
                <a:effectLst/>
                <a:latin typeface="Times"/>
              </a:rPr>
              <a:t> alt </a:t>
            </a:r>
            <a:r>
              <a:rPr lang="en-US" i="1" dirty="0" err="1">
                <a:effectLst/>
                <a:latin typeface="Times"/>
              </a:rPr>
              <a:t>sınıfının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bir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örneğini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tutar</a:t>
            </a:r>
            <a:endParaRPr lang="en-US" b="1" i="1" dirty="0">
              <a:latin typeface="Times"/>
            </a:endParaRPr>
          </a:p>
          <a:p>
            <a:r>
              <a:rPr lang="en-US" b="1" i="1" dirty="0">
                <a:latin typeface="Times"/>
              </a:rPr>
              <a:t>State: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Context’in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belirli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bir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durumuyla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ilişkili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davranışı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kapsüllemek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için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bir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arayüz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tanımlar</a:t>
            </a:r>
            <a:r>
              <a:rPr lang="en-US" i="1" dirty="0">
                <a:latin typeface="Times"/>
              </a:rPr>
              <a:t>.</a:t>
            </a:r>
          </a:p>
          <a:p>
            <a:r>
              <a:rPr lang="en-US" b="1" i="1" dirty="0" err="1">
                <a:latin typeface="Times"/>
              </a:rPr>
              <a:t>ConcreteState</a:t>
            </a:r>
            <a:r>
              <a:rPr lang="en-US" b="1" i="1" dirty="0">
                <a:latin typeface="Times"/>
              </a:rPr>
              <a:t>: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Context’in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durumlarıyla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ilişkili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davranışları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implemente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eden</a:t>
            </a:r>
            <a:r>
              <a:rPr lang="en-US" i="1" dirty="0">
                <a:latin typeface="Times"/>
              </a:rPr>
              <a:t> her </a:t>
            </a:r>
            <a:r>
              <a:rPr lang="en-US" i="1" dirty="0" err="1">
                <a:latin typeface="Times"/>
              </a:rPr>
              <a:t>altsınıfı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tanımlar</a:t>
            </a:r>
            <a:r>
              <a:rPr lang="en-US" i="1" dirty="0">
                <a:latin typeface="Times"/>
              </a:rPr>
              <a:t>.</a:t>
            </a:r>
            <a:endParaRPr lang="en-US" b="1" i="1" dirty="0">
              <a:latin typeface="Times"/>
            </a:endParaRPr>
          </a:p>
          <a:p>
            <a:r>
              <a:rPr lang="en-US" i="1" dirty="0">
                <a:latin typeface="Times"/>
              </a:rPr>
              <a:t> </a:t>
            </a:r>
            <a:endParaRPr lang="en-US" b="1" dirty="0">
              <a:effectLst/>
              <a:latin typeface="Times"/>
            </a:endParaRPr>
          </a:p>
          <a:p>
            <a:endParaRPr lang="en-T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69803E-D4DD-B759-6EAA-1C503944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58" y="1108045"/>
            <a:ext cx="6820971" cy="291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590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BB054-4401-1E6A-637A-0E7589FC7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FEE2-E697-F9F7-0576-CA4CD2F3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B5D9-0ED8-4333-2105-DBD678D8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545529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91274-17C1-C558-B9C9-19DAFF58D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38E5-DE0F-2824-4FFB-A505F845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State</a:t>
            </a:r>
            <a:r>
              <a:rPr lang="en-TR" b="1" dirty="0"/>
              <a:t>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887E-BB1A-340B-826B-AAEB92049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12"/>
            <a:ext cx="10515600" cy="2589876"/>
          </a:xfrm>
        </p:spPr>
        <p:txBody>
          <a:bodyPr>
            <a:normAutofit/>
          </a:bodyPr>
          <a:lstStyle/>
          <a:p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yapılarından</a:t>
            </a:r>
            <a:r>
              <a:rPr lang="en-US" dirty="0"/>
              <a:t> </a:t>
            </a:r>
            <a:r>
              <a:rPr lang="en-US" dirty="0" err="1"/>
              <a:t>kurtarır</a:t>
            </a:r>
            <a:r>
              <a:rPr lang="en-US" dirty="0"/>
              <a:t>. </a:t>
            </a:r>
          </a:p>
          <a:p>
            <a:r>
              <a:rPr lang="en-US" dirty="0"/>
              <a:t>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nesnelerde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mümkündür</a:t>
            </a:r>
            <a:r>
              <a:rPr lang="en-US" dirty="0"/>
              <a:t>. </a:t>
            </a:r>
            <a:r>
              <a:rPr lang="en-US" dirty="0" err="1"/>
              <a:t>Geliştirmeye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prensiplerine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</a:t>
            </a:r>
          </a:p>
          <a:p>
            <a:r>
              <a:rPr lang="en-US" dirty="0"/>
              <a:t>SRP – Her state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sorumluluk</a:t>
            </a:r>
            <a:r>
              <a:rPr lang="en-US" dirty="0"/>
              <a:t> </a:t>
            </a:r>
            <a:r>
              <a:rPr lang="en-US" dirty="0" err="1"/>
              <a:t>sahibi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  <a:p>
            <a:r>
              <a:rPr lang="en-US" dirty="0"/>
              <a:t>OCP –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değişmeden</a:t>
            </a:r>
            <a:r>
              <a:rPr lang="en-US" dirty="0"/>
              <a:t> </a:t>
            </a:r>
            <a:r>
              <a:rPr lang="en-US" dirty="0" err="1"/>
              <a:t>geliştirilmeye</a:t>
            </a:r>
            <a:r>
              <a:rPr lang="en-US" dirty="0"/>
              <a:t> </a:t>
            </a:r>
            <a:r>
              <a:rPr lang="en-US" dirty="0" err="1"/>
              <a:t>açıktır</a:t>
            </a:r>
            <a:r>
              <a:rPr lang="en-US" dirty="0"/>
              <a:t>.</a:t>
            </a: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0914CC-925B-05AB-F1BB-54E0B9B8BAE4}"/>
              </a:ext>
            </a:extLst>
          </p:cNvPr>
          <p:cNvSpPr txBox="1">
            <a:spLocks/>
          </p:cNvSpPr>
          <p:nvPr/>
        </p:nvSpPr>
        <p:spPr>
          <a:xfrm>
            <a:off x="838200" y="4868312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javax.faces.lifecycle.LifeCycle#execute()</a:t>
            </a:r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9348270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660D-2A27-7660-35ED-5AC80FB7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Structural - Yapısal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0E33-8ADD-36F6-80EC-4E2DED70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Flyweight</a:t>
            </a:r>
          </a:p>
          <a:p>
            <a:r>
              <a:rPr lang="en-TR" dirty="0"/>
              <a:t>Adapter</a:t>
            </a:r>
          </a:p>
          <a:p>
            <a:r>
              <a:rPr lang="en-TR" dirty="0"/>
              <a:t>Composite</a:t>
            </a:r>
          </a:p>
          <a:p>
            <a:r>
              <a:rPr lang="en-TR" dirty="0"/>
              <a:t>Facade</a:t>
            </a:r>
          </a:p>
          <a:p>
            <a:r>
              <a:rPr lang="en-TR" dirty="0"/>
              <a:t>Proxy</a:t>
            </a:r>
          </a:p>
          <a:p>
            <a:r>
              <a:rPr lang="en-TR" dirty="0"/>
              <a:t>Decorator</a:t>
            </a:r>
          </a:p>
          <a:p>
            <a:r>
              <a:rPr lang="en-TR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9314865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D7FBF-5FD0-F74A-B450-78994D547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AAB4-F86E-8516-6B82-1E77BE45B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Flyweight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4A96F-7EAF-0726-4F66-1927113F3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TR" b="1" dirty="0"/>
              <a:t>Structural – (Yapısal)</a:t>
            </a:r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5E8E7E-F0D2-C30C-19A4-8B208BBAC22F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201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36385-2A80-5680-563D-0A7EDEB64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45FE-3C68-DD71-C83C-EE6D6015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Flyweight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4D84-1C2F-10A9-3F2C-6A60BC7E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Use sharing to support large numbers of fine-grained objects efficiently. </a:t>
            </a: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 err="1">
                <a:effectLst/>
                <a:latin typeface="Helvetica" pitchFamily="2" charset="0"/>
              </a:rPr>
              <a:t>Çok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sayıda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küçük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nesneyi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verimli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bir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şekilde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kullanmak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için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onları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paylaşımlı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kullanın</a:t>
            </a:r>
            <a:r>
              <a:rPr lang="en-US" dirty="0">
                <a:effectLst/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91245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3A2B6-9AF9-B83A-2EE9-375BAD3D9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C89D-B3BC-50ED-C1B6-72DD3AFB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2D85-6BCD-63AF-5440-FB306C59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oluşturmanız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,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maliyetli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yük</a:t>
            </a:r>
            <a:r>
              <a:rPr lang="en-US" dirty="0"/>
              <a:t> </a:t>
            </a:r>
            <a:r>
              <a:rPr lang="en-US" dirty="0" err="1"/>
              <a:t>getirecektir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Maliyet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yük</a:t>
            </a:r>
            <a:r>
              <a:rPr lang="en-US" dirty="0"/>
              <a:t> ‘ten </a:t>
            </a:r>
            <a:r>
              <a:rPr lang="en-US" dirty="0" err="1"/>
              <a:t>kasıt</a:t>
            </a:r>
            <a:r>
              <a:rPr lang="en-US" dirty="0"/>
              <a:t> </a:t>
            </a:r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cpu</a:t>
            </a:r>
            <a:r>
              <a:rPr lang="en-US" dirty="0"/>
              <a:t>, </a:t>
            </a:r>
            <a:r>
              <a:rPr lang="en-US" dirty="0" err="1"/>
              <a:t>bellek</a:t>
            </a:r>
            <a:r>
              <a:rPr lang="en-US" dirty="0"/>
              <a:t> </a:t>
            </a:r>
            <a:r>
              <a:rPr lang="en-US" dirty="0" err="1"/>
              <a:t>kullanımıdır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Garbage Collector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temizlemek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sorumluluk</a:t>
            </a:r>
            <a:r>
              <a:rPr lang="en-US" dirty="0"/>
              <a:t> </a:t>
            </a:r>
            <a:r>
              <a:rPr lang="en-US" dirty="0" err="1"/>
              <a:t>getirecektir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0553749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67AC7-150B-D752-756E-2D96DF882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E761-DFD8-2FD2-98EE-DE5B2429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330A-C9F7-85F1-4B84-6FD0D83D5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146312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CA688-80E4-396B-8888-DA88030E0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5852-D089-8339-6A05-BCEC99B0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Flyweight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7BBD-5A7A-5BF3-345D-B21151E1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Çok fazla nesne oluşturma ihtiyacında nesne sayısını azaltmak için kullanırız.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FD0E87-A0C4-33CE-1A18-CB4C38C67082}"/>
              </a:ext>
            </a:extLst>
          </p:cNvPr>
          <p:cNvSpPr txBox="1">
            <a:spLocks/>
          </p:cNvSpPr>
          <p:nvPr/>
        </p:nvSpPr>
        <p:spPr>
          <a:xfrm>
            <a:off x="838200" y="3895721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5100" dirty="0" err="1"/>
              <a:t>Nerede</a:t>
            </a:r>
            <a:r>
              <a:rPr lang="en-US" sz="5100" dirty="0"/>
              <a:t> </a:t>
            </a:r>
            <a:r>
              <a:rPr lang="en-US" sz="5100" dirty="0" err="1"/>
              <a:t>Kullanılıyor</a:t>
            </a:r>
            <a:r>
              <a:rPr lang="en-US" sz="5100" dirty="0"/>
              <a:t>?</a:t>
            </a:r>
          </a:p>
          <a:p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java.lang.Integer#valueOf(int)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(also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Boolean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Byte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5"/>
              </a:rPr>
              <a:t>Character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6"/>
              </a:rPr>
              <a:t>Short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7"/>
              </a:rPr>
              <a:t>Long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and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8"/>
              </a:rPr>
              <a:t>BigDecimal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5161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4703B-30C7-E158-7B19-F26990845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F985-C415-6D4D-31D4-FEC84A2F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Singleton </a:t>
            </a:r>
            <a:r>
              <a:rPr lang="en-TR" b="1" dirty="0"/>
              <a:t>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1123-57E1-2F21-0ED2-F009777A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Yalnızca bir nesnenin oluşmasının taahüdünü veriyoruz.</a:t>
            </a:r>
          </a:p>
          <a:p>
            <a:r>
              <a:rPr lang="en-TR" dirty="0"/>
              <a:t>Multithread yapılarda da bu nesnenin tekilliğini sağlıyoruz.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AC7957-6690-3F91-97C6-251546326756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java.lang.Runtime#getRuntime()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java.awt.Desktop#getDesktop()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java.lang.System#getSecurityManager()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marL="0" indent="0">
              <a:buNone/>
            </a:pPr>
            <a:br>
              <a:rPr lang="en-US" dirty="0"/>
            </a:b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840053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0843F-29AF-6D13-4B66-D254EB782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277F-6D14-E6DC-D56D-6F5003337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Decorator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83D59-98BC-7FF5-F76D-D36BD7449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TR" b="1" dirty="0"/>
              <a:t>Structural – (Yapısal)</a:t>
            </a:r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D0836D-5210-AD83-FC8C-549591D48833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197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5ADD9-4B43-2F5B-D758-05078DFAA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E722-CA90-9871-FD89-2209F77D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Decorator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D8B0-4801-1C61-3861-75C9F56F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Attach additional responsibilities to an object dynamically. Decorators provide a flexible alternative to subclassing for extending functionality. 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 err="1">
                <a:latin typeface="Helvetica" pitchFamily="2" charset="0"/>
              </a:rPr>
              <a:t>Nesneye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dinamik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olarak</a:t>
            </a:r>
            <a:r>
              <a:rPr lang="en-US" dirty="0">
                <a:latin typeface="Helvetica" pitchFamily="2" charset="0"/>
              </a:rPr>
              <a:t> ek </a:t>
            </a:r>
            <a:r>
              <a:rPr lang="en-US" dirty="0" err="1">
                <a:latin typeface="Helvetica" pitchFamily="2" charset="0"/>
              </a:rPr>
              <a:t>sorumluluklar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ekleyin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 err="1">
                <a:latin typeface="Helvetica" pitchFamily="2" charset="0"/>
              </a:rPr>
              <a:t>Dekoratörler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işlevselliği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genişletmek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için</a:t>
            </a:r>
            <a:r>
              <a:rPr lang="en-US" dirty="0">
                <a:latin typeface="Helvetica" pitchFamily="2" charset="0"/>
              </a:rPr>
              <a:t> alt </a:t>
            </a:r>
            <a:r>
              <a:rPr lang="en-US" dirty="0" err="1">
                <a:latin typeface="Helvetica" pitchFamily="2" charset="0"/>
              </a:rPr>
              <a:t>sınıflandırmaya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esnek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alternatiflik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sunar</a:t>
            </a:r>
            <a:r>
              <a:rPr lang="en-US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1760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CEF1F-001C-D12F-AD44-CC004DD65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4EFD-3693-A271-0227-CCC0ECC5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1877-9A9B-742E-96C1-2B16B996E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Class explosion ??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çözüm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??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0ADEC-09A7-42E3-0F38-0846266F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9270"/>
            <a:ext cx="10953228" cy="14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221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75994-8D6F-7AD1-95FF-DB5F39F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2823-F49B-FE03-5B54-85011140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601D-653D-6C8F-169B-47DEA067D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4109489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85687-8288-63F6-10A0-B35D2EBA8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8E9B-71AE-5AE3-F94D-6DAB7113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Decorator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29B2B-1CF3-3A3C-064C-1BE8E627963B}"/>
              </a:ext>
            </a:extLst>
          </p:cNvPr>
          <p:cNvSpPr txBox="1"/>
          <p:nvPr/>
        </p:nvSpPr>
        <p:spPr>
          <a:xfrm>
            <a:off x="838199" y="6389537"/>
            <a:ext cx="8167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Classes should be open for extension, but closed for modification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500F8B-F542-45A9-C862-4FDF72BA0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1541"/>
            <a:ext cx="10515600" cy="2393757"/>
          </a:xfrm>
        </p:spPr>
        <p:txBody>
          <a:bodyPr>
            <a:normAutofit fontScale="85000" lnSpcReduction="10000"/>
          </a:bodyPr>
          <a:lstStyle/>
          <a:p>
            <a:r>
              <a:rPr lang="en-TR" b="1" dirty="0"/>
              <a:t>Component: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sorumluluk</a:t>
            </a:r>
            <a:r>
              <a:rPr lang="en-US" dirty="0"/>
              <a:t> </a:t>
            </a:r>
            <a:r>
              <a:rPr lang="en-US" dirty="0" err="1"/>
              <a:t>eklenebilecek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r>
              <a:rPr lang="en-US" b="1" dirty="0" err="1"/>
              <a:t>ConcreteComponent</a:t>
            </a:r>
            <a:r>
              <a:rPr lang="en-US" b="1" dirty="0"/>
              <a:t>:  </a:t>
            </a:r>
            <a:r>
              <a:rPr lang="en-US" dirty="0"/>
              <a:t>Ek </a:t>
            </a:r>
            <a:r>
              <a:rPr lang="en-US" dirty="0" err="1"/>
              <a:t>sorumlulukların</a:t>
            </a:r>
            <a:r>
              <a:rPr lang="en-US" dirty="0"/>
              <a:t> </a:t>
            </a:r>
            <a:r>
              <a:rPr lang="en-US" dirty="0" err="1"/>
              <a:t>yüklenebileceği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r>
              <a:rPr lang="en-US" b="1" dirty="0"/>
              <a:t>Decorator: </a:t>
            </a:r>
            <a:r>
              <a:rPr lang="en-US" dirty="0"/>
              <a:t>Bir Component </a:t>
            </a:r>
            <a:r>
              <a:rPr lang="en-US" dirty="0" err="1"/>
              <a:t>nesnesine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referansı</a:t>
            </a:r>
            <a:r>
              <a:rPr lang="en-US" dirty="0"/>
              <a:t> </a:t>
            </a:r>
            <a:r>
              <a:rPr lang="en-US" dirty="0" err="1"/>
              <a:t>korur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Component'in</a:t>
            </a:r>
            <a:r>
              <a:rPr lang="en-US" dirty="0"/>
              <a:t> </a:t>
            </a:r>
            <a:r>
              <a:rPr lang="en-US" dirty="0" err="1"/>
              <a:t>arayüzüne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r>
              <a:rPr lang="en-TR" b="1" dirty="0"/>
              <a:t>ConcreteDecarator: </a:t>
            </a:r>
            <a:r>
              <a:rPr lang="en-TR" dirty="0"/>
              <a:t>Bileşene sorumluluklar ekler.</a:t>
            </a:r>
            <a:endParaRPr lang="en-T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145E0-64B5-6E70-9EDF-49E6B310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68" y="877663"/>
            <a:ext cx="3792882" cy="30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894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DCF9E-35DB-AB93-A63D-89AF06BEB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C190-6381-2EC7-85F8-2534439F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DF98-CA46-1110-3978-7B49D755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54336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5E3CC-DA8B-9E2B-D70A-B938C9BDD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E33-6035-6E90-C2AD-272FEC6C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Decorator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99F9-DC28-23FA-395F-F668F886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 fontScale="92500" lnSpcReduction="20000"/>
          </a:bodyPr>
          <a:lstStyle/>
          <a:p>
            <a:r>
              <a:rPr lang="en-TR" dirty="0"/>
              <a:t>Kalıtım yerine Kompozisyon kullanarak, yazılıma esnekliği katmış olursunuz. </a:t>
            </a:r>
          </a:p>
          <a:p>
            <a:r>
              <a:rPr lang="en-TR" dirty="0"/>
              <a:t>Yeni bir özellik eklemek OCP ihlal etmeden, diğer nesneleri etkilemeden nesnelere dinamik bir yapı sağlanmaktadır.</a:t>
            </a:r>
          </a:p>
          <a:p>
            <a:r>
              <a:rPr lang="en-TR" dirty="0"/>
              <a:t>Nesneleri çalışma zamanında sadece değişiklikten etkilenecek şekilde tasarlamış olursunuz.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620FEE-FBC9-8B82-2EB7-8F49D19B1D68}"/>
              </a:ext>
            </a:extLst>
          </p:cNvPr>
          <p:cNvSpPr txBox="1">
            <a:spLocks/>
          </p:cNvSpPr>
          <p:nvPr/>
        </p:nvSpPr>
        <p:spPr>
          <a:xfrm>
            <a:off x="838200" y="3895721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5100" dirty="0" err="1"/>
              <a:t>Nerede</a:t>
            </a:r>
            <a:r>
              <a:rPr lang="en-US" sz="5100" dirty="0"/>
              <a:t> </a:t>
            </a:r>
            <a:r>
              <a:rPr lang="en-US" sz="5100" dirty="0" err="1"/>
              <a:t>Kullanılıyor</a:t>
            </a:r>
            <a:r>
              <a:rPr lang="en-US" sz="5100" dirty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100" dirty="0" err="1"/>
              <a:t>Java.io</a:t>
            </a:r>
            <a:r>
              <a:rPr lang="en-US" sz="5100" dirty="0"/>
              <a:t> </a:t>
            </a:r>
            <a:r>
              <a:rPr lang="en-US" sz="5100" dirty="0" err="1"/>
              <a:t>içerisindeki</a:t>
            </a:r>
            <a:r>
              <a:rPr lang="en-US" sz="5100" dirty="0"/>
              <a:t> </a:t>
            </a:r>
            <a:r>
              <a:rPr lang="en-US" sz="5100" dirty="0" err="1"/>
              <a:t>InputStream</a:t>
            </a:r>
            <a:r>
              <a:rPr lang="en-US" sz="5100" dirty="0"/>
              <a:t> </a:t>
            </a:r>
            <a:r>
              <a:rPr lang="en-US" sz="5100" dirty="0" err="1"/>
              <a:t>sınıfı</a:t>
            </a:r>
            <a:endParaRPr lang="en-US" sz="5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1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java.util.Collections</a:t>
            </a:r>
            <a:r>
              <a:rPr lang="en-US" sz="5100" b="1" dirty="0"/>
              <a:t>, ‘</a:t>
            </a:r>
            <a:r>
              <a:rPr lang="en-US" sz="5100" b="1" dirty="0" err="1"/>
              <a:t>daki</a:t>
            </a:r>
            <a:r>
              <a:rPr lang="en-US" sz="5100" b="1" dirty="0"/>
              <a:t> -&gt; </a:t>
            </a:r>
            <a:r>
              <a:rPr lang="en-US" sz="5100" dirty="0"/>
              <a:t> </a:t>
            </a:r>
            <a:r>
              <a:rPr lang="en-US" sz="51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checkedXXX</a:t>
            </a:r>
            <a:r>
              <a:rPr lang="en-US" sz="5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5100" dirty="0"/>
              <a:t>, </a:t>
            </a:r>
            <a:r>
              <a:rPr lang="en-US" sz="51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synchronizedXXX</a:t>
            </a:r>
            <a:r>
              <a:rPr lang="en-US" sz="5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5100" dirty="0"/>
              <a:t> and </a:t>
            </a:r>
            <a:r>
              <a:rPr lang="en-US" sz="51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unmodifiableXXX</a:t>
            </a:r>
            <a:r>
              <a:rPr lang="en-US" sz="5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51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100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javax.servlet.http.HttpServletRequestWrapper</a:t>
            </a:r>
            <a:r>
              <a:rPr lang="en-US" sz="5100" b="1" dirty="0"/>
              <a:t> </a:t>
            </a:r>
            <a:r>
              <a:rPr lang="en-US" sz="5100" dirty="0"/>
              <a:t>and </a:t>
            </a:r>
            <a:r>
              <a:rPr lang="en-US" sz="5100" b="1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HttpServletResponseWrapper</a:t>
            </a:r>
            <a:endParaRPr lang="en-US" sz="5100" b="1" dirty="0"/>
          </a:p>
          <a:p>
            <a:endParaRPr lang="en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7525C-2E70-78EC-9BE4-D660AD364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500" y="5185975"/>
            <a:ext cx="4191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225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F0D94-1DA8-BADE-11FD-2C8FF6F52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5FF4-A91E-437E-76CC-79656F97C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Adapter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15EEA-9F05-340B-DB5D-D15D03A6E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TR" b="1" dirty="0"/>
              <a:t>Structural – (Yapısal)</a:t>
            </a:r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23C6A5-279A-3EA5-579C-0CF168E6ACBF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7823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AD9FF-9745-4FCF-76DA-F7B19FA97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4E0E-47E7-59AB-9E36-05954D93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Adapter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E8C7-FD31-E428-3041-C3D607D9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Helvetica" pitchFamily="2" charset="0"/>
              </a:rPr>
              <a:t>The Adapter Pattern </a:t>
            </a:r>
            <a:r>
              <a:rPr lang="en-US" dirty="0">
                <a:effectLst/>
                <a:latin typeface="Helvetica" pitchFamily="2" charset="0"/>
              </a:rPr>
              <a:t>converts the interface of a class into another interface the clients expect. Adapter lets classes work together that couldn’t otherwise because of incompatible interfaces.</a:t>
            </a:r>
            <a:endParaRPr lang="en-US" b="1" dirty="0">
              <a:effectLst/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Bir </a:t>
            </a:r>
            <a:r>
              <a:rPr lang="en-US" dirty="0" err="1">
                <a:latin typeface="Helvetica" pitchFamily="2" charset="0"/>
              </a:rPr>
              <a:t>sınıfın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arayüzünü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başka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sınıfın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beklediği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arayüze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çevir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 err="1">
                <a:latin typeface="Helvetica" pitchFamily="2" charset="0"/>
              </a:rPr>
              <a:t>Adaptör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uyumsuz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arayüzleri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birbirleriyle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uyumlu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olacak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şekilde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çalışmalarını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sağlar</a:t>
            </a:r>
            <a:r>
              <a:rPr lang="en-US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9027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9AEE4-C782-412D-B4B2-5AAD2DC3E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7829-C06A-FF5D-8EF9-9ED12BD6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2071-581D-7EB4-0BBC-251490B2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94"/>
            <a:ext cx="10515600" cy="4351338"/>
          </a:xfrm>
        </p:spPr>
        <p:txBody>
          <a:bodyPr/>
          <a:lstStyle/>
          <a:p>
            <a:pPr algn="just"/>
            <a:r>
              <a:rPr lang="en-US" dirty="0" err="1"/>
              <a:t>Yazılım’da</a:t>
            </a:r>
            <a:r>
              <a:rPr lang="en-US" dirty="0"/>
              <a:t> </a:t>
            </a:r>
            <a:r>
              <a:rPr lang="en-US" dirty="0" err="1"/>
              <a:t>değişmeyen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 </a:t>
            </a:r>
            <a:r>
              <a:rPr lang="en-US" dirty="0" err="1"/>
              <a:t>Değişim</a:t>
            </a:r>
            <a:r>
              <a:rPr lang="en-US" dirty="0"/>
              <a:t> ‘dir. Bu </a:t>
            </a:r>
            <a:r>
              <a:rPr lang="en-US" dirty="0" err="1"/>
              <a:t>durumdan</a:t>
            </a:r>
            <a:r>
              <a:rPr lang="en-US" dirty="0"/>
              <a:t> </a:t>
            </a:r>
            <a:r>
              <a:rPr lang="en-US" dirty="0" err="1"/>
              <a:t>ötürü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prensiplerini</a:t>
            </a:r>
            <a:r>
              <a:rPr lang="en-US" dirty="0"/>
              <a:t> </a:t>
            </a:r>
            <a:r>
              <a:rPr lang="en-US" dirty="0" err="1"/>
              <a:t>ihlal</a:t>
            </a:r>
            <a:r>
              <a:rPr lang="en-US" dirty="0"/>
              <a:t> </a:t>
            </a:r>
            <a:r>
              <a:rPr lang="en-US" dirty="0" err="1"/>
              <a:t>etmeyecek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konuşturmamız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yapıda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arayüzlere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olmaları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8D112-E4C9-B226-3ED5-8A678395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258" y="3364714"/>
            <a:ext cx="4939484" cy="27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3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D0B38-5DD6-FDA5-D672-C17F8C6EA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A325-98DD-7472-5A3F-FBD4E64CF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Factory Method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50B57-2ABA-7147-316C-1B19149DE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Creational (Yaratımsal)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9EB740-FF32-9F3D-0485-739DC736C191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1841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B0363-F3C0-80C3-50A3-E36994F98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1850-EBA8-87DB-4BE5-410D49E2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05C61-9EAA-40AF-D6FC-20075207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6048603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4C016-E9D1-1328-CB18-80C6141EE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0841-AC7E-571D-F180-C924F9D2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Adapter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D4149-8D33-A308-771B-B21E63C83A86}"/>
              </a:ext>
            </a:extLst>
          </p:cNvPr>
          <p:cNvSpPr txBox="1"/>
          <p:nvPr/>
        </p:nvSpPr>
        <p:spPr>
          <a:xfrm>
            <a:off x="838199" y="6389537"/>
            <a:ext cx="8167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Classes should be open for extension, but closed for modification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D7CFA4-AA2D-C1D0-9027-14CED1F5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8051"/>
            <a:ext cx="10515600" cy="2097247"/>
          </a:xfrm>
        </p:spPr>
        <p:txBody>
          <a:bodyPr>
            <a:normAutofit/>
          </a:bodyPr>
          <a:lstStyle/>
          <a:p>
            <a:r>
              <a:rPr lang="tr-TR" b="1" dirty="0" err="1"/>
              <a:t>Target</a:t>
            </a:r>
            <a:r>
              <a:rPr lang="tr-TR" b="1" dirty="0"/>
              <a:t> : </a:t>
            </a:r>
            <a:r>
              <a:rPr lang="tr-TR" dirty="0" err="1"/>
              <a:t>Client’ın</a:t>
            </a:r>
            <a:r>
              <a:rPr lang="tr-TR" dirty="0"/>
              <a:t> kullanacağı </a:t>
            </a:r>
            <a:r>
              <a:rPr lang="tr-TR" dirty="0" err="1"/>
              <a:t>arayüzü</a:t>
            </a:r>
            <a:r>
              <a:rPr lang="tr-TR" dirty="0"/>
              <a:t> sağlar</a:t>
            </a:r>
          </a:p>
          <a:p>
            <a:r>
              <a:rPr lang="tr-TR" b="1" dirty="0" err="1"/>
              <a:t>Adaptee</a:t>
            </a:r>
            <a:r>
              <a:rPr lang="tr-TR" b="1" dirty="0"/>
              <a:t> : </a:t>
            </a:r>
            <a:r>
              <a:rPr lang="tr-TR" dirty="0"/>
              <a:t>Uyarlanması gereken mevcut bir </a:t>
            </a:r>
            <a:r>
              <a:rPr lang="tr-TR" dirty="0" err="1"/>
              <a:t>arayüzü</a:t>
            </a:r>
            <a:r>
              <a:rPr lang="tr-TR" dirty="0"/>
              <a:t> tanımlar.</a:t>
            </a:r>
          </a:p>
          <a:p>
            <a:r>
              <a:rPr lang="tr-TR" b="1" dirty="0" err="1"/>
              <a:t>Adapter</a:t>
            </a:r>
            <a:r>
              <a:rPr lang="tr-TR" b="1" dirty="0"/>
              <a:t> : </a:t>
            </a:r>
            <a:r>
              <a:rPr lang="tr-TR" dirty="0" err="1"/>
              <a:t>Adaptee</a:t>
            </a:r>
            <a:r>
              <a:rPr lang="tr-TR" dirty="0"/>
              <a:t> </a:t>
            </a:r>
            <a:r>
              <a:rPr lang="tr-TR" dirty="0" err="1"/>
              <a:t>arayüzünü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arayüzüne</a:t>
            </a:r>
            <a:r>
              <a:rPr lang="tr-TR" dirty="0"/>
              <a:t> uyarlar.</a:t>
            </a:r>
            <a:endParaRPr lang="en-T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05C08-B400-3E72-BB5A-446CA70FF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1229311"/>
            <a:ext cx="6718300" cy="27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358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D0125-A3D9-1895-3FF6-860BA109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BB89-4A9D-DC9A-B7F8-D4B112F4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672B-9B1F-39E0-6476-827FD3429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066011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19410-9871-D130-1E26-57DE26EBE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45D8-6531-6A1F-A3A2-BD57A8B3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Adapter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30BC-7DFF-634C-7921-779B5D81F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TR" dirty="0"/>
          </a:p>
          <a:p>
            <a:r>
              <a:rPr lang="en-TR" dirty="0"/>
              <a:t>Yeni bir özellik eklemek OCP ihlal etmeden, diğer nesneleri etkilemeden nesnelere dinamik bir yapı sağlanmaktadır.</a:t>
            </a:r>
          </a:p>
          <a:p>
            <a:r>
              <a:rPr lang="en-TR" dirty="0"/>
              <a:t>Bir arayüzü farklı bir arayüzle bağdaştırarak uygulamayı genişletebilme yeteneği veriyoruz.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9F90AB-0AF1-4BBB-D59E-61B02DECC036}"/>
              </a:ext>
            </a:extLst>
          </p:cNvPr>
          <p:cNvSpPr txBox="1">
            <a:spLocks/>
          </p:cNvSpPr>
          <p:nvPr/>
        </p:nvSpPr>
        <p:spPr>
          <a:xfrm>
            <a:off x="838200" y="3895720"/>
            <a:ext cx="10515600" cy="1777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5100" dirty="0" err="1"/>
              <a:t>Nerede</a:t>
            </a:r>
            <a:r>
              <a:rPr lang="en-US" sz="5100" dirty="0"/>
              <a:t> </a:t>
            </a:r>
            <a:r>
              <a:rPr lang="en-US" sz="5100" dirty="0" err="1"/>
              <a:t>Kullanılıyor</a:t>
            </a:r>
            <a:r>
              <a:rPr lang="en-US" sz="5100" dirty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 err="1">
                <a:solidFill>
                  <a:srgbClr val="4D5B7C"/>
                </a:solidFill>
                <a:effectLst/>
                <a:latin typeface="Inter"/>
              </a:rPr>
              <a:t>java.util.Arrays#asList</a:t>
            </a:r>
            <a:r>
              <a:rPr lang="en-US" sz="4000" b="0" i="0" dirty="0">
                <a:solidFill>
                  <a:srgbClr val="4D5B7C"/>
                </a:solidFill>
                <a:effectLst/>
                <a:latin typeface="Inter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 err="1">
                <a:solidFill>
                  <a:srgbClr val="4D5B7C"/>
                </a:solidFill>
                <a:effectLst/>
                <a:latin typeface="Inter"/>
              </a:rPr>
              <a:t>java.io.InputStreamReader</a:t>
            </a:r>
            <a:r>
              <a:rPr lang="en-US" sz="4000" b="0" i="0" dirty="0">
                <a:solidFill>
                  <a:srgbClr val="4D5B7C"/>
                </a:solidFill>
                <a:effectLst/>
                <a:latin typeface="Inter"/>
              </a:rPr>
              <a:t>(</a:t>
            </a:r>
            <a:r>
              <a:rPr lang="en-US" sz="4000" b="0" i="0" dirty="0" err="1">
                <a:solidFill>
                  <a:srgbClr val="4D5B7C"/>
                </a:solidFill>
                <a:effectLst/>
                <a:latin typeface="Inter"/>
              </a:rPr>
              <a:t>InputStream</a:t>
            </a:r>
            <a:r>
              <a:rPr lang="en-US" sz="4000" b="0" i="0" dirty="0">
                <a:solidFill>
                  <a:srgbClr val="4D5B7C"/>
                </a:solidFill>
                <a:effectLst/>
                <a:latin typeface="Inter"/>
              </a:rPr>
              <a:t>) (returns a Reader)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 err="1">
                <a:solidFill>
                  <a:srgbClr val="4D5B7C"/>
                </a:solidFill>
                <a:effectLst/>
                <a:latin typeface="Inter"/>
              </a:rPr>
              <a:t>java.io.OutputStreamWriter</a:t>
            </a:r>
            <a:r>
              <a:rPr lang="en-US" sz="4000" b="0" i="0" dirty="0">
                <a:solidFill>
                  <a:srgbClr val="4D5B7C"/>
                </a:solidFill>
                <a:effectLst/>
                <a:latin typeface="Inter"/>
              </a:rPr>
              <a:t>(</a:t>
            </a:r>
            <a:r>
              <a:rPr lang="en-US" sz="4000" b="0" i="0" dirty="0" err="1">
                <a:solidFill>
                  <a:srgbClr val="4D5B7C"/>
                </a:solidFill>
                <a:effectLst/>
                <a:latin typeface="Inter"/>
              </a:rPr>
              <a:t>OutputStream</a:t>
            </a:r>
            <a:r>
              <a:rPr lang="en-US" sz="4000" b="0" i="0" dirty="0">
                <a:solidFill>
                  <a:srgbClr val="4D5B7C"/>
                </a:solidFill>
                <a:effectLst/>
                <a:latin typeface="Inter"/>
              </a:rPr>
              <a:t>) (returns a Writer)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4D5B7C"/>
                </a:solidFill>
                <a:latin typeface="Inter"/>
              </a:rPr>
              <a:t>EnumerationIterator</a:t>
            </a:r>
            <a:endParaRPr lang="en-US" sz="4000" b="0" i="0" dirty="0">
              <a:solidFill>
                <a:srgbClr val="4D5B7C"/>
              </a:solidFill>
              <a:effectLst/>
              <a:latin typeface="Inter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0180437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6A3F2-CD91-B0DD-2941-F93E2BB0D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B0F1-0BFE-F1AD-31CD-CFBA7D4A4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Facade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01EE3-C7E8-B2A6-82DA-D77AEFF92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TR" b="1" dirty="0"/>
              <a:t>Structural – (Yapısal)</a:t>
            </a:r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BDDF6D-729D-6033-975E-96F83D7C1A0E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5462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94265-3A52-0541-9558-C8D05B3E5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972D-C998-34D6-DAB4-D57B6E3F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Facade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B390-D735-A4C0-6426-2DC880864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The Facade Pattern provides a unified interface to a set of interfaces in a subsystem. Façade defines a higher-level interface that makes the subsystem easier to use.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 err="1">
                <a:latin typeface="Helvetica" pitchFamily="2" charset="0"/>
              </a:rPr>
              <a:t>Cephe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Deseni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alt </a:t>
            </a:r>
            <a:r>
              <a:rPr lang="en-US" dirty="0" err="1">
                <a:latin typeface="Helvetica" pitchFamily="2" charset="0"/>
              </a:rPr>
              <a:t>sistemdeki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dizi </a:t>
            </a:r>
            <a:r>
              <a:rPr lang="en-US" dirty="0" err="1">
                <a:latin typeface="Helvetica" pitchFamily="2" charset="0"/>
              </a:rPr>
              <a:t>arayüze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birleşik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arayüz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sağlar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 err="1">
                <a:latin typeface="Helvetica" pitchFamily="2" charset="0"/>
              </a:rPr>
              <a:t>Cephe</a:t>
            </a:r>
            <a:r>
              <a:rPr lang="en-US" dirty="0">
                <a:latin typeface="Helvetica" pitchFamily="2" charset="0"/>
              </a:rPr>
              <a:t>, alt </a:t>
            </a:r>
            <a:r>
              <a:rPr lang="en-US" dirty="0" err="1">
                <a:latin typeface="Helvetica" pitchFamily="2" charset="0"/>
              </a:rPr>
              <a:t>sistemin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kullanımını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kolaylaştıran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daha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üst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düzey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arayüz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tanımlar</a:t>
            </a:r>
            <a:r>
              <a:rPr lang="en-US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68130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4EC17-3EB2-E990-139A-60FA70FE8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7516-EAE7-8DB9-0B6B-0F320B5C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713B-E274-D968-3397-A272CE6F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/>
          <a:lstStyle/>
          <a:p>
            <a:pPr algn="just"/>
            <a:r>
              <a:rPr lang="en-US" dirty="0" err="1"/>
              <a:t>Elinizde</a:t>
            </a:r>
            <a:r>
              <a:rPr lang="en-US" dirty="0"/>
              <a:t> </a:t>
            </a:r>
            <a:r>
              <a:rPr lang="en-US" dirty="0" err="1"/>
              <a:t>karmakarışık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alt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düşün</a:t>
            </a:r>
            <a:r>
              <a:rPr lang="en-US" dirty="0"/>
              <a:t>. Bu systemin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parçalarını</a:t>
            </a:r>
            <a:r>
              <a:rPr lang="en-US" dirty="0"/>
              <a:t> </a:t>
            </a:r>
            <a:r>
              <a:rPr lang="en-US" dirty="0" err="1"/>
              <a:t>bilmek</a:t>
            </a:r>
            <a:r>
              <a:rPr lang="en-US" dirty="0"/>
              <a:t> </a:t>
            </a:r>
            <a:r>
              <a:rPr lang="en-US" dirty="0" err="1"/>
              <a:t>ister</a:t>
            </a:r>
            <a:r>
              <a:rPr lang="en-US" dirty="0"/>
              <a:t> </a:t>
            </a:r>
            <a:r>
              <a:rPr lang="en-US" dirty="0" err="1"/>
              <a:t>misin</a:t>
            </a:r>
            <a:r>
              <a:rPr lang="en-US" dirty="0"/>
              <a:t>? </a:t>
            </a:r>
            <a:r>
              <a:rPr lang="en-US" dirty="0" err="1"/>
              <a:t>Yoksa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mi </a:t>
            </a:r>
            <a:r>
              <a:rPr lang="en-US" dirty="0" err="1"/>
              <a:t>istersin</a:t>
            </a:r>
            <a:r>
              <a:rPr lang="en-US" dirty="0"/>
              <a:t>.?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55D1F-9B17-44CA-5AB0-144FBCDE6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49" y="2849184"/>
            <a:ext cx="7008302" cy="39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120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76E2C-62F1-1D4E-1139-31D387F70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BAD6-1079-2BC7-441C-954C177A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031F-6A00-B25A-2002-299F7C77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  <a:endParaRPr lang="en-US" b="1" dirty="0">
              <a:effectLst/>
            </a:endParaRPr>
          </a:p>
          <a:p>
            <a:r>
              <a:rPr lang="en-US" b="1" i="1" dirty="0">
                <a:effectLst/>
                <a:latin typeface="Helvetica" pitchFamily="2" charset="0"/>
              </a:rPr>
              <a:t>Principle of Least Knowledge - talk only to your immediate friends.</a:t>
            </a:r>
          </a:p>
          <a:p>
            <a:pPr lvl="1"/>
            <a:endParaRPr lang="en-US" b="1" i="1" dirty="0">
              <a:effectLst/>
              <a:latin typeface="Helvetica" pitchFamily="2" charset="0"/>
            </a:endParaRPr>
          </a:p>
          <a:p>
            <a:pPr lvl="1"/>
            <a:endParaRPr lang="en-US" b="1" dirty="0">
              <a:effectLst/>
              <a:latin typeface="Helvetica" pitchFamily="2" charset="0"/>
            </a:endParaRPr>
          </a:p>
          <a:p>
            <a:endParaRPr lang="en-US" b="1" dirty="0">
              <a:effectLst/>
            </a:endParaRPr>
          </a:p>
          <a:p>
            <a:pPr lvl="1"/>
            <a:endParaRPr lang="en-TR" dirty="0"/>
          </a:p>
          <a:p>
            <a:pPr lvl="1"/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459765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22F93-6D53-A10B-4D57-8634E112D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F589-8C5C-02C4-8211-B118D592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Facade Pattern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C457AE-B528-DE06-7587-61AF599D6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1541"/>
            <a:ext cx="10515600" cy="2393757"/>
          </a:xfrm>
        </p:spPr>
        <p:txBody>
          <a:bodyPr>
            <a:normAutofit/>
          </a:bodyPr>
          <a:lstStyle/>
          <a:p>
            <a:r>
              <a:rPr lang="en-TR" b="1" dirty="0"/>
              <a:t>Fa</a:t>
            </a:r>
            <a:r>
              <a:rPr lang="en-US" b="1" dirty="0"/>
              <a:t>c</a:t>
            </a:r>
            <a:r>
              <a:rPr lang="en-TR" b="1" dirty="0"/>
              <a:t>ade : </a:t>
            </a:r>
            <a:r>
              <a:rPr lang="en-TR" dirty="0"/>
              <a:t>Alt sistemi bilmekten sorumlu olan parça, sınıf</a:t>
            </a:r>
          </a:p>
          <a:p>
            <a:r>
              <a:rPr lang="en-TR" b="1" dirty="0"/>
              <a:t>Subsystem Classes : </a:t>
            </a:r>
            <a:r>
              <a:rPr lang="en-TR" dirty="0"/>
              <a:t>Fa</a:t>
            </a:r>
            <a:r>
              <a:rPr lang="en-US" dirty="0"/>
              <a:t>c</a:t>
            </a:r>
            <a:r>
              <a:rPr lang="en-TR" dirty="0"/>
              <a:t>ade hakkında hiçbir bilgisi olmayan, Fa</a:t>
            </a:r>
            <a:r>
              <a:rPr lang="en-US" dirty="0" err="1"/>
              <a:t>ç</a:t>
            </a:r>
            <a:r>
              <a:rPr lang="en-TR" dirty="0"/>
              <a:t>ade içerisindeki sistem.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7DA8E-6973-ED23-2D84-35C65499E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317" y="768502"/>
            <a:ext cx="74422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974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11748-ADD5-5B8A-1C00-5BAFABB8C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7D85-1F2F-0198-B4AA-60CFA0FD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E7F7-1BFC-6540-5ECA-933AE2EBC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1509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10227</TotalTime>
  <Words>4209</Words>
  <Application>Microsoft Macintosh PowerPoint</Application>
  <PresentationFormat>Widescreen</PresentationFormat>
  <Paragraphs>660</Paragraphs>
  <Slides>101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1" baseType="lpstr">
      <vt:lpstr>Arial</vt:lpstr>
      <vt:lpstr>Calibri</vt:lpstr>
      <vt:lpstr>Calibri Light</vt:lpstr>
      <vt:lpstr>Courier</vt:lpstr>
      <vt:lpstr>Helvetica</vt:lpstr>
      <vt:lpstr>Inter</vt:lpstr>
      <vt:lpstr>PT Sans</vt:lpstr>
      <vt:lpstr>source-serif-pro</vt:lpstr>
      <vt:lpstr>Times</vt:lpstr>
      <vt:lpstr>Office Theme</vt:lpstr>
      <vt:lpstr>Design Pattern </vt:lpstr>
      <vt:lpstr>Creational - Yaratımsal</vt:lpstr>
      <vt:lpstr>Design Pattern Series Singleton Pattern </vt:lpstr>
      <vt:lpstr>Singleton Pattern</vt:lpstr>
      <vt:lpstr>Sorun</vt:lpstr>
      <vt:lpstr>Singleton Pattern</vt:lpstr>
      <vt:lpstr>Çözüm..</vt:lpstr>
      <vt:lpstr>Singleton Pattern ile</vt:lpstr>
      <vt:lpstr>Design Pattern Series Factory Method Pattern </vt:lpstr>
      <vt:lpstr>Factory Method Pattern</vt:lpstr>
      <vt:lpstr>Sorun</vt:lpstr>
      <vt:lpstr>Factory Method Pattern</vt:lpstr>
      <vt:lpstr>Tasarım Prensipleri</vt:lpstr>
      <vt:lpstr>Çözüm..</vt:lpstr>
      <vt:lpstr>Factory Method Pattern ile</vt:lpstr>
      <vt:lpstr>Design Pattern Series Abstract Factory Pattern </vt:lpstr>
      <vt:lpstr>Abstract Factory Pattern</vt:lpstr>
      <vt:lpstr>Sorun</vt:lpstr>
      <vt:lpstr>Abstract Factory Pattern</vt:lpstr>
      <vt:lpstr>Tasarım Prensipleri</vt:lpstr>
      <vt:lpstr>Çözüm..</vt:lpstr>
      <vt:lpstr>Abstract Factory Pattern ile</vt:lpstr>
      <vt:lpstr>Design Pattern Series Builder Pattern </vt:lpstr>
      <vt:lpstr>Builder Pattern</vt:lpstr>
      <vt:lpstr>Sorun</vt:lpstr>
      <vt:lpstr>Tasarım Prensipleri</vt:lpstr>
      <vt:lpstr>Builder Pattern</vt:lpstr>
      <vt:lpstr>Çözüm..</vt:lpstr>
      <vt:lpstr>Builder Pattern ile</vt:lpstr>
      <vt:lpstr>Design Pattern Series Prototype Pattern </vt:lpstr>
      <vt:lpstr>Prototype Pattern</vt:lpstr>
      <vt:lpstr>Sorun</vt:lpstr>
      <vt:lpstr>Çözüm..</vt:lpstr>
      <vt:lpstr>Abstract Factory Pattern ile</vt:lpstr>
      <vt:lpstr>Behavioral - Davranışsal</vt:lpstr>
      <vt:lpstr>Design Pattern Series Strategy Pattern </vt:lpstr>
      <vt:lpstr>Strategy Pattern</vt:lpstr>
      <vt:lpstr>Sorun</vt:lpstr>
      <vt:lpstr>Strategy Pattern</vt:lpstr>
      <vt:lpstr>Tasarım Prensipleri</vt:lpstr>
      <vt:lpstr>Çözüm..</vt:lpstr>
      <vt:lpstr>Strategy Pattern ile</vt:lpstr>
      <vt:lpstr>Design Pattern Series Template Method Pattern </vt:lpstr>
      <vt:lpstr>The Template Method Pattern</vt:lpstr>
      <vt:lpstr>Sorun</vt:lpstr>
      <vt:lpstr>Çözüm..</vt:lpstr>
      <vt:lpstr>Template Method Pattern ile</vt:lpstr>
      <vt:lpstr>Design Pattern Series Command Pattern </vt:lpstr>
      <vt:lpstr>Command Pattern</vt:lpstr>
      <vt:lpstr>Sorun</vt:lpstr>
      <vt:lpstr>Command Pattern</vt:lpstr>
      <vt:lpstr>Tasarım Prensipleri</vt:lpstr>
      <vt:lpstr>Çözüm..</vt:lpstr>
      <vt:lpstr>Command Pattern ile</vt:lpstr>
      <vt:lpstr>Design Pattern Series Observer Pattern </vt:lpstr>
      <vt:lpstr>Sorun</vt:lpstr>
      <vt:lpstr>Observer Pattern</vt:lpstr>
      <vt:lpstr>Observer Pattern</vt:lpstr>
      <vt:lpstr>Tasarım Prensipleri</vt:lpstr>
      <vt:lpstr>Çözüm..</vt:lpstr>
      <vt:lpstr>Observer Pattern ile</vt:lpstr>
      <vt:lpstr>Design Pattern Series Chain of Responsibility Pattern </vt:lpstr>
      <vt:lpstr>Sorun</vt:lpstr>
      <vt:lpstr>Chain of Responsibility Pattern</vt:lpstr>
      <vt:lpstr>Chain of Responsibility Pattern</vt:lpstr>
      <vt:lpstr>Çözüm..</vt:lpstr>
      <vt:lpstr>Chain of Responsibility Pattern ile</vt:lpstr>
      <vt:lpstr>Design Pattern Series State Pattern </vt:lpstr>
      <vt:lpstr>Sorun</vt:lpstr>
      <vt:lpstr>State Pattern</vt:lpstr>
      <vt:lpstr>State Pattern</vt:lpstr>
      <vt:lpstr>Çözüm..</vt:lpstr>
      <vt:lpstr>State Pattern ile</vt:lpstr>
      <vt:lpstr>Structural - Yapısal</vt:lpstr>
      <vt:lpstr>    Design Pattern Series Flyweight Pattern </vt:lpstr>
      <vt:lpstr>Flyweight Pattern</vt:lpstr>
      <vt:lpstr>Sorun</vt:lpstr>
      <vt:lpstr>Çözüm..</vt:lpstr>
      <vt:lpstr>Flyweight Pattern ile</vt:lpstr>
      <vt:lpstr>    Design Pattern Series Decorator Pattern </vt:lpstr>
      <vt:lpstr>Decorator Pattern</vt:lpstr>
      <vt:lpstr>Sorun</vt:lpstr>
      <vt:lpstr>Tasarım Prensipleri</vt:lpstr>
      <vt:lpstr>Decorator Pattern</vt:lpstr>
      <vt:lpstr>Çözüm..</vt:lpstr>
      <vt:lpstr>Decorator Pattern ile</vt:lpstr>
      <vt:lpstr>    Design Pattern Series Adapter Pattern </vt:lpstr>
      <vt:lpstr>Adapter Pattern</vt:lpstr>
      <vt:lpstr>Sorun</vt:lpstr>
      <vt:lpstr>Tasarım Prensipleri</vt:lpstr>
      <vt:lpstr>Adapter Pattern</vt:lpstr>
      <vt:lpstr>Çözüm..</vt:lpstr>
      <vt:lpstr>Adapter Pattern ile</vt:lpstr>
      <vt:lpstr>    Design Pattern Series Facade Pattern </vt:lpstr>
      <vt:lpstr>Facade Pattern</vt:lpstr>
      <vt:lpstr>Sorun</vt:lpstr>
      <vt:lpstr>Tasarım Prensipleri</vt:lpstr>
      <vt:lpstr>Facade Pattern</vt:lpstr>
      <vt:lpstr>Çözüm..</vt:lpstr>
      <vt:lpstr>Facade Pattern ile</vt:lpstr>
      <vt:lpstr>Kaynakça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umiitkose@gmail.com</dc:creator>
  <cp:lastModifiedBy>umiitkose@gmail.com</cp:lastModifiedBy>
  <cp:revision>19</cp:revision>
  <dcterms:created xsi:type="dcterms:W3CDTF">2023-10-28T19:31:28Z</dcterms:created>
  <dcterms:modified xsi:type="dcterms:W3CDTF">2024-04-25T05:32:14Z</dcterms:modified>
</cp:coreProperties>
</file>