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62" r:id="rId6"/>
    <p:sldId id="278" r:id="rId7"/>
    <p:sldId id="261" r:id="rId8"/>
    <p:sldId id="268" r:id="rId9"/>
    <p:sldId id="263" r:id="rId10"/>
    <p:sldId id="264" r:id="rId11"/>
    <p:sldId id="265" r:id="rId12"/>
    <p:sldId id="279" r:id="rId13"/>
    <p:sldId id="273" r:id="rId14"/>
    <p:sldId id="270" r:id="rId15"/>
    <p:sldId id="272" r:id="rId16"/>
    <p:sldId id="276" r:id="rId17"/>
    <p:sldId id="274" r:id="rId18"/>
    <p:sldId id="275" r:id="rId19"/>
    <p:sldId id="280" r:id="rId20"/>
    <p:sldId id="282" r:id="rId21"/>
    <p:sldId id="281" r:id="rId22"/>
    <p:sldId id="284" r:id="rId23"/>
    <p:sldId id="283" r:id="rId24"/>
    <p:sldId id="285" r:id="rId25"/>
    <p:sldId id="286" r:id="rId26"/>
    <p:sldId id="258" r:id="rId2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0"/>
    <p:restoredTop sz="94719"/>
  </p:normalViewPr>
  <p:slideViewPr>
    <p:cSldViewPr snapToGrid="0">
      <p:cViewPr varScale="1">
        <p:scale>
          <a:sx n="152" d="100"/>
          <a:sy n="152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9B02-E1AD-7976-A4C0-A05CFE17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45B97-36F6-4630-C67B-D97E84CE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881C-C319-BB5F-CEC2-2E041DD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B666-2196-A1D1-14AC-31A0627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7EA4-884C-C6DC-07E5-C11AEF8E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1541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F81-6668-1809-8828-C30A9D0E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7D6E2-266C-B70A-6292-6AA5AF1A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0F34-A31F-C5C0-1C05-E0F942B9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1E0C-DCBE-89B5-D0D7-EF763092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D00E-5F15-7BAA-0E8A-F4237E5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96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158A-B619-204A-7851-60E465D1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03F7-A453-DD8E-9FFC-D57FD9C3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73D7-199C-4B98-41C4-D3566CD2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2C51-DE3A-7FBA-6A32-CFF970F7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38DA-CD6E-C95E-177D-80F6605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517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5AC-FDDA-81F7-B2AA-AFAFC33C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AF33-09A8-49A9-1DFF-030016D9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7BBF-EAA5-22F3-BBA9-F9F949DF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59E9-A417-55C8-A648-2B2AE0FF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CC83-97D4-CB18-BF12-E94C0D60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9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0952-097C-F471-6413-8C5029CD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1FBC-AE0E-9B68-3A77-6596A800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8E95-B9AF-C616-A2B8-1D7B2E0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B442-35AB-2673-E1CE-7DFEA6E1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5BF8-74BC-F568-C03C-F112CCB2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532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53B1-BE15-3A9D-6A8D-4382B63D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1B3D-BDB7-FEB8-5638-38B7EFE56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2E7EB-3ED9-9D89-0B56-27302C82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2D97A-6834-62C4-CC68-3DE31C52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0795-7AD2-A01E-B7CF-A0B3C39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3C76-8059-55FD-CC49-EAFDBC40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65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6E2A-43BD-048E-BDF0-ADE86C83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4DFD-396D-3899-F6F9-E879B18B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9CB68-D168-1EA2-033A-ABC1BBAA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9194A-943F-0EF7-0650-9E0C8810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B8F3-AAAB-B61A-0CFF-FBB44ADA6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35F7-C05E-2861-0A11-8561096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FF758-A69A-AA15-BB39-33B9C01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EDF54-4C5D-EE63-F109-A9A79BD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31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CAF4-3073-D0AD-B4D0-A14BA1DA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954D1-DE44-45A2-ACD9-DE8C0FF5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106F-805B-0603-54C4-29C371CC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21C6-AC11-141E-16F9-2FF916C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415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0091B-ACF2-9215-2C45-0280089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438A8-86E8-928F-8AF0-CCAA0CA6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21B9-1A4E-2735-41F1-BCEF45A2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19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43FD-E211-BE0B-8318-CD0ABB17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20A8-63D4-E9D0-B89F-07FA2830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CB91-8D34-7C17-E311-7DB87420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5AA76-CCC2-1B4A-C22C-7266545E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29D5-61C4-8856-79C1-3580657A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EF7B5-8DF6-12AE-CE08-B9E5C39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09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B803-051C-474E-4AA4-F14CDD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EBF78-2727-FBEB-34CD-C6F258220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DDF3B-40C2-F60A-B16E-2DA590C1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8BAE-7C20-444D-E833-0513EAA5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FA7A-4757-F672-7700-EC103C93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2A4D-F9E0-3443-EAB7-7BC3DF60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59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C4234-BCA5-4497-D02B-4BD134B6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7445-B296-CB34-87FB-ED4B5D27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C1CD-EAFB-6CBB-DE30-1A240B44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B78A-CD2F-054B-9591-8F4C28D48A16}" type="datetimeFigureOut">
              <a:rPr lang="en-TR" smtClean="0"/>
              <a:t>11.02.2024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38AB-F4CC-E173-47F4-A851FF81C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BBB7-1A49-DA18-15AD-B0E8BDE3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810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servlet/http/HttpServlet.html" TargetMode="External"/><Relationship Id="rId2" Type="http://schemas.openxmlformats.org/officeDocument/2006/relationships/hyperlink" Target="http://docs.oracle.com/javase/8/docs/api/java/util/Comparator.html#compare-T-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7/api/javax/servlet/Filter.html#doFilter-javax.servlet.ServletRequest-javax.servlet.ServletResponse-javax.servlet.FilterChain-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docs.oracle.com/javase/8/docs/api/java/util/Collections.html#checkedCollection-java.util.Collection-java.lang.Class-" TargetMode="External"/><Relationship Id="rId7" Type="http://schemas.openxmlformats.org/officeDocument/2006/relationships/hyperlink" Target="http://docs.oracle.com/javaee/7/api/javax/servlet/http/HttpServletResponseWrapper.html" TargetMode="External"/><Relationship Id="rId2" Type="http://schemas.openxmlformats.org/officeDocument/2006/relationships/hyperlink" Target="http://docs.oracle.com/javase/8/docs/api/java/util/Colle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ee/7/api/javax/servlet/http/HttpServletRequestWrapper.html" TargetMode="External"/><Relationship Id="rId5" Type="http://schemas.openxmlformats.org/officeDocument/2006/relationships/hyperlink" Target="http://docs.oracle.com/javase/8/docs/api/java/util/Collections.html#unmodifiableCollection-java.util.Collection-" TargetMode="External"/><Relationship Id="rId4" Type="http://schemas.openxmlformats.org/officeDocument/2006/relationships/hyperlink" Target="http://docs.oracle.com/javase/8/docs/api/java/util/Collections.html#synchronizedCollection-java.util.Collection-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esignpatterns/" TargetMode="External"/><Relationship Id="rId2" Type="http://schemas.openxmlformats.org/officeDocument/2006/relationships/hyperlink" Target="https://refactoring.guru/design-patterns/what-is-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tikprogramci.com/urun/design-patterns/" TargetMode="External"/><Relationship Id="rId4" Type="http://schemas.openxmlformats.org/officeDocument/2006/relationships/hyperlink" Target="https://www.youtube.com/watch?v=5upBcx8Z7F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DBA5-3DF2-12D3-B282-F51883D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TR" b="1" dirty="0"/>
              <a:t>Design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D5784-5866-094C-838A-46011F65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Creational (Yaratımsal), Structural (Yapısal), 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AE20A6-E4AB-5A39-C5BE-BAD941C5B6ED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0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594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Değişimi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r>
              <a:rPr lang="en-TR" dirty="0"/>
              <a:t>Daha az if-else, switch-case yazıyoruz.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80633-1105-E05A-A897-075C6CB2A2A3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java.util.Comparator#compare()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called from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Collections#sort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: service() method, plus all of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methods that accept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HttpServletRequest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HttpServletResponse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objects as arguments.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javax.servlet.Filter#doFilter()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5638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59942-D0F8-8BE6-B9D6-8DABF6E1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EF23-DC2C-0C2C-153F-6BFA41CA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Observer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04A93-230C-E0DF-5087-F9D823EAB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E17AD-68C8-55FF-AEDA-70629A3AACF8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9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3FEE-C6A4-869D-1A66-D515C8D93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94E7-6705-1EE3-4372-9E1DB8D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9F88-1036-C5A9-6DB7-ED1AB704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güncellendiğinda</a:t>
            </a:r>
            <a:r>
              <a:rPr lang="en-US" dirty="0"/>
              <a:t>,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dinleyenlerin</a:t>
            </a:r>
            <a:r>
              <a:rPr lang="en-US" dirty="0"/>
              <a:t> </a:t>
            </a:r>
            <a:r>
              <a:rPr lang="en-US" dirty="0" err="1"/>
              <a:t>değişiklikten</a:t>
            </a:r>
            <a:r>
              <a:rPr lang="en-US" dirty="0"/>
              <a:t> </a:t>
            </a:r>
            <a:r>
              <a:rPr lang="en-US" dirty="0" err="1"/>
              <a:t>haberdar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isteyebilirler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aralıklarla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dinlemek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gecikmelere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9152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1100-0079-F9D9-6C59-38CBB878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E1B3-E9AD-6380-B274-BBFCD1E5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04A7-DB7A-26DA-EEF1-107C78E7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automatically.</a:t>
            </a:r>
          </a:p>
          <a:p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değiştiğinde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bağımlılarının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bilgilendirilmesi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çoğa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tanımlayın</a:t>
            </a:r>
            <a:r>
              <a:rPr lang="en-US" dirty="0"/>
              <a:t>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1325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42EB-F1C8-D942-1B84-5E7F3649A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F87F-ABBC-C093-0645-D19042E1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Observer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322B1-B88C-B4FD-5DC3-EFE4A8B5799F}"/>
              </a:ext>
            </a:extLst>
          </p:cNvPr>
          <p:cNvSpPr txBox="1"/>
          <p:nvPr/>
        </p:nvSpPr>
        <p:spPr>
          <a:xfrm>
            <a:off x="8219089" y="6311900"/>
            <a:ext cx="34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Don’t call us, we’ll call you! 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85109D-50A1-2D6F-BDCE-F8153355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7407"/>
            <a:ext cx="10515600" cy="1699556"/>
          </a:xfrm>
        </p:spPr>
        <p:txBody>
          <a:bodyPr>
            <a:normAutofit fontScale="92500"/>
          </a:bodyPr>
          <a:lstStyle/>
          <a:p>
            <a:r>
              <a:rPr lang="en-US" b="1" dirty="0">
                <a:effectLst/>
                <a:latin typeface="Courier" panose="02070309020205020404" pitchFamily="49" charset="0"/>
              </a:rPr>
              <a:t>Observer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Gözlemci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Publisher </a:t>
            </a:r>
            <a:r>
              <a:rPr lang="en-US" dirty="0" err="1">
                <a:effectLst/>
                <a:latin typeface="Helvetica" pitchFamily="2" charset="0"/>
              </a:rPr>
              <a:t>nesneye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olan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nesnedeki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değişikliklerden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haberdar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olmak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isteyen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(subscriber). </a:t>
            </a:r>
          </a:p>
          <a:p>
            <a:r>
              <a:rPr lang="en-US" b="1" dirty="0">
                <a:effectLst/>
                <a:latin typeface="Courier" panose="02070309020205020404" pitchFamily="49" charset="0"/>
              </a:rPr>
              <a:t>Observable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Gözlemlenebilir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</a:t>
            </a:r>
            <a:r>
              <a:rPr lang="en-US" dirty="0" err="1">
                <a:effectLst/>
                <a:latin typeface="Helvetica" pitchFamily="2" charset="0"/>
              </a:rPr>
              <a:t>Durumundaki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takip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edildiği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konu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ya</a:t>
            </a:r>
            <a:r>
              <a:rPr lang="en-US" dirty="0">
                <a:effectLst/>
                <a:latin typeface="Helvetica" pitchFamily="2" charset="0"/>
              </a:rPr>
              <a:t> da subject, publisher. </a:t>
            </a:r>
          </a:p>
          <a:p>
            <a:endParaRPr lang="en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480371-01A0-D36F-1BE1-E643E2A2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99" y="768084"/>
            <a:ext cx="6751802" cy="32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5702-3EAA-E0EC-D1A2-1E705B164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C90E-E78E-80A0-8B21-4477923A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3171-83B5-EF78-9C5E-D81A3038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Loosely Coupling :</a:t>
            </a:r>
            <a:r>
              <a:rPr lang="en-TR" dirty="0"/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İki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obje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birbiriyle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ilişkilidir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ama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birbiri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hakkında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çok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az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şey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bilirler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Birinde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yaptığımız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değişlik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diğerini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etkilemez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TR" dirty="0"/>
          </a:p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pPr lvl="1"/>
            <a:endParaRPr lang="en-TR" dirty="0"/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13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F0D83-944C-3783-0A25-49CFBE974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CABB-EB93-CEEB-95C0-8701DF8C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30FA-74F9-16B7-C518-A0473DEA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139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47B91-606C-1819-A0C6-C96897921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8942-EC8E-C965-158E-5D400107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79AE-B471-35D8-EC6D-948BA79F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Bir nesnenin durumundan haberdar olmak istediğimizde bu tasarım deseni kullanılır.</a:t>
            </a:r>
          </a:p>
          <a:p>
            <a:r>
              <a:rPr lang="en-TR" dirty="0"/>
              <a:t>Loosely coupling yapı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CAB63-5A1D-A215-4F3C-77319CF42103}"/>
              </a:ext>
            </a:extLst>
          </p:cNvPr>
          <p:cNvSpPr txBox="1">
            <a:spLocks/>
          </p:cNvSpPr>
          <p:nvPr/>
        </p:nvSpPr>
        <p:spPr>
          <a:xfrm>
            <a:off x="838200" y="3813768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Java.util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paketinde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Observable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sınıfı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Observer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arayüzü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mevcuttu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 Java9 ‘da deprecated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olmuştur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5438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0843F-29AF-6D13-4B66-D254EB782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277F-6D14-E6DC-D56D-6F500333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Decorator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3D59-98BC-7FF5-F76D-D36BD744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0836D-5210-AD83-FC8C-549591D4883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1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A2C62-445B-D52D-F1AA-3937B755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44E2-EF79-5490-3FD0-56FA27BE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377"/>
            <a:ext cx="10515600" cy="1325563"/>
          </a:xfrm>
        </p:spPr>
        <p:txBody>
          <a:bodyPr/>
          <a:lstStyle/>
          <a:p>
            <a:r>
              <a:rPr lang="en-TR" b="1" dirty="0"/>
              <a:t>Creational - Yaratımsal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246B-9A36-CA26-DE56-2F700836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Singleton</a:t>
            </a:r>
          </a:p>
          <a:p>
            <a:r>
              <a:rPr lang="en-TR" dirty="0"/>
              <a:t>Factory Method</a:t>
            </a:r>
          </a:p>
          <a:p>
            <a:r>
              <a:rPr lang="en-TR" dirty="0"/>
              <a:t>Abstract Factory</a:t>
            </a:r>
          </a:p>
          <a:p>
            <a:r>
              <a:rPr lang="en-TR" dirty="0"/>
              <a:t>Prototype</a:t>
            </a:r>
          </a:p>
          <a:p>
            <a:r>
              <a:rPr lang="en-TR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88037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5ADD9-4B43-2F5B-D758-05078DFA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E722-CA90-9871-FD89-2209F77D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D8B0-4801-1C61-3861-75C9F56F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Attach additional responsibilities to an object dynamically. Decorators provide a flexible alternative to subclassing for extending functionality. 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err="1">
                <a:latin typeface="Helvetica" pitchFamily="2" charset="0"/>
              </a:rPr>
              <a:t>Nesneye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dinamik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olarak</a:t>
            </a:r>
            <a:r>
              <a:rPr lang="en-US" dirty="0">
                <a:latin typeface="Helvetica" pitchFamily="2" charset="0"/>
              </a:rPr>
              <a:t> ek </a:t>
            </a:r>
            <a:r>
              <a:rPr lang="en-US" dirty="0" err="1">
                <a:latin typeface="Helvetica" pitchFamily="2" charset="0"/>
              </a:rPr>
              <a:t>sorumluluklar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ekleyin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Dekoratörler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işlevselliği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genişletmek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alt </a:t>
            </a:r>
            <a:r>
              <a:rPr lang="en-US" dirty="0" err="1">
                <a:latin typeface="Helvetica" pitchFamily="2" charset="0"/>
              </a:rPr>
              <a:t>sınıflandırmaya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esnek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alternatiflik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sunar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17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EF1F-001C-D12F-AD44-CC004DD65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4EFD-3693-A271-0227-CCC0ECC5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1877-9A9B-742E-96C1-2B16B996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 explosion 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0ADEC-09A7-42E3-0F38-0846266F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270"/>
            <a:ext cx="10953228" cy="14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75994-8D6F-7AD1-95FF-DB5F39F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2823-F49B-FE03-5B54-85011140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601D-653D-6C8F-169B-47DEA067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10948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5687-8288-63F6-10A0-B35D2EBA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8E9B-71AE-5AE3-F94D-6DAB7113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9B2B-1CF3-3A3C-064C-1BE8E627963B}"/>
              </a:ext>
            </a:extLst>
          </p:cNvPr>
          <p:cNvSpPr txBox="1"/>
          <p:nvPr/>
        </p:nvSpPr>
        <p:spPr>
          <a:xfrm>
            <a:off x="838199" y="6389537"/>
            <a:ext cx="8167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Classes should be open for extension, but closed for modification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500F8B-F542-45A9-C862-4FDF72BA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1541"/>
            <a:ext cx="10515600" cy="2393757"/>
          </a:xfrm>
        </p:spPr>
        <p:txBody>
          <a:bodyPr>
            <a:normAutofit fontScale="85000" lnSpcReduction="10000"/>
          </a:bodyPr>
          <a:lstStyle/>
          <a:p>
            <a:r>
              <a:rPr lang="en-TR" b="1" dirty="0"/>
              <a:t>Component: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eklenebilecek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 err="1"/>
              <a:t>ConcreteComponent</a:t>
            </a:r>
            <a:r>
              <a:rPr lang="en-US" b="1" dirty="0"/>
              <a:t>:  </a:t>
            </a:r>
            <a:r>
              <a:rPr lang="en-US" dirty="0"/>
              <a:t>Ek </a:t>
            </a:r>
            <a:r>
              <a:rPr lang="en-US" dirty="0" err="1"/>
              <a:t>sorumlulukların</a:t>
            </a:r>
            <a:r>
              <a:rPr lang="en-US" dirty="0"/>
              <a:t> </a:t>
            </a:r>
            <a:r>
              <a:rPr lang="en-US" dirty="0" err="1"/>
              <a:t>yüklenebileceği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/>
              <a:t>Decorator: </a:t>
            </a:r>
            <a:r>
              <a:rPr lang="en-US" dirty="0"/>
              <a:t>Bir Component </a:t>
            </a:r>
            <a:r>
              <a:rPr lang="en-US" dirty="0" err="1"/>
              <a:t>nesnesine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referansı</a:t>
            </a:r>
            <a:r>
              <a:rPr lang="en-US" dirty="0"/>
              <a:t> </a:t>
            </a:r>
            <a:r>
              <a:rPr lang="en-US" dirty="0" err="1"/>
              <a:t>korur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Component'in</a:t>
            </a:r>
            <a:r>
              <a:rPr lang="en-US" dirty="0"/>
              <a:t> </a:t>
            </a:r>
            <a:r>
              <a:rPr lang="en-US" dirty="0" err="1"/>
              <a:t>arayüzüne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TR" b="1" dirty="0"/>
              <a:t>ConcreteDecarator: </a:t>
            </a:r>
            <a:r>
              <a:rPr lang="en-TR" dirty="0"/>
              <a:t>Bileşene sorumluluklar ekler.</a:t>
            </a:r>
            <a:endParaRPr lang="en-T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145E0-64B5-6E70-9EDF-49E6B310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68" y="877663"/>
            <a:ext cx="3792882" cy="30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CF9E-35DB-AB93-A63D-89AF06BE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C190-6381-2EC7-85F8-2534439F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DF98-CA46-1110-3978-7B49D755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543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E3CC-DA8B-9E2B-D70A-B938C9BD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E33-6035-6E90-C2AD-272FEC6C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99F9-DC28-23FA-395F-F668F886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fontScale="92500" lnSpcReduction="20000"/>
          </a:bodyPr>
          <a:lstStyle/>
          <a:p>
            <a:r>
              <a:rPr lang="en-TR" dirty="0"/>
              <a:t>Kalıtım yerine Kompozisyon kullanarak, yazılıma esnekliği katmış olursunuz. </a:t>
            </a:r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r>
              <a:rPr lang="en-TR" dirty="0"/>
              <a:t>Nesneleri çalışma zamanında sadece değişiklikten etkilenecek şekilde tasarlamış olursunuz.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620FEE-FBC9-8B82-2EB7-8F49D19B1D68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dirty="0" err="1"/>
              <a:t>Java.io</a:t>
            </a:r>
            <a:r>
              <a:rPr lang="en-US" sz="5100" dirty="0"/>
              <a:t> </a:t>
            </a:r>
            <a:r>
              <a:rPr lang="en-US" sz="5100" dirty="0" err="1"/>
              <a:t>içerisindeki</a:t>
            </a:r>
            <a:r>
              <a:rPr lang="en-US" sz="5100" dirty="0"/>
              <a:t> </a:t>
            </a:r>
            <a:r>
              <a:rPr lang="en-US" sz="5100" dirty="0" err="1"/>
              <a:t>InputStream</a:t>
            </a:r>
            <a:r>
              <a:rPr lang="en-US" sz="5100" dirty="0"/>
              <a:t> </a:t>
            </a:r>
            <a:r>
              <a:rPr lang="en-US" sz="5100" dirty="0" err="1"/>
              <a:t>sınıfı</a:t>
            </a:r>
            <a:endParaRPr lang="en-US" sz="5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java.util.Collections</a:t>
            </a:r>
            <a:r>
              <a:rPr lang="en-US" sz="5100" b="1" dirty="0"/>
              <a:t>, ‘</a:t>
            </a:r>
            <a:r>
              <a:rPr lang="en-US" sz="5100" b="1" dirty="0" err="1"/>
              <a:t>daki</a:t>
            </a:r>
            <a:r>
              <a:rPr lang="en-US" sz="5100" b="1" dirty="0"/>
              <a:t> -&gt; </a:t>
            </a:r>
            <a:r>
              <a:rPr lang="en-US" sz="5100" dirty="0"/>
              <a:t> </a:t>
            </a:r>
            <a:r>
              <a:rPr lang="en-US" sz="51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checkedXXX</a:t>
            </a:r>
            <a:r>
              <a:rPr lang="en-US" sz="5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, </a:t>
            </a:r>
            <a:r>
              <a:rPr lang="en-US" sz="51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synchronizedXXX</a:t>
            </a:r>
            <a:r>
              <a:rPr lang="en-US" sz="5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 and </a:t>
            </a:r>
            <a:r>
              <a:rPr lang="en-US" sz="51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unmodifiableXXX</a:t>
            </a:r>
            <a:r>
              <a:rPr lang="en-US" sz="5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javax.servlet.http.HttpServletRequestWrapper</a:t>
            </a:r>
            <a:r>
              <a:rPr lang="en-US" sz="5100" b="1" dirty="0"/>
              <a:t> </a:t>
            </a:r>
            <a:r>
              <a:rPr lang="en-US" sz="5100" dirty="0"/>
              <a:t>and </a:t>
            </a:r>
            <a:r>
              <a:rPr lang="en-US" sz="51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HttpServletResponseWrapper</a:t>
            </a:r>
            <a:endParaRPr lang="en-US" sz="5100" b="1" dirty="0"/>
          </a:p>
          <a:p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7525C-2E70-78EC-9BE4-D660AD364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0" y="5185975"/>
            <a:ext cx="4191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2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DCA4-7F0B-9313-1F6E-88860FF9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Kaynakça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D4A8-F961-EDE5-F571-38DE43F5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Design Patterns: Elements of Reusable Object-Oriented Software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https://refactoring.guru/design-patterns/what-is-pattern</a:t>
            </a:r>
            <a:endParaRPr lang="en-US" dirty="0"/>
          </a:p>
          <a:p>
            <a:r>
              <a:rPr lang="en-US" dirty="0">
                <a:hlinkClick r:id="rId3"/>
              </a:rPr>
              <a:t>https://www.udemy.com/course/designpatterns/</a:t>
            </a:r>
            <a:r>
              <a:rPr lang="en-US" dirty="0"/>
              <a:t> (</a:t>
            </a:r>
            <a:r>
              <a:rPr lang="en-US" dirty="0" err="1"/>
              <a:t>Akın</a:t>
            </a:r>
            <a:r>
              <a:rPr lang="en-US" dirty="0"/>
              <a:t> </a:t>
            </a:r>
            <a:r>
              <a:rPr lang="en-US" dirty="0" err="1"/>
              <a:t>Hoca</a:t>
            </a:r>
            <a:r>
              <a:rPr lang="en-US" dirty="0"/>
              <a:t>)</a:t>
            </a:r>
          </a:p>
          <a:p>
            <a:r>
              <a:rPr lang="en-US" dirty="0"/>
              <a:t>Head First Design Pattern</a:t>
            </a:r>
          </a:p>
          <a:p>
            <a:r>
              <a:rPr lang="en-US" dirty="0">
                <a:hlinkClick r:id="rId4"/>
              </a:rPr>
              <a:t>https://www.youtube.com/watch?v=5upBcx8Z7FM</a:t>
            </a:r>
            <a:r>
              <a:rPr lang="en-US" dirty="0"/>
              <a:t> -&gt; </a:t>
            </a:r>
            <a:r>
              <a:rPr lang="en-US" dirty="0" err="1"/>
              <a:t>Sadık</a:t>
            </a:r>
            <a:r>
              <a:rPr lang="en-US" dirty="0"/>
              <a:t> </a:t>
            </a:r>
            <a:r>
              <a:rPr lang="en-US" dirty="0" err="1"/>
              <a:t>Barış</a:t>
            </a:r>
            <a:r>
              <a:rPr lang="en-US" dirty="0"/>
              <a:t> MEMİŞ</a:t>
            </a:r>
          </a:p>
          <a:p>
            <a:r>
              <a:rPr lang="en-TR" dirty="0"/>
              <a:t>Türkçe Pdf Kitap için Özcan ACAR-&gt; </a:t>
            </a:r>
            <a:r>
              <a:rPr lang="en-US" dirty="0">
                <a:hlinkClick r:id="rId5"/>
              </a:rPr>
              <a:t>https://www.pratikprogramci.com/urun/design-patterns/</a:t>
            </a:r>
            <a:endParaRPr lang="en-US" dirty="0"/>
          </a:p>
          <a:p>
            <a:r>
              <a:rPr lang="en-US" dirty="0" err="1"/>
              <a:t>Örneklerle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repo -&gt;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bethrobson</a:t>
            </a:r>
            <a:r>
              <a:rPr lang="en-US" dirty="0"/>
              <a:t>/Head-First-Design-Patterns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2178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Structural - Yapısal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Flyweight</a:t>
            </a:r>
          </a:p>
          <a:p>
            <a:r>
              <a:rPr lang="en-TR" dirty="0"/>
              <a:t>Adapter</a:t>
            </a:r>
          </a:p>
          <a:p>
            <a:r>
              <a:rPr lang="en-TR" dirty="0"/>
              <a:t>Composite</a:t>
            </a:r>
          </a:p>
          <a:p>
            <a:r>
              <a:rPr lang="en-TR" dirty="0"/>
              <a:t>Facade</a:t>
            </a:r>
          </a:p>
          <a:p>
            <a:r>
              <a:rPr lang="en-TR" dirty="0"/>
              <a:t>Proxy</a:t>
            </a:r>
          </a:p>
          <a:p>
            <a:r>
              <a:rPr lang="en-TR" dirty="0"/>
              <a:t>Decorator</a:t>
            </a:r>
          </a:p>
          <a:p>
            <a:r>
              <a:rPr lang="en-TR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93148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Behoviral - Davranışsal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Strategy</a:t>
            </a:r>
          </a:p>
          <a:p>
            <a:r>
              <a:rPr lang="en-TR" dirty="0"/>
              <a:t>Command</a:t>
            </a:r>
          </a:p>
          <a:p>
            <a:r>
              <a:rPr lang="en-TR" dirty="0"/>
              <a:t>Template Method</a:t>
            </a:r>
          </a:p>
          <a:p>
            <a:r>
              <a:rPr lang="en-TR" dirty="0"/>
              <a:t>Observer</a:t>
            </a:r>
          </a:p>
          <a:p>
            <a:r>
              <a:rPr lang="en-TR" dirty="0"/>
              <a:t>Memento</a:t>
            </a:r>
          </a:p>
          <a:p>
            <a:r>
              <a:rPr lang="en-TR" dirty="0"/>
              <a:t>Mediator</a:t>
            </a:r>
          </a:p>
          <a:p>
            <a:r>
              <a:rPr lang="en-TR" dirty="0"/>
              <a:t>Chain Of Responsibility</a:t>
            </a:r>
          </a:p>
          <a:p>
            <a:r>
              <a:rPr lang="en-TR" dirty="0"/>
              <a:t>Visitor</a:t>
            </a:r>
          </a:p>
          <a:p>
            <a:r>
              <a:rPr lang="en-T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572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  <a:p>
            <a:r>
              <a:rPr lang="en-TR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dirty="0"/>
              <a:t>Identify the aspects of your application that vary and sep</a:t>
            </a:r>
            <a:r>
              <a:rPr lang="en-US" dirty="0"/>
              <a:t>a</a:t>
            </a:r>
            <a:r>
              <a:rPr lang="en-TR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1605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887E-C996-20BE-0F88-B12E0940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0908-0949-3712-36E0-DCE73674D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Strategy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52D19-79AA-171B-3EF7-7692DF695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CC6E5E-7008-E81A-27DA-64F1ADE0B4BA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The Strategy Pattern defines a family of algorithms, encapsulates each one and makes them interchangeable. Strategy lets the algorithm vary independently from clients that use it.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en-TR" dirty="0"/>
              <a:t>Strateji pattern algoritmaların ailesini tanımlar, her birini kapsar ve birbirleri yerine kullanılabilir hale getirir. </a:t>
            </a:r>
            <a:r>
              <a:rPr lang="en-US" dirty="0" err="1"/>
              <a:t>Strateji</a:t>
            </a:r>
            <a:r>
              <a:rPr lang="en-US" dirty="0"/>
              <a:t>, </a:t>
            </a: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istemcilerden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4366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A25E-92D2-A393-4E8A-CF92394A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150-4C7B-FBE0-61D1-CBC7371B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F2EF-A5FF-2A64-95F2-838B9B21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Oluşturacağımız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transfer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nesnesi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kolaylık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sağlayan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wrapper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yapımız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Desteklenen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algoritmaları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ifade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Context,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tarafından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tanımlanan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çağırmak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gerçekleştirecek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sınıfımız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F62F4-B155-1E91-1C32-11E5C3E2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63" y="1276499"/>
            <a:ext cx="6509004" cy="26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Tasarım prensiplerinde değişim dediğimiz konu yazılımcı tarafından unutulabiliyor. If – else veya switch – case ile çözümler sağlanabiliyor.</a:t>
            </a:r>
          </a:p>
          <a:p>
            <a:r>
              <a:rPr lang="en-TR" dirty="0"/>
              <a:t>Unutulan konu ise bu durumun hem Yazılım prensiplerini ihlal ettiği (SRP,OCP) hemde yazılımın değişmesini zorlaştırmasıdır.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022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1022</Words>
  <Application>Microsoft Macintosh PowerPoint</Application>
  <PresentationFormat>Widescreen</PresentationFormat>
  <Paragraphs>172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Helvetica</vt:lpstr>
      <vt:lpstr>PT Sans</vt:lpstr>
      <vt:lpstr>source-serif-pro</vt:lpstr>
      <vt:lpstr>Office Theme</vt:lpstr>
      <vt:lpstr>Design Pattern </vt:lpstr>
      <vt:lpstr>Creational - Yaratımsal</vt:lpstr>
      <vt:lpstr>Structural - Yapısal</vt:lpstr>
      <vt:lpstr>Behoviral - Davranışsal</vt:lpstr>
      <vt:lpstr>Tasarım Prensipleri</vt:lpstr>
      <vt:lpstr>Design Pattern Series Strategy Pattern </vt:lpstr>
      <vt:lpstr>Strategy Pattern</vt:lpstr>
      <vt:lpstr>Strategy Pattern</vt:lpstr>
      <vt:lpstr>Sorun</vt:lpstr>
      <vt:lpstr>Çözüm..</vt:lpstr>
      <vt:lpstr>Strategy Pattern ile</vt:lpstr>
      <vt:lpstr>Design Pattern Series Observer Pattern </vt:lpstr>
      <vt:lpstr>Sorun</vt:lpstr>
      <vt:lpstr>Observer Pattern</vt:lpstr>
      <vt:lpstr>Observer Pattern</vt:lpstr>
      <vt:lpstr>Tasarım Prensipleri</vt:lpstr>
      <vt:lpstr>Çözüm..</vt:lpstr>
      <vt:lpstr>Observer Pattern ile</vt:lpstr>
      <vt:lpstr>    Design Pattern Series Decorator Pattern </vt:lpstr>
      <vt:lpstr>Decorator Pattern</vt:lpstr>
      <vt:lpstr>Sorun</vt:lpstr>
      <vt:lpstr>Tasarım Prensipleri</vt:lpstr>
      <vt:lpstr>Decorator Pattern</vt:lpstr>
      <vt:lpstr>Çözüm..</vt:lpstr>
      <vt:lpstr>Decorator Pattern ile</vt:lpstr>
      <vt:lpstr>Kaynakça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umiitkose@gmail.com</dc:creator>
  <cp:lastModifiedBy>umiitkose@gmail.com</cp:lastModifiedBy>
  <cp:revision>6</cp:revision>
  <dcterms:created xsi:type="dcterms:W3CDTF">2023-10-28T19:31:28Z</dcterms:created>
  <dcterms:modified xsi:type="dcterms:W3CDTF">2024-02-11T19:28:26Z</dcterms:modified>
</cp:coreProperties>
</file>