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67" r:id="rId3"/>
    <p:sldId id="287" r:id="rId4"/>
    <p:sldId id="288" r:id="rId5"/>
    <p:sldId id="290" r:id="rId6"/>
    <p:sldId id="289" r:id="rId7"/>
    <p:sldId id="291" r:id="rId8"/>
    <p:sldId id="292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3" r:id="rId24"/>
    <p:sldId id="294" r:id="rId25"/>
    <p:sldId id="295" r:id="rId26"/>
    <p:sldId id="302" r:id="rId27"/>
    <p:sldId id="296" r:id="rId28"/>
    <p:sldId id="297" r:id="rId29"/>
    <p:sldId id="298" r:id="rId30"/>
    <p:sldId id="260" r:id="rId31"/>
    <p:sldId id="278" r:id="rId32"/>
    <p:sldId id="261" r:id="rId33"/>
    <p:sldId id="263" r:id="rId34"/>
    <p:sldId id="268" r:id="rId35"/>
    <p:sldId id="262" r:id="rId36"/>
    <p:sldId id="264" r:id="rId37"/>
    <p:sldId id="265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279" r:id="rId46"/>
    <p:sldId id="273" r:id="rId47"/>
    <p:sldId id="270" r:id="rId48"/>
    <p:sldId id="272" r:id="rId49"/>
    <p:sldId id="276" r:id="rId50"/>
    <p:sldId id="274" r:id="rId51"/>
    <p:sldId id="275" r:id="rId52"/>
    <p:sldId id="259" r:id="rId53"/>
    <p:sldId id="280" r:id="rId54"/>
    <p:sldId id="282" r:id="rId55"/>
    <p:sldId id="281" r:id="rId56"/>
    <p:sldId id="284" r:id="rId57"/>
    <p:sldId id="283" r:id="rId58"/>
    <p:sldId id="285" r:id="rId59"/>
    <p:sldId id="286" r:id="rId60"/>
    <p:sldId id="258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/>
    <p:restoredTop sz="94719"/>
  </p:normalViewPr>
  <p:slideViewPr>
    <p:cSldViewPr snapToGrid="0">
      <p:cViewPr varScale="1">
        <p:scale>
          <a:sx n="148" d="100"/>
          <a:sy n="148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E89D-D69C-9E41-876A-F25A81E534D5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6571A-A02B-8D49-8302-4BB83CE884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36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Bu </a:t>
            </a:r>
            <a:r>
              <a:rPr lang="en-US" dirty="0" err="1">
                <a:effectLst/>
                <a:latin typeface="Helvetica" pitchFamily="2" charset="0"/>
              </a:rPr>
              <a:t>problemi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ortaya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koyan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makale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diğer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referans</a:t>
            </a:r>
            <a:r>
              <a:rPr lang="en-US" dirty="0">
                <a:effectLst/>
                <a:latin typeface="Helvetica" pitchFamily="2" charset="0"/>
              </a:rPr>
              <a:t>: • http://</a:t>
            </a:r>
            <a:r>
              <a:rPr lang="en-US" dirty="0" err="1">
                <a:effectLst/>
                <a:latin typeface="Helvetica" pitchFamily="2" charset="0"/>
              </a:rPr>
              <a:t>www.cs.umd.edu</a:t>
            </a:r>
            <a:r>
              <a:rPr lang="en-US" dirty="0">
                <a:effectLst/>
                <a:latin typeface="Helvetica" pitchFamily="2" charset="0"/>
              </a:rPr>
              <a:t>/~</a:t>
            </a:r>
            <a:r>
              <a:rPr lang="en-US" dirty="0" err="1">
                <a:effectLst/>
                <a:latin typeface="Helvetica" pitchFamily="2" charset="0"/>
              </a:rPr>
              <a:t>pugh</a:t>
            </a:r>
            <a:r>
              <a:rPr lang="en-US" dirty="0">
                <a:effectLst/>
                <a:latin typeface="Helvetica" pitchFamily="2" charset="0"/>
              </a:rPr>
              <a:t>/java/</a:t>
            </a:r>
            <a:r>
              <a:rPr lang="en-US" dirty="0" err="1">
                <a:effectLst/>
                <a:latin typeface="Helvetica" pitchFamily="2" charset="0"/>
              </a:rPr>
              <a:t>memoryModel</a:t>
            </a:r>
            <a:r>
              <a:rPr lang="en-US" dirty="0">
                <a:effectLst/>
                <a:latin typeface="Helvetica" pitchFamily="2" charset="0"/>
              </a:rPr>
              <a:t>/ </a:t>
            </a:r>
            <a:r>
              <a:rPr lang="en-US" dirty="0" err="1">
                <a:effectLst/>
                <a:latin typeface="Helvetica" pitchFamily="2" charset="0"/>
              </a:rPr>
              <a:t>DoubleCheckedLocking.html</a:t>
            </a:r>
            <a:r>
              <a:rPr lang="en-US" dirty="0">
                <a:effectLst/>
                <a:latin typeface="Helvetica" pitchFamily="2" charset="0"/>
              </a:rPr>
              <a:t> • http://</a:t>
            </a:r>
            <a:r>
              <a:rPr lang="en-US" dirty="0" err="1">
                <a:effectLst/>
                <a:latin typeface="Helvetica" pitchFamily="2" charset="0"/>
              </a:rPr>
              <a:t>www.javaworld.com</a:t>
            </a:r>
            <a:r>
              <a:rPr lang="en-US" dirty="0">
                <a:effectLst/>
                <a:latin typeface="Helvetica" pitchFamily="2" charset="0"/>
              </a:rPr>
              <a:t>/article/2074979/java-concurrency/double-</a:t>
            </a:r>
            <a:r>
              <a:rPr lang="en-US" dirty="0" err="1">
                <a:effectLst/>
                <a:latin typeface="Helvetica" pitchFamily="2" charset="0"/>
              </a:rPr>
              <a:t>checkedlocking</a:t>
            </a:r>
            <a:r>
              <a:rPr lang="en-US" dirty="0">
                <a:effectLst/>
                <a:latin typeface="Helvetica" pitchFamily="2" charset="0"/>
              </a:rPr>
              <a:t>--clever--but-</a:t>
            </a:r>
            <a:r>
              <a:rPr lang="en-US" dirty="0" err="1">
                <a:effectLst/>
                <a:latin typeface="Helvetica" pitchFamily="2" charset="0"/>
              </a:rPr>
              <a:t>broken.html</a:t>
            </a:r>
            <a:r>
              <a:rPr lang="en-US" dirty="0">
                <a:effectLst/>
                <a:latin typeface="Helvetica" pitchFamily="2" charset="0"/>
              </a:rPr>
              <a:t> • </a:t>
            </a:r>
            <a:r>
              <a:rPr lang="en-US" dirty="0" err="1">
                <a:effectLst/>
                <a:latin typeface="Helvetica" pitchFamily="2" charset="0"/>
              </a:rPr>
              <a:t>Java’nın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bellek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modeli</a:t>
            </a:r>
            <a:r>
              <a:rPr lang="en-US" dirty="0">
                <a:effectLst/>
                <a:latin typeface="Helvetica" pitchFamily="2" charset="0"/>
              </a:rPr>
              <a:t> (memory model)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“</a:t>
            </a:r>
            <a:r>
              <a:rPr lang="en-US" b="1" dirty="0">
                <a:effectLst/>
                <a:latin typeface="Helvetica" pitchFamily="2" charset="0"/>
              </a:rPr>
              <a:t>happens before</a:t>
            </a:r>
            <a:r>
              <a:rPr lang="en-US" dirty="0">
                <a:effectLst/>
                <a:latin typeface="Helvetica" pitchFamily="2" charset="0"/>
              </a:rPr>
              <a:t>” </a:t>
            </a:r>
            <a:r>
              <a:rPr lang="en-US" dirty="0" err="1">
                <a:effectLst/>
                <a:latin typeface="Helvetica" pitchFamily="2" charset="0"/>
              </a:rPr>
              <a:t>ilişkisi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için</a:t>
            </a:r>
            <a:r>
              <a:rPr lang="en-US" dirty="0">
                <a:effectLst/>
                <a:latin typeface="Helvetica" pitchFamily="2" charset="0"/>
              </a:rPr>
              <a:t> • https://</a:t>
            </a:r>
            <a:r>
              <a:rPr lang="en-US" dirty="0" err="1">
                <a:effectLst/>
                <a:latin typeface="Helvetica" pitchFamily="2" charset="0"/>
              </a:rPr>
              <a:t>docs.oracle.com</a:t>
            </a:r>
            <a:r>
              <a:rPr lang="en-US" dirty="0">
                <a:effectLst/>
                <a:latin typeface="Helvetica" pitchFamily="2" charset="0"/>
              </a:rPr>
              <a:t>/</a:t>
            </a:r>
            <a:r>
              <a:rPr lang="en-US" dirty="0" err="1">
                <a:effectLst/>
                <a:latin typeface="Helvetica" pitchFamily="2" charset="0"/>
              </a:rPr>
              <a:t>javase</a:t>
            </a:r>
            <a:r>
              <a:rPr lang="en-US" dirty="0">
                <a:effectLst/>
                <a:latin typeface="Helvetica" pitchFamily="2" charset="0"/>
              </a:rPr>
              <a:t>/specs/</a:t>
            </a:r>
            <a:r>
              <a:rPr lang="en-US" dirty="0" err="1">
                <a:effectLst/>
                <a:latin typeface="Helvetica" pitchFamily="2" charset="0"/>
              </a:rPr>
              <a:t>jls</a:t>
            </a:r>
            <a:r>
              <a:rPr lang="en-US" dirty="0">
                <a:effectLst/>
                <a:latin typeface="Helvetica" pitchFamily="2" charset="0"/>
              </a:rPr>
              <a:t>/se7/html/jls-17.html#jls-17.4.5 • “Java Concurrency in Practice”, Brian </a:t>
            </a:r>
            <a:r>
              <a:rPr lang="en-US" dirty="0" err="1">
                <a:effectLst/>
                <a:latin typeface="Helvetica" pitchFamily="2" charset="0"/>
              </a:rPr>
              <a:t>Göetz</a:t>
            </a:r>
            <a:r>
              <a:rPr lang="en-US" dirty="0">
                <a:effectLst/>
                <a:latin typeface="Helvetica" pitchFamily="2" charset="0"/>
              </a:rPr>
              <a:t> 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6571A-A02B-8D49-8302-4BB83CE8840B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215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6.03.2024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Append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docs.oracle.com/javase/8/docs/api/java/util/Collections.html#checkedCollection-java.util.Collection-java.lang.Class-" TargetMode="External"/><Relationship Id="rId7" Type="http://schemas.openxmlformats.org/officeDocument/2006/relationships/hyperlink" Target="http://docs.oracle.com/javaee/7/api/javax/servlet/http/HttpServletResponseWrapper.html" TargetMode="External"/><Relationship Id="rId2" Type="http://schemas.openxmlformats.org/officeDocument/2006/relationships/hyperlink" Target="http://docs.oracle.com/javase/8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servlet/http/HttpServletRequestWrapper.html" TargetMode="External"/><Relationship Id="rId5" Type="http://schemas.openxmlformats.org/officeDocument/2006/relationships/hyperlink" Target="http://docs.oracle.com/javase/8/docs/api/java/util/Collections.html#unmodifiableCollection-java.util.Collection-" TargetMode="External"/><Relationship Id="rId4" Type="http://schemas.openxmlformats.org/officeDocument/2006/relationships/hyperlink" Target="http://docs.oracle.com/javase/8/docs/api/java/util/Collections.html#synchronizedCollection-java.util.Collection-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ee/7/api/javax/servlet/http/HttpSession.html" TargetMode="External"/><Relationship Id="rId3" Type="http://schemas.openxmlformats.org/officeDocument/2006/relationships/hyperlink" Target="http://docs.oracle.com/javaee/7/api/javax/faces/lifecycle/Lifecycle.html" TargetMode="External"/><Relationship Id="rId7" Type="http://schemas.openxmlformats.org/officeDocument/2006/relationships/hyperlink" Target="http://docs.oracle.com/javaee/7/api/javax/servlet/ServletContext.html" TargetMode="External"/><Relationship Id="rId2" Type="http://schemas.openxmlformats.org/officeDocument/2006/relationships/hyperlink" Target="http://docs.oracle.com/javaee/7/api/javax/faces/context/FacesCon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faces/context/ExternalContext.html" TargetMode="External"/><Relationship Id="rId5" Type="http://schemas.openxmlformats.org/officeDocument/2006/relationships/hyperlink" Target="http://docs.oracle.com/javaee/7/api/javax/faces/application/NavigationHandler.html" TargetMode="External"/><Relationship Id="rId10" Type="http://schemas.openxmlformats.org/officeDocument/2006/relationships/hyperlink" Target="http://docs.oracle.com/javaee/7/api/javax/servlet/http/HttpServletResponse.html" TargetMode="External"/><Relationship Id="rId4" Type="http://schemas.openxmlformats.org/officeDocument/2006/relationships/hyperlink" Target="http://docs.oracle.com/javaee/7/api/javax/faces/application/ViewHandler.html" TargetMode="External"/><Relationship Id="rId9" Type="http://schemas.openxmlformats.org/officeDocument/2006/relationships/hyperlink" Target="http://docs.oracle.com/javaee/7/api/javax/servlet/http/HttpServletRequest.html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awt/Desktop.html#getDesktop--" TargetMode="External"/><Relationship Id="rId2" Type="http://schemas.openxmlformats.org/officeDocument/2006/relationships/hyperlink" Target="http://docs.oracle.com/javase/8/docs/api/java/lang/Runtime.html#getRuntim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lang/System.html#getSecurityManager--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CD05-0838-E7F9-DA92-5B4B0980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217-55BD-E1F9-EA31-36D9B9CD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E94A-F9F6-0A82-D0A6-AB4C7CF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Define an interface for creating an object, but let subclasses decide which class to instantiate. </a:t>
            </a:r>
            <a:r>
              <a:rPr lang="en-US" b="1" dirty="0">
                <a:effectLst/>
                <a:latin typeface="Helvetica" pitchFamily="2" charset="0"/>
              </a:rPr>
              <a:t>Factory Method </a:t>
            </a:r>
            <a:r>
              <a:rPr lang="en-US" dirty="0">
                <a:effectLst/>
                <a:latin typeface="Helvetica" pitchFamily="2" charset="0"/>
              </a:rPr>
              <a:t>lets a class defer instantiation to subclasses. 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Bir nesne oluşturmak için </a:t>
            </a:r>
            <a:r>
              <a:rPr lang="tr-TR" dirty="0" err="1"/>
              <a:t>arayüz</a:t>
            </a:r>
            <a:r>
              <a:rPr lang="tr-TR" dirty="0"/>
              <a:t> tanımla. Hangi sınıfın nesnesinin oluşturulacağına alt sınıflar karar versin</a:t>
            </a:r>
            <a:r>
              <a:rPr lang="en-US" dirty="0"/>
              <a:t>.</a:t>
            </a:r>
            <a:r>
              <a:rPr lang="en-US" b="1" dirty="0">
                <a:effectLst/>
                <a:latin typeface="Helvetica" pitchFamily="2" charset="0"/>
              </a:rPr>
              <a:t> Factory Method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oluşturmasını</a:t>
            </a:r>
            <a:r>
              <a:rPr lang="en-US" dirty="0">
                <a:effectLst/>
                <a:latin typeface="Helvetica" pitchFamily="2" charset="0"/>
              </a:rPr>
              <a:t> alt </a:t>
            </a:r>
            <a:r>
              <a:rPr lang="en-US" dirty="0" err="1">
                <a:effectLst/>
                <a:latin typeface="Helvetica" pitchFamily="2" charset="0"/>
              </a:rPr>
              <a:t>sınıflarına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ötelenmesine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660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F05D5-083B-2C76-7F65-A8C93E8D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08EB-DBAE-8D2E-FA00-4F71E432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F09-7A03-FA8F-FC08-329FBE1E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6926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7AC44-EF88-935D-5BBA-F70E7DC45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3C1-26F9-2467-C829-B7CF25D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130F-1C96-718C-D4FB-FD86B9A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3494D-CF16-9193-355F-C327167A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D08E-839E-B0A7-745F-5EFEA911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1BD-6375-8ADC-3700-17273610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4034-2507-CA61-24E9-676584DB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8F96B-2049-2AE4-80F7-EEFDA8048ECA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7F205594-F53E-FEAD-BAAB-17C5B989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0544-DC2F-F846-D0FE-53D65202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2C7E-4251-BBE1-D871-700E33E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C30D-F915-0CEA-0D50-4F08A524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195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6E29-4107-688E-E99A-9A713474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A2-8216-388E-161B-431C5E7F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3EB3-2793-2582-A69B-31D4F957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SRP, OCP ve DIP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56EF9-7916-2E68-B903-DB31113AA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5219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23D5-BF65-557B-FF1C-78F9FB35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193D-5EBB-20EB-4B52-1B3E5D6C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A</a:t>
            </a:r>
            <a:r>
              <a:rPr lang="en-TR" sz="4200" b="1" dirty="0"/>
              <a:t>bstract Factory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8946-26A3-2FF9-7901-01F013353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610B1-6BC3-2D9E-83B5-92B1B6DC2B7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1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097F-7126-75ED-1D3A-A31991A3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B3-0DDC-18F2-3E74-7DC4CBB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31E-F711-5FCC-0C96-EAE1F73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Abstract Factory Pattern </a:t>
            </a:r>
            <a:r>
              <a:rPr lang="en-US" dirty="0">
                <a:effectLst/>
                <a:latin typeface="Helvetica" pitchFamily="2" charset="0"/>
              </a:rPr>
              <a:t>provides an interface for creating families of related or dependent objects without specifying their concrete classes.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Soyut Fabrika Modeli, somut sınıflarını belirtmeden ilgili veya bağımlı nesnelerin ailelerini oluşturmak için bir </a:t>
            </a:r>
            <a:r>
              <a:rPr lang="tr-TR" dirty="0" err="1">
                <a:latin typeface="Helvetica" pitchFamily="2" charset="0"/>
              </a:rPr>
              <a:t>arayüz</a:t>
            </a:r>
            <a:r>
              <a:rPr lang="tr-TR" dirty="0">
                <a:latin typeface="Helvetica" pitchFamily="2" charset="0"/>
              </a:rPr>
              <a:t> sağlar.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5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BF7A-9F80-5F01-245E-BE66EE6D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C1CC-5988-EC88-768E-961B592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C36-CB38-ED8B-0A19-ED952924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3523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9DAB-BAA6-65AD-E6FF-65B4B034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E0F-D0BB-CA5F-E9CB-6D58128E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C1DF-36E0-B640-0FE6-D18D8EB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23589-9506-83BE-0108-1A0634FD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EDE3-E7C9-8992-6AE7-0E6F62D4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0653-882A-DCD8-A527-A1B7599F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20A-8B78-E69B-C6D1-8BD63C1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E77CD-8B29-3936-1E60-CF56BE9474A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DE61C98C-FE65-466A-287C-DAF87EB8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5775-487E-831C-477E-27AF836C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10B-A27A-1232-5833-039374D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C39-227E-9054-8324-C4B1C86E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51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C22D-0E99-6492-30B6-1374C361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493-A29E-6928-A53A-25743DD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DFC1-E8F5-25DB-9DF3-914DA146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FEDF5-C7E7-BEC7-881E-9E79B405658F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0632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935F-0310-7352-B0F2-13057B33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C6EB-E235-2318-78B1-C60F2E76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Builder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DDBB-70EE-E21E-0920-22B7FEB66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EDE70A-55A5-7BDB-C895-682A0A54CFE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0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4E82-E0B2-3990-6007-652E6A60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A0C-D3B6-AA52-B5B3-C93370B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23B8-EF14-694D-E72A-5900429F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Aynı kurucu metot sürecinin farklı temsiller oluşturabilmesi için karmaşık bir nesnenin kurucu </a:t>
            </a:r>
            <a:r>
              <a:rPr lang="tr-TR" dirty="0" err="1"/>
              <a:t>metotunu</a:t>
            </a:r>
            <a:r>
              <a:rPr lang="tr-TR" dirty="0"/>
              <a:t> temsilinden ayırın.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7519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344E-3572-8510-8D9F-8F5B59F6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45A-1208-594C-A305-FCC1205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8C6F-7113-9E95-7D19-370F1CC6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nesne oluştururken bir çok parametre alması karmaşıklığa yol açmaktadır. Nesne oluşumunda bu yapı bir çok soruna neden olmaktadır.</a:t>
            </a:r>
          </a:p>
          <a:p>
            <a:pPr lvl="1"/>
            <a:r>
              <a:rPr lang="en-TR" dirty="0"/>
              <a:t>Doğru nesne oluşturulmasında eksiklikler</a:t>
            </a:r>
          </a:p>
          <a:p>
            <a:pPr lvl="1"/>
            <a:r>
              <a:rPr lang="en-TR" dirty="0"/>
              <a:t>Farklı ihtiyaçlarda nesnenin oluşturma sürecindeki karmaşıklıklar</a:t>
            </a:r>
          </a:p>
          <a:p>
            <a:pPr marL="457200" lvl="1" indent="0">
              <a:buNone/>
            </a:pPr>
            <a:endParaRPr lang="en-TR" dirty="0"/>
          </a:p>
          <a:p>
            <a:r>
              <a:rPr lang="en-TR" dirty="0"/>
              <a:t>JavaBean çözümü ile problem yine çözülemiyor. Çünkü iş bu seferde set metotlarıyla gözden kaçırmaya doğru ilerliyor.</a:t>
            </a:r>
          </a:p>
          <a:p>
            <a:pPr lvl="1"/>
            <a:endParaRPr lang="en-TR" dirty="0"/>
          </a:p>
          <a:p>
            <a:pPr marL="457200" lvl="1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6793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0B5E4-AB67-7B7B-5924-DBEAC736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763-B255-29CB-8754-86CA987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50A-7479-1EB7-78DC-10393310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: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  <a:endParaRPr lang="en-TR" sz="25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848B-94D6-F5D8-BC05-689FADD54DF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2D344390-A3F5-DA5B-8E6B-FF736C2D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2398-F2FA-8EAF-B275-96F5DC60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F46-878B-75E8-64B9-C3C30019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4B2C-FA75-2F05-E76D-73106FA2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242424"/>
                </a:solidFill>
                <a:cs typeface="Calibri" panose="020F0502020204030204" pitchFamily="34" charset="0"/>
              </a:rPr>
              <a:t>Builder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: Product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nesnesinin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oluşturmak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belirler</a:t>
            </a:r>
            <a:endParaRPr lang="en-US" i="1" dirty="0">
              <a:solidFill>
                <a:srgbClr val="242424"/>
              </a:solidFill>
              <a:cs typeface="Calibri" panose="020F0502020204030204" pitchFamily="34" charset="0"/>
            </a:endParaRPr>
          </a:p>
          <a:p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</a:t>
            </a:r>
            <a:r>
              <a:rPr lang="en-US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eteBuilder</a:t>
            </a:r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uygulayarak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birleştirir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Director: 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Product: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Oluşturulacak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temsil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ediyor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F04C-5987-6E24-A325-79F2DACD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51" y="1430548"/>
            <a:ext cx="6345698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5623C-DFAE-4130-D305-13C84645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B0AD-543A-9E82-32F7-5A5A89B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459E-C33F-8B28-1EFD-6753D3E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268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CC5F-AA3B-4136-12CE-7EF29067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7850-67D2-2302-7EFE-7C83DEC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319-8E4E-552B-2DF1-55317F17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488"/>
          </a:xfrm>
        </p:spPr>
        <p:txBody>
          <a:bodyPr>
            <a:normAutofit fontScale="92500" lnSpcReduction="10000"/>
          </a:bodyPr>
          <a:lstStyle/>
          <a:p>
            <a:r>
              <a:rPr lang="en-TR" dirty="0"/>
              <a:t>Nesne oluşturma sürecini tekrar kullanılabilirli bir hale getiriyoruz.</a:t>
            </a:r>
          </a:p>
          <a:p>
            <a:r>
              <a:rPr lang="en-TR" dirty="0"/>
              <a:t>Nesne oluştururken ihtiyaç olan ile olmayanı ayırabiliyoruz. Esneklik katıyoruz. </a:t>
            </a:r>
          </a:p>
          <a:p>
            <a:r>
              <a:rPr lang="en-TR" dirty="0"/>
              <a:t>Kod satırı daha fazla gözükse de çok daha okunabilir, nesne oluştururken çaba gerektirmeyen kod parçacığı olarak bize geri döner.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B6C41E-EB5C-DE23-5AEB-642ACF452892}"/>
              </a:ext>
            </a:extLst>
          </p:cNvPr>
          <p:cNvSpPr txBox="1">
            <a:spLocks/>
          </p:cNvSpPr>
          <p:nvPr/>
        </p:nvSpPr>
        <p:spPr>
          <a:xfrm>
            <a:off x="838200" y="4176596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sz="2800" dirty="0" err="1"/>
              <a:t>java.lang.StringBuilder</a:t>
            </a:r>
            <a:r>
              <a:rPr lang="en-US" sz="2800" dirty="0"/>
              <a:t> &amp; </a:t>
            </a:r>
            <a:r>
              <a:rPr lang="en-US" sz="2800" dirty="0" err="1"/>
              <a:t>java.lang.StringBuffer</a:t>
            </a:r>
            <a:r>
              <a:rPr lang="en-US" sz="2800" dirty="0"/>
              <a:t> </a:t>
            </a:r>
          </a:p>
          <a:p>
            <a:pPr lvl="1"/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java.lang.Appendable</a:t>
            </a:r>
            <a:endParaRPr lang="en-US" sz="2800" dirty="0"/>
          </a:p>
          <a:p>
            <a:pPr lvl="1"/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5F488-842F-D288-5627-F3A293A5D65F}"/>
              </a:ext>
            </a:extLst>
          </p:cNvPr>
          <p:cNvCxnSpPr/>
          <p:nvPr/>
        </p:nvCxnSpPr>
        <p:spPr>
          <a:xfrm>
            <a:off x="414068" y="3994031"/>
            <a:ext cx="1093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37AA-702C-35C5-2886-770A7583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09A-B441-0C82-6D98-FC36054F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Singleton</a:t>
            </a:r>
            <a:r>
              <a:rPr lang="en-TR" sz="4200" b="1" dirty="0"/>
              <a:t>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83AC-7948-7408-F441-71EB0FD3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70702-E801-1388-85F0-2FFE22EE6D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5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887E-C996-20BE-0F88-B12E0940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908-0949-3712-36E0-DCE736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Strategy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2D19-79AA-171B-3EF7-7692DF69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CC6E5E-7008-E81A-27DA-64F1ADE0B4BA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6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9793-B10E-79AF-2F5E-6DB9FAF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6043-4C61-1B3A-963A-8BD40BD4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Command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DA2F7-846B-6D49-11E3-48D7DDB0F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0A9E12-1E3D-7F68-D6BA-4F716DE91D2C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83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1815-B8E9-E390-F1BB-07C62958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558-CD9E-DB2E-12D7-0FC8E2C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ADB1-BC3F-8D15-A04D-1B51FB16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Pattern encapsulates a request as an object, thereby letting you parameterize other objects with different requests, queue or log requests, and support undoable operations.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Kalıbı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kapsülle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isteklerle</a:t>
            </a:r>
            <a:r>
              <a:rPr lang="en-US" dirty="0"/>
              <a:t>,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log </a:t>
            </a:r>
            <a:r>
              <a:rPr lang="en-US" dirty="0" err="1"/>
              <a:t>istekleriyle</a:t>
            </a:r>
            <a:r>
              <a:rPr lang="en-US" dirty="0"/>
              <a:t> </a:t>
            </a:r>
            <a:r>
              <a:rPr lang="en-US" dirty="0" err="1"/>
              <a:t>parametrik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alınamayan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desteklenmesine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8627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3915-E84B-8BBF-6B3A-5D9EA8D6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E5D-1A17-5AD9-799B-1405234F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18EE-6D80-17BF-49AB-9665012A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Singleton Pattern </a:t>
            </a:r>
            <a:r>
              <a:rPr lang="en-US" dirty="0">
                <a:effectLst/>
                <a:latin typeface="Helvetica" pitchFamily="2" charset="0"/>
              </a:rPr>
              <a:t>ensures a class has only one instance, and provides a global point of access to it.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 err="1"/>
              <a:t>Singleton</a:t>
            </a:r>
            <a:r>
              <a:rPr lang="tr-TR" dirty="0"/>
              <a:t> Modeli, bir sınıfın yalnızca bir nesnesinin oluşmasını sağla ve ona küresel bir erişim noktası sağlar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6065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66CB5-9073-3C8F-C02F-C26B479D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940C-10ED-FE9D-51E0-CAFEB47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4ABB-A5BE-475B-21BE-B8A2873A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84851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1CC8-CA4E-41A8-D603-385C9AFF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3B6B-D37D-4D91-09F7-8733EA4D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5" y="0"/>
            <a:ext cx="10515600" cy="1325563"/>
          </a:xfrm>
        </p:spPr>
        <p:txBody>
          <a:bodyPr/>
          <a:lstStyle/>
          <a:p>
            <a:r>
              <a:rPr lang="en-TR" b="1" dirty="0"/>
              <a:t>Command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3D7A5-CBF3-30D2-A11C-6AAA9B43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12" y="1249960"/>
            <a:ext cx="10154175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2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ED682-C2EA-D9BE-02E8-EF382BAB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ABDB-A2A1-8033-DF61-52E3E19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06F2-243B-3FE5-8946-50BAEE45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49990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0C5C-E0B6-5738-5C39-8BA0255B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4261-9986-7897-BB7E-53075F94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7902-97BD-3960-6A2A-3FA04168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609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C3A3-512F-0E09-F484-B709BCB3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6FD8-EBC0-9245-2652-A5DD290A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Command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5301-E285-97CE-7DD1-659375AF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AA6715-CAD6-CBEC-BDFD-56B798181F38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74565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942-D0F8-8BE6-B9D6-8DABF6E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F23-DC2C-0C2C-153F-6BFA41CA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Observer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4A93-230C-E0DF-5087-F9D823EA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E17AD-68C8-55FF-AEDA-70629A3AACF8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5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9BB5-A1A3-33E0-F956-FAB9A9CB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F8A-9572-C3BB-55F0-9DC0470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1C5-8C7F-C15D-D9A4-E6E1EF3E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886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Bazı durumlarda bir sınıfın tek bir nesnesinin oluşmasını isteriz. Bu nesneyi her noktadan kullanmamız gerekiyor. </a:t>
            </a:r>
            <a:r>
              <a:rPr lang="en-TR" b="1" dirty="0"/>
              <a:t>Multithread</a:t>
            </a:r>
            <a:r>
              <a:rPr lang="en-TR" dirty="0"/>
              <a:t> yapılarda bile bu nesnenin tek olması büyük önem arz etmektedir.</a:t>
            </a:r>
          </a:p>
          <a:p>
            <a:endParaRPr lang="en-TR" dirty="0"/>
          </a:p>
          <a:p>
            <a:r>
              <a:rPr lang="en-US" dirty="0"/>
              <a:t>By adding the </a:t>
            </a:r>
            <a:r>
              <a:rPr lang="en-US" b="1" dirty="0"/>
              <a:t>synchronized</a:t>
            </a:r>
            <a:r>
              <a:rPr lang="en-US" dirty="0"/>
              <a:t> keyword to </a:t>
            </a:r>
            <a:r>
              <a:rPr lang="en-US" dirty="0" err="1"/>
              <a:t>getInstance</a:t>
            </a:r>
            <a:r>
              <a:rPr lang="en-US" dirty="0"/>
              <a:t>(), we force every thread to wait its turn before it can enter the method. That is, no two threads may enter the method at the same time.</a:t>
            </a:r>
          </a:p>
          <a:p>
            <a:r>
              <a:rPr lang="en-US" b="1" dirty="0"/>
              <a:t>Double – Checked Locking</a:t>
            </a:r>
          </a:p>
          <a:p>
            <a:r>
              <a:rPr lang="en-US" dirty="0"/>
              <a:t>The </a:t>
            </a:r>
            <a:r>
              <a:rPr lang="en-US" b="1" dirty="0"/>
              <a:t>volatile</a:t>
            </a:r>
            <a:r>
              <a:rPr lang="en-US" dirty="0"/>
              <a:t> keyword ensures that multiple threads handle the </a:t>
            </a:r>
            <a:r>
              <a:rPr lang="en-US" dirty="0" err="1"/>
              <a:t>uniqueInstance</a:t>
            </a:r>
            <a:r>
              <a:rPr lang="en-US" dirty="0"/>
              <a:t> variable correctly when it is being initialized to the Singleton instance</a:t>
            </a:r>
          </a:p>
          <a:p>
            <a:endParaRPr lang="en-US" dirty="0"/>
          </a:p>
          <a:p>
            <a:endParaRPr lang="en-US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9D276-94CC-DD1E-2A78-76510C6D0F4B}"/>
              </a:ext>
            </a:extLst>
          </p:cNvPr>
          <p:cNvCxnSpPr/>
          <p:nvPr/>
        </p:nvCxnSpPr>
        <p:spPr>
          <a:xfrm>
            <a:off x="553673" y="2751589"/>
            <a:ext cx="1095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4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843F-29AF-6D13-4B66-D254EB78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77F-6D14-E6DC-D56D-6F50033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Decorator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D59-98BC-7FF5-F76D-D36BD744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836D-5210-AD83-FC8C-549591D488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9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DD9-4B43-2F5B-D758-05078DF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722-CA90-9871-FD89-2209F77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8B0-4801-1C61-3861-75C9F56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Attach additional responsibilities to an object dynamically. Decorators provide a flexible alternative to subclassing for extending functionality. 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Nesneye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dinamik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ek </a:t>
            </a:r>
            <a:r>
              <a:rPr lang="en-US" dirty="0" err="1">
                <a:latin typeface="Helvetica" pitchFamily="2" charset="0"/>
              </a:rPr>
              <a:t>sorumluluklar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ekleyin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Dekoratörler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işlevselliği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genişletmek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sınıflandırmaya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alternatiflik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sunar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76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EF1F-001C-D12F-AD44-CC004DD6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EFD-3693-A271-0227-CCC0ECC5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77-9A9B-742E-96C1-2B16B996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 explosion 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ADEC-09A7-42E3-0F38-0846266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270"/>
            <a:ext cx="1095322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5994-8D6F-7AD1-95FF-DB5F39F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823-F49B-FE03-5B54-8501114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1D-653D-6C8F-169B-47DEA067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10948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5687-8288-63F6-10A0-B35D2EB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E9B-71AE-5AE3-F94D-6DAB71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9B2B-1CF3-3A3C-064C-1BE8E627963B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00F8B-F542-45A9-C862-4FDF72B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 fontScale="85000" lnSpcReduction="10000"/>
          </a:bodyPr>
          <a:lstStyle/>
          <a:p>
            <a:r>
              <a:rPr lang="en-TR" b="1" dirty="0"/>
              <a:t>Component: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eklenebilecek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</a:t>
            </a:r>
            <a:r>
              <a:rPr lang="en-US" b="1" dirty="0"/>
              <a:t>:  </a:t>
            </a:r>
            <a:r>
              <a:rPr lang="en-US" dirty="0"/>
              <a:t>Ek </a:t>
            </a:r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yüklenebileceği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/>
              <a:t>Decorator: </a:t>
            </a:r>
            <a:r>
              <a:rPr lang="en-US" dirty="0"/>
              <a:t>Bir Component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Component'in</a:t>
            </a:r>
            <a:r>
              <a:rPr lang="en-US" dirty="0"/>
              <a:t>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TR" b="1" dirty="0"/>
              <a:t>ConcreteDecarator: </a:t>
            </a:r>
            <a:r>
              <a:rPr lang="en-TR" dirty="0"/>
              <a:t>Bileşene sorumluluklar ekler.</a:t>
            </a:r>
            <a:endParaRPr lang="en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45E0-64B5-6E70-9EDF-49E6B31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68" y="877663"/>
            <a:ext cx="3792882" cy="30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CF9E-35DB-AB93-A63D-89AF06BE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190-6381-2EC7-85F8-2534439F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F98-CA46-1110-3978-7B49D75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5433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E3CC-DA8B-9E2B-D70A-B938C9B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E33-6035-6E90-C2AD-272FEC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9F9-DC28-23FA-395F-F668F88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92500" lnSpcReduction="20000"/>
          </a:bodyPr>
          <a:lstStyle/>
          <a:p>
            <a:r>
              <a:rPr lang="en-TR" dirty="0"/>
              <a:t>Kalıtım yerine Kompozisyon kullanarak, yazılıma esnekliği katmış olursunuz. 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Nesneleri çalışma zamanında sadece değişiklikten etkilenecek şekilde tasarlamış olursunuz.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20FEE-FBC9-8B82-2EB7-8F49D19B1D68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dirty="0" err="1"/>
              <a:t>Java.io</a:t>
            </a:r>
            <a:r>
              <a:rPr lang="en-US" sz="5100" dirty="0"/>
              <a:t> </a:t>
            </a:r>
            <a:r>
              <a:rPr lang="en-US" sz="5100" dirty="0" err="1"/>
              <a:t>içerisindeki</a:t>
            </a:r>
            <a:r>
              <a:rPr lang="en-US" sz="5100" dirty="0"/>
              <a:t> </a:t>
            </a:r>
            <a:r>
              <a:rPr lang="en-US" sz="5100" dirty="0" err="1"/>
              <a:t>InputStream</a:t>
            </a:r>
            <a:r>
              <a:rPr lang="en-US" sz="5100" dirty="0"/>
              <a:t> </a:t>
            </a:r>
            <a:r>
              <a:rPr lang="en-US" sz="5100" dirty="0" err="1"/>
              <a:t>sınıfı</a:t>
            </a:r>
            <a:endParaRPr lang="en-US" sz="5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java.util.Collections</a:t>
            </a:r>
            <a:r>
              <a:rPr lang="en-US" sz="5100" b="1" dirty="0"/>
              <a:t>, ‘</a:t>
            </a:r>
            <a:r>
              <a:rPr lang="en-US" sz="5100" b="1" dirty="0" err="1"/>
              <a:t>daki</a:t>
            </a:r>
            <a:r>
              <a:rPr lang="en-US" sz="5100" b="1" dirty="0"/>
              <a:t> -&gt; </a:t>
            </a:r>
            <a:r>
              <a:rPr lang="en-US" sz="5100" dirty="0"/>
              <a:t> </a:t>
            </a:r>
            <a:r>
              <a:rPr lang="en-US" sz="5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checkedXXX</a:t>
            </a:r>
            <a:r>
              <a:rPr lang="en-US" sz="5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, </a:t>
            </a:r>
            <a:r>
              <a:rPr lang="en-US" sz="5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synchronizedXXX</a:t>
            </a:r>
            <a:r>
              <a:rPr lang="en-US" sz="5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 and </a:t>
            </a:r>
            <a:r>
              <a:rPr lang="en-US" sz="5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unmodifiableXXX</a:t>
            </a:r>
            <a:r>
              <a:rPr lang="en-US" sz="5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javax.servlet.http.HttpServletRequestWrapper</a:t>
            </a:r>
            <a:r>
              <a:rPr lang="en-US" sz="5100" b="1" dirty="0"/>
              <a:t> </a:t>
            </a:r>
            <a:r>
              <a:rPr lang="en-US" sz="5100" dirty="0"/>
              <a:t>and </a:t>
            </a:r>
            <a:r>
              <a:rPr lang="en-US" sz="5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HttpServletResponseWrapper</a:t>
            </a:r>
            <a:endParaRPr lang="en-US" sz="5100" b="1" dirty="0"/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7525C-2E70-78EC-9BE4-D660AD36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5185975"/>
            <a:ext cx="4191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575B-896E-FA39-DD12-8DA3F624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076-726D-D0B1-8728-A2F10B6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5CB1-34E5-7EF8-4DDA-628ED47A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67" y="2083203"/>
            <a:ext cx="8787265" cy="35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7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A4-7F0B-9313-1F6E-88860FF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4A8-F961-EDE5-F571-38DE43F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1786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0D94-1DA8-BADE-11FD-2C8FF6F5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5FF4-A91E-437E-76CC-79656F97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Adapter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15EEA-9F05-340B-DB5D-D15D03A6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3C6A5-279A-3EA5-579C-0CF168E6ACBF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82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AD9FF-9745-4FCF-76DA-F7B19FA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4E0E-47E7-59AB-9E36-05954D93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E8C7-FD31-E428-3041-C3D607D9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Adapter Pattern </a:t>
            </a:r>
            <a:r>
              <a:rPr lang="en-US" dirty="0">
                <a:effectLst/>
                <a:latin typeface="Helvetica" pitchFamily="2" charset="0"/>
              </a:rPr>
              <a:t>converts the interface of a class into another interface the clients expect. Adapter lets classes work together that couldn’t otherwise because of incompatible interfaces.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Bir </a:t>
            </a:r>
            <a:r>
              <a:rPr lang="en-US" dirty="0" err="1">
                <a:latin typeface="Helvetica" pitchFamily="2" charset="0"/>
              </a:rPr>
              <a:t>sınıfın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arayüzünü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başka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sınıfın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beklediği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çevir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Adaptör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uyumsuz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birbirleriyle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uyumlu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olacak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şekilde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çalışmalarını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9027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AEE4-C782-412D-B4B2-5AAD2DC3E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829-C06A-FF5D-8EF9-9ED12BD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071-581D-7EB4-0BBC-251490B2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94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Yazılım’da</a:t>
            </a:r>
            <a:r>
              <a:rPr lang="en-US" dirty="0"/>
              <a:t> </a:t>
            </a:r>
            <a:r>
              <a:rPr lang="en-US" dirty="0" err="1"/>
              <a:t>değişmeyen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‘dir. Bu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ötürü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prensiplerini</a:t>
            </a:r>
            <a:r>
              <a:rPr lang="en-US" dirty="0"/>
              <a:t> </a:t>
            </a:r>
            <a:r>
              <a:rPr lang="en-US" dirty="0" err="1"/>
              <a:t>ihlal</a:t>
            </a:r>
            <a:r>
              <a:rPr lang="en-US" dirty="0"/>
              <a:t> </a:t>
            </a:r>
            <a:r>
              <a:rPr lang="en-US" dirty="0" err="1"/>
              <a:t>etmeyecek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konuşturmamız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arayüzlere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olmaları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8D112-E4C9-B226-3ED5-8A678395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58" y="3364714"/>
            <a:ext cx="4939484" cy="27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30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B0363-F3C0-80C3-50A3-E36994F9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850-EBA8-87DB-4BE5-410D49E2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5C61-9EAA-40AF-D6FC-20075207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04860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C016-E9D1-1328-CB18-80C6141E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841-AC7E-571D-F180-C924F9D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Adapter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D4149-8D33-A308-771B-B21E63C83A86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7CFA4-AA2D-C1D0-9027-14CED1F5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8051"/>
            <a:ext cx="10515600" cy="2097247"/>
          </a:xfrm>
        </p:spPr>
        <p:txBody>
          <a:bodyPr>
            <a:normAutofit/>
          </a:bodyPr>
          <a:lstStyle/>
          <a:p>
            <a:r>
              <a:rPr lang="tr-TR" b="1" dirty="0" err="1"/>
              <a:t>Target</a:t>
            </a:r>
            <a:r>
              <a:rPr lang="tr-TR" b="1" dirty="0"/>
              <a:t> : </a:t>
            </a:r>
            <a:r>
              <a:rPr lang="tr-TR" dirty="0" err="1"/>
              <a:t>Client’ın</a:t>
            </a:r>
            <a:r>
              <a:rPr lang="tr-TR" dirty="0"/>
              <a:t> kullanacağı </a:t>
            </a:r>
            <a:r>
              <a:rPr lang="tr-TR" dirty="0" err="1"/>
              <a:t>arayüzü</a:t>
            </a:r>
            <a:r>
              <a:rPr lang="tr-TR" dirty="0"/>
              <a:t> sağlar</a:t>
            </a:r>
          </a:p>
          <a:p>
            <a:r>
              <a:rPr lang="tr-TR" b="1" dirty="0" err="1"/>
              <a:t>Adaptee</a:t>
            </a:r>
            <a:r>
              <a:rPr lang="tr-TR" b="1" dirty="0"/>
              <a:t> : </a:t>
            </a:r>
            <a:r>
              <a:rPr lang="tr-TR" dirty="0"/>
              <a:t>Uyarlanması gereken mevcut bir </a:t>
            </a:r>
            <a:r>
              <a:rPr lang="tr-TR" dirty="0" err="1"/>
              <a:t>arayüzü</a:t>
            </a:r>
            <a:r>
              <a:rPr lang="tr-TR" dirty="0"/>
              <a:t> tanımlar.</a:t>
            </a:r>
          </a:p>
          <a:p>
            <a:r>
              <a:rPr lang="tr-TR" b="1" dirty="0" err="1"/>
              <a:t>Adapter</a:t>
            </a:r>
            <a:r>
              <a:rPr lang="tr-TR" b="1" dirty="0"/>
              <a:t> : </a:t>
            </a:r>
            <a:r>
              <a:rPr lang="tr-TR" dirty="0" err="1"/>
              <a:t>Adaptee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arayüzüne</a:t>
            </a:r>
            <a:r>
              <a:rPr lang="tr-TR" dirty="0"/>
              <a:t> uyarlar.</a:t>
            </a:r>
            <a:endParaRPr lang="en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5C08-B400-3E72-BB5A-446CA70F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229311"/>
            <a:ext cx="6718300" cy="2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35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0125-A3D9-1895-3FF6-860BA109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B89-4A9D-DC9A-B7F8-D4B112F4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672B-9B1F-39E0-6476-827FD342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6601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19410-9871-D130-1E26-57DE26EBE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45D8-6531-6A1F-A3A2-BD57A8B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Adapter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0BC-7DFF-634C-7921-779B5D8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TR" dirty="0"/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Bir arayüzü farklı bir arayüzle bağdaştırarak uygulamayı genişletebilme yeteneği veriyoruz.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9F90AB-0AF1-4BBB-D59E-61B02DECC036}"/>
              </a:ext>
            </a:extLst>
          </p:cNvPr>
          <p:cNvSpPr txBox="1">
            <a:spLocks/>
          </p:cNvSpPr>
          <p:nvPr/>
        </p:nvSpPr>
        <p:spPr>
          <a:xfrm>
            <a:off x="838200" y="3895720"/>
            <a:ext cx="10515600" cy="1777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java.util.Arrays#asList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java.io.InputStreamReader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</a:t>
            </a: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InputStream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) (returns a Reader)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java.io.OutputStreamWriter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</a:t>
            </a: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OutputStream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) (returns a Writer)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4D5B7C"/>
                </a:solidFill>
                <a:latin typeface="Inter"/>
              </a:rPr>
              <a:t>EnumerationIterator</a:t>
            </a:r>
            <a:endParaRPr lang="en-US" sz="4000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18043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A3F2-CD91-B0DD-2941-F93E2BB0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0F1-0BFE-F1AD-31CD-CFBA7D4A4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Facade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01EE3-C7E8-B2A6-82DA-D77AEFF9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BDDF6D-729D-6033-975E-96F83D7C1A0E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46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4265-3A52-0541-9558-C8D05B3E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72D-C998-34D6-DAB4-D57B6E3F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B390-D735-A4C0-6426-2DC88086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The Facade Pattern provides a unified interface to a set of interfaces in a subsystem. Façade defines a higher-level interface that makes the subsystem easier to use.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Cephe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Deseni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sistemdeki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dizi </a:t>
            </a:r>
            <a:r>
              <a:rPr lang="en-US" dirty="0" err="1">
                <a:latin typeface="Helvetica" pitchFamily="2" charset="0"/>
              </a:rPr>
              <a:t>arayüze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birleşik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Cephe</a:t>
            </a:r>
            <a:r>
              <a:rPr lang="en-US" dirty="0">
                <a:latin typeface="Helvetica" pitchFamily="2" charset="0"/>
              </a:rPr>
              <a:t>, alt </a:t>
            </a:r>
            <a:r>
              <a:rPr lang="en-US" dirty="0" err="1">
                <a:latin typeface="Helvetica" pitchFamily="2" charset="0"/>
              </a:rPr>
              <a:t>sistemin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kullanımını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kolaylaştıran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daha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üst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düzey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tanımlar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68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63C-C86C-F068-5FBC-544CE18C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500-F958-9427-D155-4D20AD5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021-3DC2-47FB-CF47-AA1DA27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7858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4EC17-3EB2-E990-139A-60FA70FE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7516-EAE7-8DB9-0B6B-0F320B5C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713B-E274-D968-3397-A272CE6F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Elinizde</a:t>
            </a:r>
            <a:r>
              <a:rPr lang="en-US" dirty="0"/>
              <a:t> </a:t>
            </a:r>
            <a:r>
              <a:rPr lang="en-US" dirty="0" err="1"/>
              <a:t>karmakarışık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</a:t>
            </a:r>
            <a:r>
              <a:rPr lang="en-US" dirty="0"/>
              <a:t>. Bu systemin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parçalarını</a:t>
            </a:r>
            <a:r>
              <a:rPr lang="en-US" dirty="0"/>
              <a:t> </a:t>
            </a:r>
            <a:r>
              <a:rPr lang="en-US" dirty="0" err="1"/>
              <a:t>bilmek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misin</a:t>
            </a:r>
            <a:r>
              <a:rPr lang="en-US" dirty="0"/>
              <a:t>?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mi </a:t>
            </a:r>
            <a:r>
              <a:rPr lang="en-US" dirty="0" err="1"/>
              <a:t>istersin</a:t>
            </a:r>
            <a:r>
              <a:rPr lang="en-US" dirty="0"/>
              <a:t>.?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55D1F-9B17-44CA-5AB0-144FBCDE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9" y="2849184"/>
            <a:ext cx="7008302" cy="3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20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76E2C-62F1-1D4E-1139-31D387F7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BAD6-1079-2BC7-441C-954C177A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031F-6A00-B25A-2002-299F7C77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  <a:endParaRPr lang="en-US" b="1" dirty="0">
              <a:effectLst/>
            </a:endParaRPr>
          </a:p>
          <a:p>
            <a:r>
              <a:rPr lang="en-US" b="1" i="1" dirty="0">
                <a:effectLst/>
                <a:latin typeface="Helvetica" pitchFamily="2" charset="0"/>
              </a:rPr>
              <a:t>Principle of Least Knowledge - talk only to your immediate friends.</a:t>
            </a:r>
          </a:p>
          <a:p>
            <a:pPr lvl="1"/>
            <a:endParaRPr lang="en-US" b="1" i="1" dirty="0">
              <a:effectLst/>
              <a:latin typeface="Helvetica" pitchFamily="2" charset="0"/>
            </a:endParaRPr>
          </a:p>
          <a:p>
            <a:pPr lvl="1"/>
            <a:endParaRPr lang="en-US" b="1" dirty="0">
              <a:effectLst/>
              <a:latin typeface="Helvetica" pitchFamily="2" charset="0"/>
            </a:endParaRPr>
          </a:p>
          <a:p>
            <a:endParaRPr lang="en-US" b="1" dirty="0">
              <a:effectLst/>
            </a:endParaRPr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5976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2F93-6D53-A10B-4D57-8634E112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F589-8C5C-02C4-8211-B118D592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Facade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C457AE-B528-DE06-7587-61AF599D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/>
          </a:bodyPr>
          <a:lstStyle/>
          <a:p>
            <a:r>
              <a:rPr lang="en-TR" b="1" dirty="0"/>
              <a:t>Fa</a:t>
            </a:r>
            <a:r>
              <a:rPr lang="en-US" b="1" dirty="0"/>
              <a:t>c</a:t>
            </a:r>
            <a:r>
              <a:rPr lang="en-TR" b="1" dirty="0"/>
              <a:t>ade : </a:t>
            </a:r>
            <a:r>
              <a:rPr lang="en-TR" dirty="0"/>
              <a:t>Alt sistemi bilmekten sorumlu olan parça, sınıf</a:t>
            </a:r>
          </a:p>
          <a:p>
            <a:r>
              <a:rPr lang="en-TR" b="1" dirty="0"/>
              <a:t>Subsystem Classes : </a:t>
            </a:r>
            <a:r>
              <a:rPr lang="en-TR" dirty="0"/>
              <a:t>Fa</a:t>
            </a:r>
            <a:r>
              <a:rPr lang="en-US" dirty="0"/>
              <a:t>c</a:t>
            </a:r>
            <a:r>
              <a:rPr lang="en-TR" dirty="0"/>
              <a:t>ade hakkında hiçbir bilgisi olmayan, Fa</a:t>
            </a:r>
            <a:r>
              <a:rPr lang="en-US" dirty="0" err="1"/>
              <a:t>ç</a:t>
            </a:r>
            <a:r>
              <a:rPr lang="en-TR" dirty="0"/>
              <a:t>ade içerisindeki sistem.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7DA8E-6973-ED23-2D84-35C65499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17" y="768502"/>
            <a:ext cx="7442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74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1748-ADD5-5B8A-1C00-5BAFABB8C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7D85-1F2F-0198-B4AA-60CFA0FD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7F7-1BFC-6540-5ECA-933AE2E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5098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17C4-DFD5-4260-86B2-05A9105F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D0DF-DB70-A691-E008-79B0C240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Facade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87CA-0923-7A44-381D-EF10F3D0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Bir sistemin kullanımı kolaylaşır, bilgi en aza indirilir. (Kullanım klavuzu)</a:t>
            </a:r>
          </a:p>
          <a:p>
            <a:r>
              <a:rPr lang="en-TR" dirty="0"/>
              <a:t>Law of demeter (principle of least knowledge) kuralı uygulanır.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2DEF4-7CE2-8EE0-9D84-0430519123A9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javax.faces.context.FacesContext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uses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LifeCycle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ViewHandler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NavigationHandler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javax.faces.context.ExternalContext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ServletContext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HttpSession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HttpServletRequest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10"/>
              </a:rPr>
              <a:t>HttpServletResponse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139830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3C8E-E188-313F-6B10-0DDE6D88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F1-2569-44FB-04E1-92A53D7F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238D-86B4-9765-0E68-66281BE6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292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4703B-30C7-E158-7B19-F2699084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985-C415-6D4D-31D4-FEC84A2F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1123-57E1-2F21-0ED2-F009777A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Yalnızca bir nesnenin oluşmasının taahüdünü veriyoruz.</a:t>
            </a:r>
          </a:p>
          <a:p>
            <a:r>
              <a:rPr lang="en-TR" dirty="0"/>
              <a:t>Multithread yapılarda da bu nesnenin tekilliğini sağlıyoruz.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C7957-6690-3F91-97C6-251546326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java.lang.Runtime#getRuntime()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java.awt.Desktop#getDesktop()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java.lang.System#getSecurityManager()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marL="0" indent="0">
              <a:buNone/>
            </a:pP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8400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0B38-5DD6-FDA5-D672-C17F8C6E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A325-98DD-7472-5A3F-FBD4E64C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Factory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50B57-2ABA-7147-316C-1B19149DE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9EB740-FF32-9F3D-0485-739DC736C191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8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3327</Words>
  <Application>Microsoft Macintosh PowerPoint</Application>
  <PresentationFormat>Widescreen</PresentationFormat>
  <Paragraphs>509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Calibri Light</vt:lpstr>
      <vt:lpstr>Courier</vt:lpstr>
      <vt:lpstr>Helvetica</vt:lpstr>
      <vt:lpstr>Inter</vt:lpstr>
      <vt:lpstr>PT Sans</vt:lpstr>
      <vt:lpstr>source-serif-pro</vt:lpstr>
      <vt:lpstr>Office Theme</vt:lpstr>
      <vt:lpstr>Design Pattern </vt:lpstr>
      <vt:lpstr>Creational - Yaratımsal</vt:lpstr>
      <vt:lpstr>Design Pattern Series Singleton Pattern </vt:lpstr>
      <vt:lpstr>Singleton Pattern</vt:lpstr>
      <vt:lpstr>Sorun</vt:lpstr>
      <vt:lpstr>Singleton Pattern</vt:lpstr>
      <vt:lpstr>Çözüm..</vt:lpstr>
      <vt:lpstr>Singleton Pattern ile</vt:lpstr>
      <vt:lpstr>Design Pattern Series Factory Method Pattern </vt:lpstr>
      <vt:lpstr>Factory Method Pattern</vt:lpstr>
      <vt:lpstr>Sorun</vt:lpstr>
      <vt:lpstr>Factory Method Pattern</vt:lpstr>
      <vt:lpstr>Tasarım Prensipleri</vt:lpstr>
      <vt:lpstr>Çözüm..</vt:lpstr>
      <vt:lpstr>Factory Method Pattern ile</vt:lpstr>
      <vt:lpstr>Design Pattern Series Abstract Factory Pattern </vt:lpstr>
      <vt:lpstr>Abstract Factory Pattern</vt:lpstr>
      <vt:lpstr>Sorun</vt:lpstr>
      <vt:lpstr>Abstract Factory Method Pattern</vt:lpstr>
      <vt:lpstr>Tasarım Prensipleri</vt:lpstr>
      <vt:lpstr>Çözüm..</vt:lpstr>
      <vt:lpstr>Abstract Factory Pattern ile</vt:lpstr>
      <vt:lpstr>Design Pattern Series Builder Pattern </vt:lpstr>
      <vt:lpstr>Builder Pattern</vt:lpstr>
      <vt:lpstr>Sorun</vt:lpstr>
      <vt:lpstr>Tasarım Prensipleri</vt:lpstr>
      <vt:lpstr>Builder Pattern</vt:lpstr>
      <vt:lpstr>Çözüm..</vt:lpstr>
      <vt:lpstr>Builder Pattern ile</vt:lpstr>
      <vt:lpstr>Behoviral - Davranışsal</vt:lpstr>
      <vt:lpstr>Design Pattern Series Strategy Pattern </vt:lpstr>
      <vt:lpstr>Strategy Pattern</vt:lpstr>
      <vt:lpstr>Sorun</vt:lpstr>
      <vt:lpstr>Strategy Pattern</vt:lpstr>
      <vt:lpstr>Tasarım Prensipleri</vt:lpstr>
      <vt:lpstr>Çözüm..</vt:lpstr>
      <vt:lpstr>Strategy Pattern ile</vt:lpstr>
      <vt:lpstr>Design Pattern Series Command Pattern </vt:lpstr>
      <vt:lpstr>Command Pattern</vt:lpstr>
      <vt:lpstr>Sorun</vt:lpstr>
      <vt:lpstr>Command Pattern</vt:lpstr>
      <vt:lpstr>Tasarım Prensipleri</vt:lpstr>
      <vt:lpstr>Çözüm..</vt:lpstr>
      <vt:lpstr>Command Pattern ile</vt:lpstr>
      <vt:lpstr>Design Pattern Series Observer Pattern 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Structural - Yapısal</vt:lpstr>
      <vt:lpstr>    Design Pattern Series Decorator Pattern </vt:lpstr>
      <vt:lpstr>Decorator Pattern</vt:lpstr>
      <vt:lpstr>Sorun</vt:lpstr>
      <vt:lpstr>Tasarım Prensipleri</vt:lpstr>
      <vt:lpstr>Decorator Pattern</vt:lpstr>
      <vt:lpstr>Çözüm..</vt:lpstr>
      <vt:lpstr>Decorator Pattern ile</vt:lpstr>
      <vt:lpstr>Kaynakça </vt:lpstr>
      <vt:lpstr>    Design Pattern Series Adapter Pattern </vt:lpstr>
      <vt:lpstr>Adapter Pattern</vt:lpstr>
      <vt:lpstr>Sorun</vt:lpstr>
      <vt:lpstr>Tasarım Prensipleri</vt:lpstr>
      <vt:lpstr>Adapter Pattern</vt:lpstr>
      <vt:lpstr>Çözüm..</vt:lpstr>
      <vt:lpstr>Adapter Pattern ile</vt:lpstr>
      <vt:lpstr>    Design Pattern Series Facade Pattern </vt:lpstr>
      <vt:lpstr>Facade Pattern</vt:lpstr>
      <vt:lpstr>Sorun</vt:lpstr>
      <vt:lpstr>Tasarım Prensipleri</vt:lpstr>
      <vt:lpstr>Facade Pattern</vt:lpstr>
      <vt:lpstr>Çözüm..</vt:lpstr>
      <vt:lpstr>Facade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14</cp:revision>
  <dcterms:created xsi:type="dcterms:W3CDTF">2023-10-28T19:31:28Z</dcterms:created>
  <dcterms:modified xsi:type="dcterms:W3CDTF">2024-03-06T06:32:09Z</dcterms:modified>
</cp:coreProperties>
</file>