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67" r:id="rId3"/>
    <p:sldId id="287" r:id="rId4"/>
    <p:sldId id="288" r:id="rId5"/>
    <p:sldId id="290" r:id="rId6"/>
    <p:sldId id="289" r:id="rId7"/>
    <p:sldId id="291" r:id="rId8"/>
    <p:sldId id="292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293" r:id="rId24"/>
    <p:sldId id="294" r:id="rId25"/>
    <p:sldId id="295" r:id="rId26"/>
    <p:sldId id="302" r:id="rId27"/>
    <p:sldId id="296" r:id="rId28"/>
    <p:sldId id="297" r:id="rId29"/>
    <p:sldId id="298" r:id="rId30"/>
    <p:sldId id="260" r:id="rId31"/>
    <p:sldId id="278" r:id="rId32"/>
    <p:sldId id="261" r:id="rId33"/>
    <p:sldId id="263" r:id="rId34"/>
    <p:sldId id="268" r:id="rId35"/>
    <p:sldId id="262" r:id="rId36"/>
    <p:sldId id="264" r:id="rId37"/>
    <p:sldId id="265" r:id="rId38"/>
    <p:sldId id="279" r:id="rId39"/>
    <p:sldId id="273" r:id="rId40"/>
    <p:sldId id="270" r:id="rId41"/>
    <p:sldId id="272" r:id="rId42"/>
    <p:sldId id="276" r:id="rId43"/>
    <p:sldId id="274" r:id="rId44"/>
    <p:sldId id="275" r:id="rId45"/>
    <p:sldId id="259" r:id="rId46"/>
    <p:sldId id="280" r:id="rId47"/>
    <p:sldId id="282" r:id="rId48"/>
    <p:sldId id="281" r:id="rId49"/>
    <p:sldId id="284" r:id="rId50"/>
    <p:sldId id="283" r:id="rId51"/>
    <p:sldId id="285" r:id="rId52"/>
    <p:sldId id="286" r:id="rId53"/>
    <p:sldId id="258" r:id="rId54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/>
    <p:restoredTop sz="94694"/>
  </p:normalViewPr>
  <p:slideViewPr>
    <p:cSldViewPr snapToGrid="0">
      <p:cViewPr varScale="1">
        <p:scale>
          <a:sx n="152" d="100"/>
          <a:sy n="152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E89D-D69C-9E41-876A-F25A81E534D5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6571A-A02B-8D49-8302-4BB83CE884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9361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Bu </a:t>
            </a:r>
            <a:r>
              <a:rPr lang="en-US" dirty="0" err="1">
                <a:effectLst/>
                <a:latin typeface="Helvetica" pitchFamily="2" charset="0"/>
              </a:rPr>
              <a:t>problemi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ortaya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koyan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makale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bir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diğer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referans</a:t>
            </a:r>
            <a:r>
              <a:rPr lang="en-US" dirty="0">
                <a:effectLst/>
                <a:latin typeface="Helvetica" pitchFamily="2" charset="0"/>
              </a:rPr>
              <a:t>: • http://</a:t>
            </a:r>
            <a:r>
              <a:rPr lang="en-US" dirty="0" err="1">
                <a:effectLst/>
                <a:latin typeface="Helvetica" pitchFamily="2" charset="0"/>
              </a:rPr>
              <a:t>www.cs.umd.edu</a:t>
            </a:r>
            <a:r>
              <a:rPr lang="en-US" dirty="0">
                <a:effectLst/>
                <a:latin typeface="Helvetica" pitchFamily="2" charset="0"/>
              </a:rPr>
              <a:t>/~</a:t>
            </a:r>
            <a:r>
              <a:rPr lang="en-US" dirty="0" err="1">
                <a:effectLst/>
                <a:latin typeface="Helvetica" pitchFamily="2" charset="0"/>
              </a:rPr>
              <a:t>pugh</a:t>
            </a:r>
            <a:r>
              <a:rPr lang="en-US" dirty="0">
                <a:effectLst/>
                <a:latin typeface="Helvetica" pitchFamily="2" charset="0"/>
              </a:rPr>
              <a:t>/java/</a:t>
            </a:r>
            <a:r>
              <a:rPr lang="en-US" dirty="0" err="1">
                <a:effectLst/>
                <a:latin typeface="Helvetica" pitchFamily="2" charset="0"/>
              </a:rPr>
              <a:t>memoryModel</a:t>
            </a:r>
            <a:r>
              <a:rPr lang="en-US" dirty="0">
                <a:effectLst/>
                <a:latin typeface="Helvetica" pitchFamily="2" charset="0"/>
              </a:rPr>
              <a:t>/ </a:t>
            </a:r>
            <a:r>
              <a:rPr lang="en-US" dirty="0" err="1">
                <a:effectLst/>
                <a:latin typeface="Helvetica" pitchFamily="2" charset="0"/>
              </a:rPr>
              <a:t>DoubleCheckedLocking.html</a:t>
            </a:r>
            <a:r>
              <a:rPr lang="en-US" dirty="0">
                <a:effectLst/>
                <a:latin typeface="Helvetica" pitchFamily="2" charset="0"/>
              </a:rPr>
              <a:t> • http://</a:t>
            </a:r>
            <a:r>
              <a:rPr lang="en-US" dirty="0" err="1">
                <a:effectLst/>
                <a:latin typeface="Helvetica" pitchFamily="2" charset="0"/>
              </a:rPr>
              <a:t>www.javaworld.com</a:t>
            </a:r>
            <a:r>
              <a:rPr lang="en-US" dirty="0">
                <a:effectLst/>
                <a:latin typeface="Helvetica" pitchFamily="2" charset="0"/>
              </a:rPr>
              <a:t>/article/2074979/java-concurrency/double-</a:t>
            </a:r>
            <a:r>
              <a:rPr lang="en-US" dirty="0" err="1">
                <a:effectLst/>
                <a:latin typeface="Helvetica" pitchFamily="2" charset="0"/>
              </a:rPr>
              <a:t>checkedlocking</a:t>
            </a:r>
            <a:r>
              <a:rPr lang="en-US" dirty="0">
                <a:effectLst/>
                <a:latin typeface="Helvetica" pitchFamily="2" charset="0"/>
              </a:rPr>
              <a:t>--clever--but-</a:t>
            </a:r>
            <a:r>
              <a:rPr lang="en-US" dirty="0" err="1">
                <a:effectLst/>
                <a:latin typeface="Helvetica" pitchFamily="2" charset="0"/>
              </a:rPr>
              <a:t>broken.html</a:t>
            </a:r>
            <a:r>
              <a:rPr lang="en-US" dirty="0">
                <a:effectLst/>
                <a:latin typeface="Helvetica" pitchFamily="2" charset="0"/>
              </a:rPr>
              <a:t> • </a:t>
            </a:r>
            <a:r>
              <a:rPr lang="en-US" dirty="0" err="1">
                <a:effectLst/>
                <a:latin typeface="Helvetica" pitchFamily="2" charset="0"/>
              </a:rPr>
              <a:t>Java’nın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bellek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modeli</a:t>
            </a:r>
            <a:r>
              <a:rPr lang="en-US" dirty="0">
                <a:effectLst/>
                <a:latin typeface="Helvetica" pitchFamily="2" charset="0"/>
              </a:rPr>
              <a:t> (memory model) </a:t>
            </a:r>
            <a:r>
              <a:rPr lang="en-US" dirty="0" err="1">
                <a:effectLst/>
                <a:latin typeface="Helvetica" pitchFamily="2" charset="0"/>
              </a:rPr>
              <a:t>ve</a:t>
            </a:r>
            <a:r>
              <a:rPr lang="en-US" dirty="0">
                <a:effectLst/>
                <a:latin typeface="Helvetica" pitchFamily="2" charset="0"/>
              </a:rPr>
              <a:t> “</a:t>
            </a:r>
            <a:r>
              <a:rPr lang="en-US" b="1" dirty="0">
                <a:effectLst/>
                <a:latin typeface="Helvetica" pitchFamily="2" charset="0"/>
              </a:rPr>
              <a:t>happens before</a:t>
            </a:r>
            <a:r>
              <a:rPr lang="en-US" dirty="0">
                <a:effectLst/>
                <a:latin typeface="Helvetica" pitchFamily="2" charset="0"/>
              </a:rPr>
              <a:t>” </a:t>
            </a:r>
            <a:r>
              <a:rPr lang="en-US" dirty="0" err="1">
                <a:effectLst/>
                <a:latin typeface="Helvetica" pitchFamily="2" charset="0"/>
              </a:rPr>
              <a:t>ilişkisi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için</a:t>
            </a:r>
            <a:r>
              <a:rPr lang="en-US" dirty="0">
                <a:effectLst/>
                <a:latin typeface="Helvetica" pitchFamily="2" charset="0"/>
              </a:rPr>
              <a:t> • https://</a:t>
            </a:r>
            <a:r>
              <a:rPr lang="en-US" dirty="0" err="1">
                <a:effectLst/>
                <a:latin typeface="Helvetica" pitchFamily="2" charset="0"/>
              </a:rPr>
              <a:t>docs.oracle.com</a:t>
            </a:r>
            <a:r>
              <a:rPr lang="en-US" dirty="0">
                <a:effectLst/>
                <a:latin typeface="Helvetica" pitchFamily="2" charset="0"/>
              </a:rPr>
              <a:t>/</a:t>
            </a:r>
            <a:r>
              <a:rPr lang="en-US" dirty="0" err="1">
                <a:effectLst/>
                <a:latin typeface="Helvetica" pitchFamily="2" charset="0"/>
              </a:rPr>
              <a:t>javase</a:t>
            </a:r>
            <a:r>
              <a:rPr lang="en-US" dirty="0">
                <a:effectLst/>
                <a:latin typeface="Helvetica" pitchFamily="2" charset="0"/>
              </a:rPr>
              <a:t>/specs/</a:t>
            </a:r>
            <a:r>
              <a:rPr lang="en-US" dirty="0" err="1">
                <a:effectLst/>
                <a:latin typeface="Helvetica" pitchFamily="2" charset="0"/>
              </a:rPr>
              <a:t>jls</a:t>
            </a:r>
            <a:r>
              <a:rPr lang="en-US" dirty="0">
                <a:effectLst/>
                <a:latin typeface="Helvetica" pitchFamily="2" charset="0"/>
              </a:rPr>
              <a:t>/se7/html/jls-17.html#jls-17.4.5 • “Java Concurrency in Practice”, Brian </a:t>
            </a:r>
            <a:r>
              <a:rPr lang="en-US" dirty="0" err="1">
                <a:effectLst/>
                <a:latin typeface="Helvetica" pitchFamily="2" charset="0"/>
              </a:rPr>
              <a:t>Göetz</a:t>
            </a:r>
            <a:r>
              <a:rPr lang="en-US" dirty="0">
                <a:effectLst/>
                <a:latin typeface="Helvetica" pitchFamily="2" charset="0"/>
              </a:rPr>
              <a:t> </a:t>
            </a: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6571A-A02B-8D49-8302-4BB83CE8840B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2150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9B02-E1AD-7976-A4C0-A05CFE17B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45B97-36F6-4630-C67B-D97E84CE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881C-C319-BB5F-CEC2-2E041DD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EB666-2196-A1D1-14AC-31A0627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7EA4-884C-C6DC-07E5-C11AEF8E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1541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F81-6668-1809-8828-C30A9D0E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7D6E2-266C-B70A-6292-6AA5AF1AB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0F34-A31F-C5C0-1C05-E0F942B9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1E0C-DCBE-89B5-D0D7-EF763092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D00E-5F15-7BAA-0E8A-F4237E5D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096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2158A-B619-204A-7851-60E465D1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403F7-A453-DD8E-9FFC-D57FD9C3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73D7-199C-4B98-41C4-D3566CD2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2C51-DE3A-7FBA-6A32-CFF970F7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38DA-CD6E-C95E-177D-80F66054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517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5AC-FDDA-81F7-B2AA-AFAFC33C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AF33-09A8-49A9-1DFF-030016D9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7BBF-EAA5-22F3-BBA9-F9F949DF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59E9-A417-55C8-A648-2B2AE0FF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CC83-97D4-CB18-BF12-E94C0D60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19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0952-097C-F471-6413-8C5029CD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D1FBC-AE0E-9B68-3A77-6596A8004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8E95-B9AF-C616-A2B8-1D7B2E0A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B442-35AB-2673-E1CE-7DFEA6E1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5BF8-74BC-F568-C03C-F112CCB2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532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53B1-BE15-3A9D-6A8D-4382B63D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1B3D-BDB7-FEB8-5638-38B7EFE56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2E7EB-3ED9-9D89-0B56-27302C82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2D97A-6834-62C4-CC68-3DE31C52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D0795-7AD2-A01E-B7CF-A0B3C395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3C76-8059-55FD-CC49-EAFDBC40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265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6E2A-43BD-048E-BDF0-ADE86C83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54DFD-396D-3899-F6F9-E879B18B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9CB68-D168-1EA2-033A-ABC1BBAA8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9194A-943F-0EF7-0650-9E0C88102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B8F3-AAAB-B61A-0CFF-FBB44ADA6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935F7-C05E-2861-0A11-85610967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FF758-A69A-AA15-BB39-33B9C015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EDF54-4C5D-EE63-F109-A9A79BDE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9310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CAF4-3073-D0AD-B4D0-A14BA1DA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954D1-DE44-45A2-ACD9-DE8C0FF5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0106F-805B-0603-54C4-29C371CC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221C6-AC11-141E-16F9-2FF916C3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415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0091B-ACF2-9215-2C45-02800897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438A8-86E8-928F-8AF0-CCAA0CA6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21B9-1A4E-2735-41F1-BCEF45A2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194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43FD-E211-BE0B-8318-CD0ABB17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20A8-63D4-E9D0-B89F-07FA2830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CB91-8D34-7C17-E311-7DB87420A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5AA76-CCC2-1B4A-C22C-7266545E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29D5-61C4-8856-79C1-3580657A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EF7B5-8DF6-12AE-CE08-B9E5C39A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0098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B803-051C-474E-4AA4-F14CDD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EBF78-2727-FBEB-34CD-C6F258220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DDF3B-40C2-F60A-B16E-2DA590C1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8BAE-7C20-444D-E833-0513EAA5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3FA7A-4757-F672-7700-EC103C93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2A4D-F9E0-3443-EAB7-7BC3DF60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459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C4234-BCA5-4497-D02B-4BD134B6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7445-B296-CB34-87FB-ED4B5D27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C1CD-EAFB-6CBB-DE30-1A240B44F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B78A-CD2F-054B-9591-8F4C28D48A16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38AB-F4CC-E173-47F4-A851FF81C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BBB7-1A49-DA18-15AD-B0E8BDE3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810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ResourceBundle.html#getBundle-java.lang.String-" TargetMode="External"/><Relationship Id="rId2" Type="http://schemas.openxmlformats.org/officeDocument/2006/relationships/hyperlink" Target="http://docs.oracle.com/javase/8/docs/api/java/util/Calendar.html#getInstanc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/text/NumberFormat.html#getInstance--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ResourceBundle.html#getBundle-java.lang.String-" TargetMode="External"/><Relationship Id="rId2" Type="http://schemas.openxmlformats.org/officeDocument/2006/relationships/hyperlink" Target="http://docs.oracle.com/javase/8/docs/api/java/util/Calendar.html#getInstanc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/text/NumberFormat.html#getInstance--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Appendab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api/javax/servlet/http/HttpServlet.html" TargetMode="External"/><Relationship Id="rId2" Type="http://schemas.openxmlformats.org/officeDocument/2006/relationships/hyperlink" Target="http://docs.oracle.com/javase/8/docs/api/java/util/Comparator.html#compare-T-T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ee/7/api/javax/servlet/Filter.html#doFilter-javax.servlet.ServletRequest-javax.servlet.ServletResponse-javax.servlet.FilterChain-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docs.oracle.com/javase/8/docs/api/java/util/Collections.html#checkedCollection-java.util.Collection-java.lang.Class-" TargetMode="External"/><Relationship Id="rId7" Type="http://schemas.openxmlformats.org/officeDocument/2006/relationships/hyperlink" Target="http://docs.oracle.com/javaee/7/api/javax/servlet/http/HttpServletResponseWrapper.html" TargetMode="External"/><Relationship Id="rId2" Type="http://schemas.openxmlformats.org/officeDocument/2006/relationships/hyperlink" Target="http://docs.oracle.com/javase/8/docs/api/java/util/Collec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ee/7/api/javax/servlet/http/HttpServletRequestWrapper.html" TargetMode="External"/><Relationship Id="rId5" Type="http://schemas.openxmlformats.org/officeDocument/2006/relationships/hyperlink" Target="http://docs.oracle.com/javase/8/docs/api/java/util/Collections.html#unmodifiableCollection-java.util.Collection-" TargetMode="External"/><Relationship Id="rId4" Type="http://schemas.openxmlformats.org/officeDocument/2006/relationships/hyperlink" Target="http://docs.oracle.com/javase/8/docs/api/java/util/Collections.html#synchronizedCollection-java.util.Collection-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esignpatterns/" TargetMode="External"/><Relationship Id="rId2" Type="http://schemas.openxmlformats.org/officeDocument/2006/relationships/hyperlink" Target="https://refactoring.guru/design-patterns/what-is-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atikprogramci.com/urun/design-patterns/" TargetMode="External"/><Relationship Id="rId4" Type="http://schemas.openxmlformats.org/officeDocument/2006/relationships/hyperlink" Target="https://www.youtube.com/watch?v=5upBcx8Z7F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awt/Desktop.html#getDesktop--" TargetMode="External"/><Relationship Id="rId2" Type="http://schemas.openxmlformats.org/officeDocument/2006/relationships/hyperlink" Target="http://docs.oracle.com/javase/8/docs/api/java/lang/Runtime.html#getRuntim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/lang/System.html#getSecurityManager--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DBA5-3DF2-12D3-B282-F51883D9A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TR" b="1" dirty="0"/>
              <a:t>Design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D5784-5866-094C-838A-46011F65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Creational (Yaratımsal), Structural (Yapısal), 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AE20A6-E4AB-5A39-C5BE-BAD941C5B6ED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0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8CD05-0838-E7F9-DA92-5B4B09809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A217-55BD-E1F9-EA31-36D9B9CD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Factory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E94A-F9F6-0A82-D0A6-AB4C7CFA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Define an interface for creating an object, but let subclasses decide which class to instantiate. </a:t>
            </a:r>
            <a:r>
              <a:rPr lang="en-US" b="1" dirty="0">
                <a:effectLst/>
                <a:latin typeface="Helvetica" pitchFamily="2" charset="0"/>
              </a:rPr>
              <a:t>Factory Method </a:t>
            </a:r>
            <a:r>
              <a:rPr lang="en-US" dirty="0">
                <a:effectLst/>
                <a:latin typeface="Helvetica" pitchFamily="2" charset="0"/>
              </a:rPr>
              <a:t>lets a class defer instantiation to subclasses. 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/>
              <a:t>Bir nesne oluşturmak için </a:t>
            </a:r>
            <a:r>
              <a:rPr lang="tr-TR" dirty="0" err="1"/>
              <a:t>arayüz</a:t>
            </a:r>
            <a:r>
              <a:rPr lang="tr-TR" dirty="0"/>
              <a:t> tanımla. Hangi sınıfın nesnesinin oluşturulacağına alt sınıflar karar versin</a:t>
            </a:r>
            <a:r>
              <a:rPr lang="en-US" dirty="0"/>
              <a:t>.</a:t>
            </a:r>
            <a:r>
              <a:rPr lang="en-US" b="1" dirty="0">
                <a:effectLst/>
                <a:latin typeface="Helvetica" pitchFamily="2" charset="0"/>
              </a:rPr>
              <a:t> Factory Method </a:t>
            </a:r>
            <a:r>
              <a:rPr lang="en-US" dirty="0" err="1">
                <a:effectLst/>
                <a:latin typeface="Helvetica" pitchFamily="2" charset="0"/>
              </a:rPr>
              <a:t>bir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sınıfın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nesne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oluşturmasını</a:t>
            </a:r>
            <a:r>
              <a:rPr lang="en-US" dirty="0">
                <a:effectLst/>
                <a:latin typeface="Helvetica" pitchFamily="2" charset="0"/>
              </a:rPr>
              <a:t> alt </a:t>
            </a:r>
            <a:r>
              <a:rPr lang="en-US" dirty="0" err="1">
                <a:effectLst/>
                <a:latin typeface="Helvetica" pitchFamily="2" charset="0"/>
              </a:rPr>
              <a:t>sınıflarına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ötelenmesine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izin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verir</a:t>
            </a:r>
            <a:r>
              <a:rPr lang="en-US" dirty="0">
                <a:effectLst/>
                <a:latin typeface="Helvetica" pitchFamily="2" charset="0"/>
              </a:rPr>
              <a:t>. 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16604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F05D5-083B-2C76-7F65-A8C93E8D7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08EB-DBAE-8D2E-FA00-4F71E432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CF09-7A03-FA8F-FC08-329FBE1E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New bir sorun mudur?</a:t>
            </a:r>
          </a:p>
          <a:p>
            <a:r>
              <a:rPr lang="en-TR" dirty="0"/>
              <a:t>Nesne oluşturmak programlama da en kolay iş gibi gözüksede, öyle değildir. </a:t>
            </a:r>
          </a:p>
          <a:p>
            <a:r>
              <a:rPr lang="en-TR" dirty="0"/>
              <a:t>Nesneyi oluştururken yönetmekte gereklidir.</a:t>
            </a:r>
          </a:p>
          <a:p>
            <a:r>
              <a:rPr lang="en-TR" dirty="0"/>
              <a:t>Dependency Inversion Principle ihlali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6926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7AC44-EF88-935D-5BBA-F70E7DC45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53C1-26F9-2467-C829-B7CF25D1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Factory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130F-1C96-718C-D4FB-FD86B9A5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494"/>
            <a:ext cx="9980023" cy="1955375"/>
          </a:xfrm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Product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: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fabrika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yönteminin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oluşturduğu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nesnelerin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arayüzünü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tanımlar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ConcreteProduct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uygular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Creator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tipinde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dönüşün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olan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factory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metotu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bildirir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ConcruteCreator</a:t>
            </a:r>
            <a:r>
              <a:rPr lang="en-US" sz="2000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ConcreteProduct’ın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nesnesini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döndüren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factory method override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eder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3494D-CF16-9193-355F-C327167A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345474"/>
            <a:ext cx="6908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3D08E-839E-B0A7-745F-5EFEA9114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C1BD-6375-8ADC-3700-17273610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9"/>
            <a:ext cx="4656826" cy="1325563"/>
          </a:xfrm>
        </p:spPr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4034-2507-CA61-24E9-676584DB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3"/>
            <a:ext cx="10515600" cy="5538359"/>
          </a:xfrm>
        </p:spPr>
        <p:txBody>
          <a:bodyPr>
            <a:normAutofit fontScale="85000" lnSpcReduction="2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r>
              <a:rPr lang="en-TR" b="1" dirty="0"/>
              <a:t>Loosely Coupling </a:t>
            </a:r>
          </a:p>
          <a:p>
            <a:pPr lvl="1"/>
            <a:r>
              <a:rPr lang="en-US" sz="2500" dirty="0" err="1"/>
              <a:t>İki</a:t>
            </a:r>
            <a:r>
              <a:rPr lang="en-US" sz="2500" dirty="0"/>
              <a:t> </a:t>
            </a:r>
            <a:r>
              <a:rPr lang="en-US" sz="2500" dirty="0" err="1"/>
              <a:t>obje</a:t>
            </a:r>
            <a:r>
              <a:rPr lang="en-US" sz="2500" dirty="0"/>
              <a:t> </a:t>
            </a:r>
            <a:r>
              <a:rPr lang="en-US" sz="2500" dirty="0" err="1"/>
              <a:t>birbiriyle</a:t>
            </a:r>
            <a:r>
              <a:rPr lang="en-US" sz="2500" dirty="0"/>
              <a:t> </a:t>
            </a:r>
            <a:r>
              <a:rPr lang="en-US" sz="2500" dirty="0" err="1"/>
              <a:t>ilişkilidir</a:t>
            </a:r>
            <a:r>
              <a:rPr lang="en-US" sz="2500" dirty="0"/>
              <a:t> ama </a:t>
            </a:r>
            <a:r>
              <a:rPr lang="en-US" sz="2500" dirty="0" err="1"/>
              <a:t>birbiri</a:t>
            </a:r>
            <a:r>
              <a:rPr lang="en-US" sz="2500" dirty="0"/>
              <a:t> </a:t>
            </a:r>
            <a:r>
              <a:rPr lang="en-US" sz="2500" dirty="0" err="1"/>
              <a:t>hakkında</a:t>
            </a:r>
            <a:r>
              <a:rPr lang="en-US" sz="2500" dirty="0"/>
              <a:t>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şey</a:t>
            </a:r>
            <a:r>
              <a:rPr lang="en-US" sz="2500" dirty="0"/>
              <a:t> </a:t>
            </a:r>
            <a:r>
              <a:rPr lang="en-US" sz="2500" dirty="0" err="1"/>
              <a:t>bilirler</a:t>
            </a:r>
            <a:r>
              <a:rPr lang="en-US" sz="2500" dirty="0"/>
              <a:t>. </a:t>
            </a:r>
            <a:r>
              <a:rPr lang="en-US" sz="2500" dirty="0" err="1"/>
              <a:t>Birinde</a:t>
            </a:r>
            <a:r>
              <a:rPr lang="en-US" sz="2500" dirty="0"/>
              <a:t> </a:t>
            </a:r>
            <a:r>
              <a:rPr lang="en-US" sz="2500" dirty="0" err="1"/>
              <a:t>yaptığımız</a:t>
            </a:r>
            <a:r>
              <a:rPr lang="en-US" sz="2500" dirty="0"/>
              <a:t> </a:t>
            </a:r>
            <a:r>
              <a:rPr lang="en-US" sz="2500" dirty="0" err="1"/>
              <a:t>değişlik</a:t>
            </a:r>
            <a:r>
              <a:rPr lang="en-US" sz="2500" dirty="0"/>
              <a:t> </a:t>
            </a:r>
            <a:r>
              <a:rPr lang="en-US" sz="2500" dirty="0" err="1"/>
              <a:t>diğerini</a:t>
            </a:r>
            <a:r>
              <a:rPr lang="en-US" sz="2500" dirty="0"/>
              <a:t> </a:t>
            </a:r>
            <a:r>
              <a:rPr lang="en-US" sz="2500" dirty="0" err="1"/>
              <a:t>etkilemez</a:t>
            </a:r>
            <a:r>
              <a:rPr lang="en-US" sz="2500" dirty="0"/>
              <a:t>.</a:t>
            </a:r>
          </a:p>
          <a:p>
            <a:r>
              <a:rPr lang="en-US" sz="2900" b="1" dirty="0"/>
              <a:t>Depend upon abstractions. Do not depend upon concrete classes.</a:t>
            </a:r>
          </a:p>
          <a:p>
            <a:pPr lvl="1"/>
            <a:r>
              <a:rPr lang="en-US" sz="2500" dirty="0" err="1"/>
              <a:t>Soyutlamalara</a:t>
            </a:r>
            <a:r>
              <a:rPr lang="en-US" sz="2500" dirty="0"/>
              <a:t> </a:t>
            </a:r>
            <a:r>
              <a:rPr lang="en-US" sz="2500" dirty="0" err="1"/>
              <a:t>bağlı</a:t>
            </a:r>
            <a:r>
              <a:rPr lang="en-US" sz="2500" dirty="0"/>
              <a:t> </a:t>
            </a:r>
            <a:r>
              <a:rPr lang="en-US" sz="2500" dirty="0" err="1"/>
              <a:t>kalın</a:t>
            </a:r>
            <a:r>
              <a:rPr lang="en-US" sz="2500" dirty="0"/>
              <a:t>. </a:t>
            </a:r>
            <a:r>
              <a:rPr lang="en-US" sz="2500" dirty="0" err="1"/>
              <a:t>Somut</a:t>
            </a:r>
            <a:r>
              <a:rPr lang="en-US" sz="2500" dirty="0"/>
              <a:t> </a:t>
            </a:r>
            <a:r>
              <a:rPr lang="en-US" sz="2500" dirty="0" err="1"/>
              <a:t>sınıflara</a:t>
            </a:r>
            <a:r>
              <a:rPr lang="en-US" sz="2500" dirty="0"/>
              <a:t> </a:t>
            </a:r>
            <a:r>
              <a:rPr lang="en-US" sz="2500" dirty="0" err="1"/>
              <a:t>değil</a:t>
            </a:r>
            <a:r>
              <a:rPr lang="en-US" sz="2500" dirty="0"/>
              <a:t> !</a:t>
            </a:r>
          </a:p>
          <a:p>
            <a:endParaRPr lang="en-US" sz="2900" dirty="0"/>
          </a:p>
          <a:p>
            <a:endParaRPr lang="en-TR" sz="2900" dirty="0"/>
          </a:p>
          <a:p>
            <a:pPr marL="457200" lvl="1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8F96B-2049-2AE4-80F7-EEFDA8048ECA}"/>
              </a:ext>
            </a:extLst>
          </p:cNvPr>
          <p:cNvSpPr txBox="1"/>
          <p:nvPr/>
        </p:nvSpPr>
        <p:spPr>
          <a:xfrm>
            <a:off x="9119219" y="41958"/>
            <a:ext cx="285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7F205594-F53E-FEAD-BAAB-17C5B9896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012" y="144230"/>
            <a:ext cx="441789" cy="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00544-DC2F-F846-D0FE-53D65202E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2C7E-4251-BBE1-D871-700E33EB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C30D-F915-0CEA-0D50-4F08A524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195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C6E29-4107-688E-E99A-9A713474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43A2-8216-388E-161B-431C5E7F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Factory Method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3EB3-2793-2582-A69B-31D4F957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Nesne oluşturma işini kolaylıkla yönetebiliyoruz.</a:t>
            </a:r>
          </a:p>
          <a:p>
            <a:r>
              <a:rPr lang="en-TR" dirty="0"/>
              <a:t>Yazılım Prensiplerinden SRP, OCP ve DIP uygun hale getirebiliyoruz.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56EF9-7916-2E68-B903-DB31113AA756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java.util.Calendar#getInstance()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java.util.ResourceBundle#getBundle()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java.text.NumberFormat#getInstance()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05219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E23D5-BF65-557B-FF1C-78F9FB350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193D-5EBB-20EB-4B52-1B3E5D6CA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US" sz="4200" b="1" dirty="0"/>
              <a:t>A</a:t>
            </a:r>
            <a:r>
              <a:rPr lang="en-TR" sz="4200" b="1" dirty="0"/>
              <a:t>bstract Factory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58946-26A3-2FF9-7901-01F013353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3610B1-6BC3-2D9E-83B5-92B1B6DC2B7B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1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097F-7126-75ED-1D3A-A31991A38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C6B3-0DDC-18F2-3E74-7DC4CBBD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Abstract 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131E-F711-5FCC-0C96-EAE1F737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" pitchFamily="2" charset="0"/>
              </a:rPr>
              <a:t>The Abstract Factory Pattern </a:t>
            </a:r>
            <a:r>
              <a:rPr lang="en-US" dirty="0">
                <a:effectLst/>
                <a:latin typeface="Helvetica" pitchFamily="2" charset="0"/>
              </a:rPr>
              <a:t>provides an interface for creating families of related or dependent objects without specifying their concrete classes.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>
                <a:latin typeface="Helvetica" pitchFamily="2" charset="0"/>
              </a:rPr>
              <a:t>Soyut Fabrika Modeli, somut sınıflarını belirtmeden ilgili veya bağımlı nesnelerin ailelerini oluşturmak için bir </a:t>
            </a:r>
            <a:r>
              <a:rPr lang="tr-TR" dirty="0" err="1">
                <a:latin typeface="Helvetica" pitchFamily="2" charset="0"/>
              </a:rPr>
              <a:t>arayüz</a:t>
            </a:r>
            <a:r>
              <a:rPr lang="tr-TR" dirty="0">
                <a:latin typeface="Helvetica" pitchFamily="2" charset="0"/>
              </a:rPr>
              <a:t> sağlar.</a:t>
            </a:r>
            <a:endParaRPr lang="en-TR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5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CBF7A-9F80-5F01-245E-BE66EE6DF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C1CC-5988-EC88-768E-961B5927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FC36-CB38-ED8B-0A19-ED9529249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New bir sorun mudur?</a:t>
            </a:r>
          </a:p>
          <a:p>
            <a:r>
              <a:rPr lang="en-TR" dirty="0"/>
              <a:t>Nesne oluşturmak programlama da en kolay iş gibi gözüksede, öyle değildir. </a:t>
            </a:r>
          </a:p>
          <a:p>
            <a:r>
              <a:rPr lang="en-TR" dirty="0"/>
              <a:t>Nesneyi oluştururken yönetmekte gereklidir.</a:t>
            </a:r>
          </a:p>
          <a:p>
            <a:r>
              <a:rPr lang="en-TR" dirty="0"/>
              <a:t>Dependency Inversion Principle ihlali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3523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19DAB-BAA6-65AD-E6FF-65B4B0345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6E0F-D0BB-CA5F-E9CB-6D58128E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Abstract Factory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9C1DF-36E0-B640-0FE6-D18D8EBC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494"/>
            <a:ext cx="9980023" cy="1955375"/>
          </a:xfrm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Product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: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fabrika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yönteminin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oluşturduğu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nesnelerin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arayüzünü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tanımlar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ConcreteProduct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uygular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Creator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tipinde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dönüşün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olan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factory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metotu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bildirir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ConcruteCreator</a:t>
            </a:r>
            <a:r>
              <a:rPr lang="en-US" sz="2000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ConcreteProduct’ın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nesnesini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döndüren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factory method override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eder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E23589-9506-83BE-0108-1A0634FD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345474"/>
            <a:ext cx="6908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A2C62-445B-D52D-F1AA-3937B755B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44E2-EF79-5490-3FD0-56FA27BE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377"/>
            <a:ext cx="10515600" cy="1325563"/>
          </a:xfrm>
        </p:spPr>
        <p:txBody>
          <a:bodyPr/>
          <a:lstStyle/>
          <a:p>
            <a:r>
              <a:rPr lang="en-TR" b="1" dirty="0"/>
              <a:t>Creational - Yaratımsal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246B-9A36-CA26-DE56-2F700836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Singleton</a:t>
            </a:r>
          </a:p>
          <a:p>
            <a:r>
              <a:rPr lang="en-TR" dirty="0"/>
              <a:t>Factory Method</a:t>
            </a:r>
          </a:p>
          <a:p>
            <a:r>
              <a:rPr lang="en-TR" dirty="0"/>
              <a:t>Abstract Factory</a:t>
            </a:r>
          </a:p>
          <a:p>
            <a:r>
              <a:rPr lang="en-TR" dirty="0"/>
              <a:t>Prototype</a:t>
            </a:r>
          </a:p>
          <a:p>
            <a:r>
              <a:rPr lang="en-TR" dirty="0"/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880374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6EDE3-E7C9-8992-6AE7-0E6F62D4B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0653-882A-DCD8-A527-A1B7599F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9"/>
            <a:ext cx="4656826" cy="1325563"/>
          </a:xfrm>
        </p:spPr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020A-8B78-E69B-C6D1-8BD63C1B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3"/>
            <a:ext cx="10515600" cy="5538359"/>
          </a:xfrm>
        </p:spPr>
        <p:txBody>
          <a:bodyPr>
            <a:normAutofit fontScale="85000" lnSpcReduction="2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r>
              <a:rPr lang="en-TR" b="1" dirty="0"/>
              <a:t>Loosely Coupling </a:t>
            </a:r>
          </a:p>
          <a:p>
            <a:pPr lvl="1"/>
            <a:r>
              <a:rPr lang="en-US" sz="2500" dirty="0" err="1"/>
              <a:t>İki</a:t>
            </a:r>
            <a:r>
              <a:rPr lang="en-US" sz="2500" dirty="0"/>
              <a:t> </a:t>
            </a:r>
            <a:r>
              <a:rPr lang="en-US" sz="2500" dirty="0" err="1"/>
              <a:t>obje</a:t>
            </a:r>
            <a:r>
              <a:rPr lang="en-US" sz="2500" dirty="0"/>
              <a:t> </a:t>
            </a:r>
            <a:r>
              <a:rPr lang="en-US" sz="2500" dirty="0" err="1"/>
              <a:t>birbiriyle</a:t>
            </a:r>
            <a:r>
              <a:rPr lang="en-US" sz="2500" dirty="0"/>
              <a:t> </a:t>
            </a:r>
            <a:r>
              <a:rPr lang="en-US" sz="2500" dirty="0" err="1"/>
              <a:t>ilişkilidir</a:t>
            </a:r>
            <a:r>
              <a:rPr lang="en-US" sz="2500" dirty="0"/>
              <a:t> ama </a:t>
            </a:r>
            <a:r>
              <a:rPr lang="en-US" sz="2500" dirty="0" err="1"/>
              <a:t>birbiri</a:t>
            </a:r>
            <a:r>
              <a:rPr lang="en-US" sz="2500" dirty="0"/>
              <a:t> </a:t>
            </a:r>
            <a:r>
              <a:rPr lang="en-US" sz="2500" dirty="0" err="1"/>
              <a:t>hakkında</a:t>
            </a:r>
            <a:r>
              <a:rPr lang="en-US" sz="2500" dirty="0"/>
              <a:t>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şey</a:t>
            </a:r>
            <a:r>
              <a:rPr lang="en-US" sz="2500" dirty="0"/>
              <a:t> </a:t>
            </a:r>
            <a:r>
              <a:rPr lang="en-US" sz="2500" dirty="0" err="1"/>
              <a:t>bilirler</a:t>
            </a:r>
            <a:r>
              <a:rPr lang="en-US" sz="2500" dirty="0"/>
              <a:t>. </a:t>
            </a:r>
            <a:r>
              <a:rPr lang="en-US" sz="2500" dirty="0" err="1"/>
              <a:t>Birinde</a:t>
            </a:r>
            <a:r>
              <a:rPr lang="en-US" sz="2500" dirty="0"/>
              <a:t> </a:t>
            </a:r>
            <a:r>
              <a:rPr lang="en-US" sz="2500" dirty="0" err="1"/>
              <a:t>yaptığımız</a:t>
            </a:r>
            <a:r>
              <a:rPr lang="en-US" sz="2500" dirty="0"/>
              <a:t> </a:t>
            </a:r>
            <a:r>
              <a:rPr lang="en-US" sz="2500" dirty="0" err="1"/>
              <a:t>değişlik</a:t>
            </a:r>
            <a:r>
              <a:rPr lang="en-US" sz="2500" dirty="0"/>
              <a:t> </a:t>
            </a:r>
            <a:r>
              <a:rPr lang="en-US" sz="2500" dirty="0" err="1"/>
              <a:t>diğerini</a:t>
            </a:r>
            <a:r>
              <a:rPr lang="en-US" sz="2500" dirty="0"/>
              <a:t> </a:t>
            </a:r>
            <a:r>
              <a:rPr lang="en-US" sz="2500" dirty="0" err="1"/>
              <a:t>etkilemez</a:t>
            </a:r>
            <a:r>
              <a:rPr lang="en-US" sz="2500" dirty="0"/>
              <a:t>.</a:t>
            </a:r>
          </a:p>
          <a:p>
            <a:r>
              <a:rPr lang="en-US" sz="2900" b="1" dirty="0"/>
              <a:t>Depend upon abstractions. Do not depend upon concrete classes.</a:t>
            </a:r>
          </a:p>
          <a:p>
            <a:pPr lvl="1"/>
            <a:r>
              <a:rPr lang="en-US" sz="2500" dirty="0" err="1"/>
              <a:t>Soyutlamalara</a:t>
            </a:r>
            <a:r>
              <a:rPr lang="en-US" sz="2500" dirty="0"/>
              <a:t> </a:t>
            </a:r>
            <a:r>
              <a:rPr lang="en-US" sz="2500" dirty="0" err="1"/>
              <a:t>bağlı</a:t>
            </a:r>
            <a:r>
              <a:rPr lang="en-US" sz="2500" dirty="0"/>
              <a:t> </a:t>
            </a:r>
            <a:r>
              <a:rPr lang="en-US" sz="2500" dirty="0" err="1"/>
              <a:t>kalın</a:t>
            </a:r>
            <a:r>
              <a:rPr lang="en-US" sz="2500" dirty="0"/>
              <a:t>. </a:t>
            </a:r>
            <a:r>
              <a:rPr lang="en-US" sz="2500" dirty="0" err="1"/>
              <a:t>Somut</a:t>
            </a:r>
            <a:r>
              <a:rPr lang="en-US" sz="2500" dirty="0"/>
              <a:t> </a:t>
            </a:r>
            <a:r>
              <a:rPr lang="en-US" sz="2500" dirty="0" err="1"/>
              <a:t>sınıflara</a:t>
            </a:r>
            <a:r>
              <a:rPr lang="en-US" sz="2500" dirty="0"/>
              <a:t> </a:t>
            </a:r>
            <a:r>
              <a:rPr lang="en-US" sz="2500" dirty="0" err="1"/>
              <a:t>değil</a:t>
            </a:r>
            <a:r>
              <a:rPr lang="en-US" sz="2500" dirty="0"/>
              <a:t> !</a:t>
            </a:r>
          </a:p>
          <a:p>
            <a:endParaRPr lang="en-US" sz="2900" dirty="0"/>
          </a:p>
          <a:p>
            <a:endParaRPr lang="en-TR" sz="2900" dirty="0"/>
          </a:p>
          <a:p>
            <a:pPr marL="457200" lvl="1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E77CD-8B29-3936-1E60-CF56BE9474A0}"/>
              </a:ext>
            </a:extLst>
          </p:cNvPr>
          <p:cNvSpPr txBox="1"/>
          <p:nvPr/>
        </p:nvSpPr>
        <p:spPr>
          <a:xfrm>
            <a:off x="9119219" y="41958"/>
            <a:ext cx="285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DE61C98C-FE65-466A-287C-DAF87EB8B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012" y="144230"/>
            <a:ext cx="441789" cy="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7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95775-487E-831C-477E-27AF836C0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910B-A27A-1232-5833-039374D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C39-227E-9054-8324-C4B1C86E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513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6C22D-0E99-6492-30B6-1374C361E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7493-A29E-6928-A53A-25743DDF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Abstract Factory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DFC1-E8F5-25DB-9DF3-914DA146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Nesne oluşturma işini kolaylıkla yönetebiliyoruz.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FEDF5-C7E7-BEC7-881E-9E79B405658F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java.util.Calendar#getInstance()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java.util.ResourceBundle#getBundle()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java.text.NumberFormat#getInstance()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0632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8935F-0310-7352-B0F2-13057B33B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C6EB-E235-2318-78B1-C60F2E76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Builder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1DDBB-70EE-E21E-0920-22B7FEB66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EDE70A-55A5-7BDB-C895-682A0A54CFEB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03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44E82-E0B2-3990-6007-652E6A60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0A0C-D3B6-AA52-B5B3-C93370B5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23B8-EF14-694D-E72A-5900429F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construction of a complex object from its representation so that the same construction process can create different representations.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/>
              <a:t>Aynı kurucu metot sürecinin farklı temsiller oluşturabilmesi için karmaşık bir nesnenin kurucu </a:t>
            </a:r>
            <a:r>
              <a:rPr lang="tr-TR" dirty="0" err="1"/>
              <a:t>metotunu</a:t>
            </a:r>
            <a:r>
              <a:rPr lang="tr-TR" dirty="0"/>
              <a:t> temsilinden ayırın.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75198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344E-3572-8510-8D9F-8F5B59F68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F45A-1208-594C-A305-FCC12051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8C6F-7113-9E95-7D19-370F1CC6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Bazen bir nesne oluştururken bir çok parametre alması karmaşıklığa yol açmaktadır. Nesne oluşumunda bu yapı bir çok soruna neden olmaktadır.</a:t>
            </a:r>
          </a:p>
          <a:p>
            <a:pPr lvl="1"/>
            <a:r>
              <a:rPr lang="en-TR" dirty="0"/>
              <a:t>Doğru nesne oluşturulmasında eksiklikler</a:t>
            </a:r>
          </a:p>
          <a:p>
            <a:pPr lvl="1"/>
            <a:r>
              <a:rPr lang="en-TR" dirty="0"/>
              <a:t>Farklı ihtiyaçlarda nesnenin oluşturma sürecindeki karmaşıklıklar</a:t>
            </a:r>
          </a:p>
          <a:p>
            <a:pPr marL="457200" lvl="1" indent="0">
              <a:buNone/>
            </a:pPr>
            <a:endParaRPr lang="en-TR" dirty="0"/>
          </a:p>
          <a:p>
            <a:r>
              <a:rPr lang="en-TR" dirty="0"/>
              <a:t>JavaBean çözümü ile problem yine çözülemiyor. Çünkü iş bu seferde set metotlarıyla gözden kaçırmaya doğru ilerliyor.</a:t>
            </a:r>
          </a:p>
          <a:p>
            <a:pPr lvl="1"/>
            <a:endParaRPr lang="en-TR" dirty="0"/>
          </a:p>
          <a:p>
            <a:pPr marL="457200" lvl="1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6793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0B5E4-AB67-7B7B-5924-DBEAC736B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D763-B255-29CB-8754-86CA9871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56826" cy="1325563"/>
          </a:xfrm>
        </p:spPr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550A-7479-1EB7-78DC-10393310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r>
              <a:rPr lang="en-TR" b="1" dirty="0"/>
              <a:t>Loosely Coupling : </a:t>
            </a:r>
          </a:p>
          <a:p>
            <a:pPr lvl="1"/>
            <a:r>
              <a:rPr lang="en-US" sz="2500" dirty="0" err="1"/>
              <a:t>İki</a:t>
            </a:r>
            <a:r>
              <a:rPr lang="en-US" sz="2500" dirty="0"/>
              <a:t> </a:t>
            </a:r>
            <a:r>
              <a:rPr lang="en-US" sz="2500" dirty="0" err="1"/>
              <a:t>obje</a:t>
            </a:r>
            <a:r>
              <a:rPr lang="en-US" sz="2500" dirty="0"/>
              <a:t> </a:t>
            </a:r>
            <a:r>
              <a:rPr lang="en-US" sz="2500" dirty="0" err="1"/>
              <a:t>birbiriyle</a:t>
            </a:r>
            <a:r>
              <a:rPr lang="en-US" sz="2500" dirty="0"/>
              <a:t> </a:t>
            </a:r>
            <a:r>
              <a:rPr lang="en-US" sz="2500" dirty="0" err="1"/>
              <a:t>ilişkilidir</a:t>
            </a:r>
            <a:r>
              <a:rPr lang="en-US" sz="2500" dirty="0"/>
              <a:t> ama </a:t>
            </a:r>
            <a:r>
              <a:rPr lang="en-US" sz="2500" dirty="0" err="1"/>
              <a:t>birbiri</a:t>
            </a:r>
            <a:r>
              <a:rPr lang="en-US" sz="2500" dirty="0"/>
              <a:t> </a:t>
            </a:r>
            <a:r>
              <a:rPr lang="en-US" sz="2500" dirty="0" err="1"/>
              <a:t>hakkında</a:t>
            </a:r>
            <a:r>
              <a:rPr lang="en-US" sz="2500" dirty="0"/>
              <a:t>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şey</a:t>
            </a:r>
            <a:r>
              <a:rPr lang="en-US" sz="2500" dirty="0"/>
              <a:t> </a:t>
            </a:r>
            <a:r>
              <a:rPr lang="en-US" sz="2500" dirty="0" err="1"/>
              <a:t>bilirler</a:t>
            </a:r>
            <a:r>
              <a:rPr lang="en-US" sz="2500" dirty="0"/>
              <a:t>. </a:t>
            </a:r>
            <a:r>
              <a:rPr lang="en-US" sz="2500" dirty="0" err="1"/>
              <a:t>Birinde</a:t>
            </a:r>
            <a:r>
              <a:rPr lang="en-US" sz="2500" dirty="0"/>
              <a:t> </a:t>
            </a:r>
            <a:r>
              <a:rPr lang="en-US" sz="2500" dirty="0" err="1"/>
              <a:t>yaptığımız</a:t>
            </a:r>
            <a:r>
              <a:rPr lang="en-US" sz="2500" dirty="0"/>
              <a:t> </a:t>
            </a:r>
            <a:r>
              <a:rPr lang="en-US" sz="2500" dirty="0" err="1"/>
              <a:t>değişlik</a:t>
            </a:r>
            <a:r>
              <a:rPr lang="en-US" sz="2500" dirty="0"/>
              <a:t> </a:t>
            </a:r>
            <a:r>
              <a:rPr lang="en-US" sz="2500" dirty="0" err="1"/>
              <a:t>diğerini</a:t>
            </a:r>
            <a:r>
              <a:rPr lang="en-US" sz="2500" dirty="0"/>
              <a:t> </a:t>
            </a:r>
            <a:r>
              <a:rPr lang="en-US" sz="2500" dirty="0" err="1"/>
              <a:t>etkilemez</a:t>
            </a:r>
            <a:r>
              <a:rPr lang="en-US" sz="2500" dirty="0"/>
              <a:t>.</a:t>
            </a:r>
            <a:endParaRPr lang="en-TR" sz="2500" dirty="0"/>
          </a:p>
          <a:p>
            <a:pPr marL="457200" lvl="1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C848B-94D6-F5D8-BC05-689FADD54DF0}"/>
              </a:ext>
            </a:extLst>
          </p:cNvPr>
          <p:cNvSpPr txBox="1"/>
          <p:nvPr/>
        </p:nvSpPr>
        <p:spPr>
          <a:xfrm>
            <a:off x="9119219" y="41958"/>
            <a:ext cx="285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2D344390-A3F5-DA5B-8E6B-FF736C2D6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012" y="144230"/>
            <a:ext cx="441789" cy="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19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D2398-F2FA-8EAF-B275-96F5DC60A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4F46-878B-75E8-64B9-C3C30019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4B2C-FA75-2F05-E76D-73106FA2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1293"/>
            <a:ext cx="10583333" cy="2175669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242424"/>
                </a:solidFill>
                <a:cs typeface="Calibri" panose="020F0502020204030204" pitchFamily="34" charset="0"/>
              </a:rPr>
              <a:t>Builder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: Product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nesnesinin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parçalarını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oluşturmak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için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soyut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bir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arayüz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belirler</a:t>
            </a:r>
            <a:endParaRPr lang="en-US" i="1" dirty="0">
              <a:solidFill>
                <a:srgbClr val="242424"/>
              </a:solidFill>
              <a:cs typeface="Calibri" panose="020F0502020204030204" pitchFamily="34" charset="0"/>
            </a:endParaRPr>
          </a:p>
          <a:p>
            <a:r>
              <a:rPr lang="en-US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</a:t>
            </a:r>
            <a:r>
              <a:rPr lang="en-US" b="1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eteBuilder</a:t>
            </a:r>
            <a:r>
              <a:rPr lang="en-US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Builder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uygulayarak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ürünün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parçalarını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oluşturur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birleştirir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Director: 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Builder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kullanarak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nesneyi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oluşturur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Product: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Oluşturulacak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nesneyi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temsil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ediyor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9F04C-5987-6E24-A325-79F2DACD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51" y="1430548"/>
            <a:ext cx="6345698" cy="21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8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5623C-DFAE-4130-D305-13C84645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B0AD-543A-9E82-32F7-5A5A89BE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459E-C33F-8B28-1EFD-6753D3E1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2687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8CC5F-AA3B-4136-12CE-7EF29067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7850-67D2-2302-7EFE-7C83DEC9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Builder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2319-8E4E-552B-2DF1-55317F17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9488"/>
          </a:xfrm>
        </p:spPr>
        <p:txBody>
          <a:bodyPr>
            <a:normAutofit fontScale="92500" lnSpcReduction="10000"/>
          </a:bodyPr>
          <a:lstStyle/>
          <a:p>
            <a:r>
              <a:rPr lang="en-TR" dirty="0"/>
              <a:t>Nesne oluşturma sürecini tekrar kullanılabilirli bir hale getiriyoruz.</a:t>
            </a:r>
          </a:p>
          <a:p>
            <a:r>
              <a:rPr lang="en-TR" dirty="0"/>
              <a:t>Nesne oluştururken ihtiyaç olan ile olmayanı ayırabiliyoruz. Esneklik katıyoruz. </a:t>
            </a:r>
          </a:p>
          <a:p>
            <a:r>
              <a:rPr lang="en-TR" dirty="0"/>
              <a:t>Kod satırı daha fazla gözükse de çok daha okunabilir, nesne oluştururken çaba gerektirmeyen kod parçacığı olarak bize geri döner.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B6C41E-EB5C-DE23-5AEB-642ACF452892}"/>
              </a:ext>
            </a:extLst>
          </p:cNvPr>
          <p:cNvSpPr txBox="1">
            <a:spLocks/>
          </p:cNvSpPr>
          <p:nvPr/>
        </p:nvSpPr>
        <p:spPr>
          <a:xfrm>
            <a:off x="838200" y="4176596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sz="2800" dirty="0" err="1"/>
              <a:t>java.lang.StringBuilder</a:t>
            </a:r>
            <a:r>
              <a:rPr lang="en-US" sz="2800" dirty="0"/>
              <a:t> &amp; </a:t>
            </a:r>
            <a:r>
              <a:rPr lang="en-US" sz="2800" dirty="0" err="1"/>
              <a:t>java.lang.StringBuffer</a:t>
            </a:r>
            <a:r>
              <a:rPr lang="en-US" sz="2800" dirty="0"/>
              <a:t> </a:t>
            </a:r>
          </a:p>
          <a:p>
            <a:pPr lvl="1"/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java.lang.Appendable</a:t>
            </a:r>
            <a:endParaRPr lang="en-US" sz="2800" dirty="0"/>
          </a:p>
          <a:p>
            <a:pPr lvl="1"/>
            <a:endParaRPr lang="en-US" b="1" i="0" u="none" strike="noStrike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D5F488-842F-D288-5627-F3A293A5D65F}"/>
              </a:ext>
            </a:extLst>
          </p:cNvPr>
          <p:cNvCxnSpPr/>
          <p:nvPr/>
        </p:nvCxnSpPr>
        <p:spPr>
          <a:xfrm>
            <a:off x="414068" y="3994031"/>
            <a:ext cx="1093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0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37AA-702C-35C5-2886-770A75836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309A-B441-0C82-6D98-FC36054F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US" sz="4200" b="1" dirty="0"/>
              <a:t>Singleton</a:t>
            </a:r>
            <a:r>
              <a:rPr lang="en-TR" sz="4200" b="1" dirty="0"/>
              <a:t>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E83AC-7948-7408-F441-71EB0FD33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270702-E801-1388-85F0-2FFE22EE6D33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58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Behoviral - Davranışsal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Strategy</a:t>
            </a:r>
          </a:p>
          <a:p>
            <a:r>
              <a:rPr lang="en-TR" dirty="0"/>
              <a:t>Command</a:t>
            </a:r>
          </a:p>
          <a:p>
            <a:r>
              <a:rPr lang="en-TR" dirty="0"/>
              <a:t>Template Method</a:t>
            </a:r>
          </a:p>
          <a:p>
            <a:r>
              <a:rPr lang="en-TR" dirty="0"/>
              <a:t>Observer</a:t>
            </a:r>
          </a:p>
          <a:p>
            <a:r>
              <a:rPr lang="en-TR" dirty="0"/>
              <a:t>Memento</a:t>
            </a:r>
          </a:p>
          <a:p>
            <a:r>
              <a:rPr lang="en-TR" dirty="0"/>
              <a:t>Mediator</a:t>
            </a:r>
          </a:p>
          <a:p>
            <a:r>
              <a:rPr lang="en-TR" dirty="0"/>
              <a:t>Chain Of Responsibility</a:t>
            </a:r>
          </a:p>
          <a:p>
            <a:r>
              <a:rPr lang="en-TR" dirty="0"/>
              <a:t>Visitor</a:t>
            </a:r>
          </a:p>
          <a:p>
            <a:r>
              <a:rPr lang="en-TR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5722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F887E-C996-20BE-0F88-B12E0940B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0908-0949-3712-36E0-DCE73674D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Strategy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52D19-79AA-171B-3EF7-7692DF695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CC6E5E-7008-E81A-27DA-64F1ADE0B4BA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36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The Strategy Pattern defines a family of algorithms, encapsulates each one and makes them interchangeable. Strategy lets the algorithm vary independently from clients that use it.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en-TR" dirty="0"/>
              <a:t>Strateji pattern algoritmaların ailesini tanımlar, her birini kapsar ve birbirleri yerine kullanılabilir hale getirir. </a:t>
            </a:r>
            <a:r>
              <a:rPr lang="en-US" dirty="0" err="1"/>
              <a:t>Strateji</a:t>
            </a:r>
            <a:r>
              <a:rPr lang="en-US" dirty="0"/>
              <a:t>, </a:t>
            </a:r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istemcilerden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değişmesine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43663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Tasarım prensiplerinde değişim dediğimiz konu yazılımcı tarafından unutulabiliyor. If – else veya switch – case ile çözümler sağlanabiliyor.</a:t>
            </a:r>
          </a:p>
          <a:p>
            <a:r>
              <a:rPr lang="en-TR" dirty="0"/>
              <a:t>Unutulan konu ise bu durumun hem Yazılım prensiplerini ihlal ettiği (SRP,OCP) hemde yazılımın değişmesini zorlaştırmasıdır.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0227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9A25E-92D2-A393-4E8A-CF92394A7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150-4C7B-FBE0-61D1-CBC7371B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F2EF-A5FF-2A64-95F2-838B9B21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1293"/>
            <a:ext cx="10583333" cy="217566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Oluşturacağımız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transfer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nesnesi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kolaylık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sağlayan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wrapper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yapımız</a:t>
            </a:r>
            <a:endParaRPr lang="en-US" b="0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Desteklenen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algoritmaları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ifade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eden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Context,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tarafından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tanımlanan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algoritmayı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çağırmak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arayüzü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kullanır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Her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algoritmayı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gerçekleştirecek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sınıfımız</a:t>
            </a:r>
            <a:endParaRPr lang="en-US" b="0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F62F4-B155-1E91-1C32-11E5C3E2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63" y="1276499"/>
            <a:ext cx="6509004" cy="26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7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  <a:p>
            <a:r>
              <a:rPr lang="en-TR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dirty="0"/>
              <a:t>Identify the aspects of your application that vary and sep</a:t>
            </a:r>
            <a:r>
              <a:rPr lang="en-US" dirty="0"/>
              <a:t>a</a:t>
            </a:r>
            <a:r>
              <a:rPr lang="en-TR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16054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5948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Değişimi kolaylıkla yönetebiliyoruz.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r>
              <a:rPr lang="en-TR" dirty="0"/>
              <a:t>Daha az if-else, switch-case yazıyoruz.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D80633-1105-E05A-A897-075C6CB2A2A3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java.util.Comparator#compare()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called from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Collections#sort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javax.servlet.http.HttpServlet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: service() method, plus all of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doXXX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 methods that accept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HttpServletRequest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HttpServletResponse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objects as arguments.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javax.servlet.Filter#doFilter()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56385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59942-D0F8-8BE6-B9D6-8DABF6E1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EF23-DC2C-0C2C-153F-6BFA41CA1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Observer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04A93-230C-E0DF-5087-F9D823EAB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3E17AD-68C8-55FF-AEDA-70629A3AACF8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95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3FEE-C6A4-869D-1A66-D515C8D93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94E7-6705-1EE3-4372-9E1DB8D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9F88-1036-C5A9-6DB7-ED1AB704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güncellendiğinda</a:t>
            </a:r>
            <a:r>
              <a:rPr lang="en-US" dirty="0"/>
              <a:t>,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dinleyenlerin</a:t>
            </a:r>
            <a:r>
              <a:rPr lang="en-US" dirty="0"/>
              <a:t> </a:t>
            </a:r>
            <a:r>
              <a:rPr lang="en-US" dirty="0" err="1"/>
              <a:t>değişiklikten</a:t>
            </a:r>
            <a:r>
              <a:rPr lang="en-US" dirty="0"/>
              <a:t> </a:t>
            </a:r>
            <a:r>
              <a:rPr lang="en-US" dirty="0" err="1"/>
              <a:t>haberdar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isteyebilirler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aralıklarla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dinlemek</a:t>
            </a:r>
            <a:r>
              <a:rPr lang="en-US" dirty="0"/>
              <a:t>,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durumuyla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gecikmelere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915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43915-E84B-8BBF-6B3A-5D9EA8D64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4E5D-1A17-5AD9-799B-1405234F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Singleton</a:t>
            </a:r>
            <a:r>
              <a:rPr lang="en-TR" b="1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18EE-6D80-17BF-49AB-9665012AB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" pitchFamily="2" charset="0"/>
              </a:rPr>
              <a:t>The Singleton Pattern </a:t>
            </a:r>
            <a:r>
              <a:rPr lang="en-US" dirty="0">
                <a:effectLst/>
                <a:latin typeface="Helvetica" pitchFamily="2" charset="0"/>
              </a:rPr>
              <a:t>ensures a class has only one instance, and provides a global point of access to it.</a:t>
            </a:r>
            <a:endParaRPr lang="en-US" b="1" dirty="0">
              <a:effectLst/>
              <a:latin typeface="Helvetica" pitchFamily="2" charset="0"/>
            </a:endParaRP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 err="1"/>
              <a:t>Singleton</a:t>
            </a:r>
            <a:r>
              <a:rPr lang="tr-TR" dirty="0"/>
              <a:t> Modeli, bir sınıfın yalnızca bir nesnesinin oluşmasını sağla ve ona küresel bir erişim noktası sağlar</a:t>
            </a:r>
            <a:r>
              <a:rPr lang="en-US" dirty="0">
                <a:effectLst/>
                <a:latin typeface="Helvetica" pitchFamily="2" charset="0"/>
              </a:rPr>
              <a:t>. 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960659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41100-0079-F9D9-6C59-38CBB8785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E1B3-E9AD-6380-B274-BBFCD1E5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04A7-DB7A-26DA-EEF1-107C78E7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automatically.</a:t>
            </a:r>
          </a:p>
          <a:p>
            <a:endParaRPr lang="en-US" dirty="0"/>
          </a:p>
          <a:p>
            <a:r>
              <a:rPr lang="en-US" dirty="0"/>
              <a:t>Bir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değiştiğinde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bağımlılarının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bilgilendirilmesi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güncellenmesi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çoğa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tanımlayın</a:t>
            </a:r>
            <a:r>
              <a:rPr lang="en-US" dirty="0"/>
              <a:t>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13255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A42EB-F1C8-D942-1B84-5E7F3649A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F87F-ABBC-C093-0645-D19042E1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Observer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322B1-B88C-B4FD-5DC3-EFE4A8B5799F}"/>
              </a:ext>
            </a:extLst>
          </p:cNvPr>
          <p:cNvSpPr txBox="1"/>
          <p:nvPr/>
        </p:nvSpPr>
        <p:spPr>
          <a:xfrm>
            <a:off x="8219089" y="6311900"/>
            <a:ext cx="341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Don’t call us, we’ll call you! 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85109D-50A1-2D6F-BDCE-F8153355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7407"/>
            <a:ext cx="10515600" cy="1699556"/>
          </a:xfrm>
        </p:spPr>
        <p:txBody>
          <a:bodyPr>
            <a:normAutofit fontScale="92500"/>
          </a:bodyPr>
          <a:lstStyle/>
          <a:p>
            <a:r>
              <a:rPr lang="en-US" b="1" dirty="0">
                <a:effectLst/>
                <a:latin typeface="Courier" panose="02070309020205020404" pitchFamily="49" charset="0"/>
              </a:rPr>
              <a:t>Observer 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Gözlemci</a:t>
            </a:r>
            <a:r>
              <a:rPr lang="en-US" b="1" dirty="0">
                <a:effectLst/>
                <a:latin typeface="Helvetica" pitchFamily="2" charset="0"/>
              </a:rPr>
              <a:t>)</a:t>
            </a:r>
            <a:r>
              <a:rPr lang="en-US" dirty="0">
                <a:effectLst/>
                <a:latin typeface="Helvetica" pitchFamily="2" charset="0"/>
              </a:rPr>
              <a:t>: Publisher </a:t>
            </a:r>
            <a:r>
              <a:rPr lang="en-US" dirty="0" err="1">
                <a:effectLst/>
                <a:latin typeface="Helvetica" pitchFamily="2" charset="0"/>
              </a:rPr>
              <a:t>nesneye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abone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olan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nesnedeki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değişikliklerden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haberdar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olmak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isteyen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abone</a:t>
            </a:r>
            <a:r>
              <a:rPr lang="en-US" dirty="0">
                <a:effectLst/>
                <a:latin typeface="Helvetica" pitchFamily="2" charset="0"/>
              </a:rPr>
              <a:t> (subscriber). </a:t>
            </a:r>
          </a:p>
          <a:p>
            <a:r>
              <a:rPr lang="en-US" b="1" dirty="0">
                <a:effectLst/>
                <a:latin typeface="Courier" panose="02070309020205020404" pitchFamily="49" charset="0"/>
              </a:rPr>
              <a:t>Observable 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Gözlemlenebilir</a:t>
            </a:r>
            <a:r>
              <a:rPr lang="en-US" b="1" dirty="0">
                <a:effectLst/>
                <a:latin typeface="Helvetica" pitchFamily="2" charset="0"/>
              </a:rPr>
              <a:t>)</a:t>
            </a:r>
            <a:r>
              <a:rPr lang="en-US" dirty="0">
                <a:effectLst/>
                <a:latin typeface="Helvetica" pitchFamily="2" charset="0"/>
              </a:rPr>
              <a:t>: </a:t>
            </a:r>
            <a:r>
              <a:rPr lang="en-US" dirty="0" err="1">
                <a:effectLst/>
                <a:latin typeface="Helvetica" pitchFamily="2" charset="0"/>
              </a:rPr>
              <a:t>Durumundaki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değişikliklerin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takip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edildiği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nesne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konu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ya</a:t>
            </a:r>
            <a:r>
              <a:rPr lang="en-US" dirty="0">
                <a:effectLst/>
                <a:latin typeface="Helvetica" pitchFamily="2" charset="0"/>
              </a:rPr>
              <a:t> da subject, publisher. </a:t>
            </a:r>
          </a:p>
          <a:p>
            <a:endParaRPr lang="en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480371-01A0-D36F-1BE1-E643E2A2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99" y="768084"/>
            <a:ext cx="6751802" cy="32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82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5702-3EAA-E0EC-D1A2-1E705B164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C90E-E78E-80A0-8B21-4477923A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3171-83B5-EF78-9C5E-D81A3038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Loosely Coupling :</a:t>
            </a:r>
            <a:r>
              <a:rPr lang="en-TR" dirty="0"/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İki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obje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birbiriyle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ilişkilidir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ama 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birbiri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hakkında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çok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az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şey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bilirler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. 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Birinde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yaptığımız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değişlik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diğerini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etkilemez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TR" dirty="0"/>
          </a:p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pPr lvl="1"/>
            <a:endParaRPr lang="en-TR" dirty="0"/>
          </a:p>
          <a:p>
            <a:pPr lvl="1"/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43131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F0D83-944C-3783-0A25-49CFBE974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CABB-EB93-CEEB-95C0-8701DF8C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30FA-74F9-16B7-C518-A0473DEA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01397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47B91-606C-1819-A0C6-C96897921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8942-EC8E-C965-158E-5D400107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Observer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79AE-B471-35D8-EC6D-948BA79F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Bir nesnenin durumundan haberdar olmak istediğimizde bu tasarım deseni kullanılır.</a:t>
            </a:r>
          </a:p>
          <a:p>
            <a:r>
              <a:rPr lang="en-TR" dirty="0"/>
              <a:t>Loosely coupling yapı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DCAB63-5A1D-A215-4F3C-77319CF42103}"/>
              </a:ext>
            </a:extLst>
          </p:cNvPr>
          <p:cNvSpPr txBox="1">
            <a:spLocks/>
          </p:cNvSpPr>
          <p:nvPr/>
        </p:nvSpPr>
        <p:spPr>
          <a:xfrm>
            <a:off x="838200" y="3813768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Java.util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paketinde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Observable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sınıfı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Observer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arayüzü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mevcuttu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 Java9 ‘da deprecated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olmuştur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54386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Structural - Yapısal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Flyweight</a:t>
            </a:r>
          </a:p>
          <a:p>
            <a:r>
              <a:rPr lang="en-TR" dirty="0"/>
              <a:t>Adapter</a:t>
            </a:r>
          </a:p>
          <a:p>
            <a:r>
              <a:rPr lang="en-TR" dirty="0"/>
              <a:t>Composite</a:t>
            </a:r>
          </a:p>
          <a:p>
            <a:r>
              <a:rPr lang="en-TR" dirty="0"/>
              <a:t>Facade</a:t>
            </a:r>
          </a:p>
          <a:p>
            <a:r>
              <a:rPr lang="en-TR" dirty="0"/>
              <a:t>Proxy</a:t>
            </a:r>
          </a:p>
          <a:p>
            <a:r>
              <a:rPr lang="en-TR" dirty="0"/>
              <a:t>Decorator</a:t>
            </a:r>
          </a:p>
          <a:p>
            <a:r>
              <a:rPr lang="en-TR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931486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0843F-29AF-6D13-4B66-D254EB782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277F-6D14-E6DC-D56D-6F5003337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Decorator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3D59-98BC-7FF5-F76D-D36BD7449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Structural – (Yapısal)</a:t>
            </a:r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D0836D-5210-AD83-FC8C-549591D48833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19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5ADD9-4B43-2F5B-D758-05078DFAA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E722-CA90-9871-FD89-2209F77D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Decorator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D8B0-4801-1C61-3861-75C9F56F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Attach additional responsibilities to an object dynamically. Decorators provide a flexible alternative to subclassing for extending functionality. 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 err="1">
                <a:latin typeface="Helvetica" pitchFamily="2" charset="0"/>
              </a:rPr>
              <a:t>Nesneye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dinamik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olarak</a:t>
            </a:r>
            <a:r>
              <a:rPr lang="en-US" dirty="0">
                <a:latin typeface="Helvetica" pitchFamily="2" charset="0"/>
              </a:rPr>
              <a:t> ek </a:t>
            </a:r>
            <a:r>
              <a:rPr lang="en-US" dirty="0" err="1">
                <a:latin typeface="Helvetica" pitchFamily="2" charset="0"/>
              </a:rPr>
              <a:t>sorumluluklar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ekleyin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Dekoratörler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işlevselliği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genişletmek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için</a:t>
            </a:r>
            <a:r>
              <a:rPr lang="en-US" dirty="0">
                <a:latin typeface="Helvetica" pitchFamily="2" charset="0"/>
              </a:rPr>
              <a:t> alt </a:t>
            </a:r>
            <a:r>
              <a:rPr lang="en-US" dirty="0" err="1">
                <a:latin typeface="Helvetica" pitchFamily="2" charset="0"/>
              </a:rPr>
              <a:t>sınıflandırmaya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esnek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alternatiflik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sunar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176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EF1F-001C-D12F-AD44-CC004DD65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4EFD-3693-A271-0227-CCC0ECC5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1877-9A9B-742E-96C1-2B16B996E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Class explosion ??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??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0ADEC-09A7-42E3-0F38-0846266F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9270"/>
            <a:ext cx="10953228" cy="14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22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75994-8D6F-7AD1-95FF-DB5F39F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2823-F49B-FE03-5B54-85011140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601D-653D-6C8F-169B-47DEA067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1094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F9BB5-A1A3-33E0-F956-FAB9A9CB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CF8A-9572-C3BB-55F0-9DC04707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91C5-8C7F-C15D-D9A4-E6E1EF3E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5886"/>
          </a:xfrm>
        </p:spPr>
        <p:txBody>
          <a:bodyPr>
            <a:normAutofit lnSpcReduction="10000"/>
          </a:bodyPr>
          <a:lstStyle/>
          <a:p>
            <a:r>
              <a:rPr lang="en-TR" dirty="0"/>
              <a:t>Bazı durumlarda bir sınıfın tek bir nesnesinin oluşmasını isteriz. Bu nesneyi her noktadan kullanmamız gerekiyor. </a:t>
            </a:r>
            <a:r>
              <a:rPr lang="en-TR" b="1" dirty="0"/>
              <a:t>Multithread</a:t>
            </a:r>
            <a:r>
              <a:rPr lang="en-TR" dirty="0"/>
              <a:t> yapılarda bile bu nesnenin tek olması büyük önem arz etmektedir.</a:t>
            </a:r>
          </a:p>
          <a:p>
            <a:endParaRPr lang="en-TR" dirty="0"/>
          </a:p>
          <a:p>
            <a:r>
              <a:rPr lang="en-US" dirty="0"/>
              <a:t>By adding the </a:t>
            </a:r>
            <a:r>
              <a:rPr lang="en-US" b="1" dirty="0"/>
              <a:t>synchronized</a:t>
            </a:r>
            <a:r>
              <a:rPr lang="en-US" dirty="0"/>
              <a:t> keyword to </a:t>
            </a:r>
            <a:r>
              <a:rPr lang="en-US" dirty="0" err="1"/>
              <a:t>getInstance</a:t>
            </a:r>
            <a:r>
              <a:rPr lang="en-US" dirty="0"/>
              <a:t>(), we force every thread to wait its turn before it can enter the method. That is, no two threads may enter the method at the same time.</a:t>
            </a:r>
          </a:p>
          <a:p>
            <a:r>
              <a:rPr lang="en-US" b="1" dirty="0"/>
              <a:t>Double – Checked Locking</a:t>
            </a:r>
          </a:p>
          <a:p>
            <a:r>
              <a:rPr lang="en-US" dirty="0"/>
              <a:t>The </a:t>
            </a:r>
            <a:r>
              <a:rPr lang="en-US" b="1" dirty="0"/>
              <a:t>volatile</a:t>
            </a:r>
            <a:r>
              <a:rPr lang="en-US" dirty="0"/>
              <a:t> keyword ensures that multiple threads handle the </a:t>
            </a:r>
            <a:r>
              <a:rPr lang="en-US" dirty="0" err="1"/>
              <a:t>uniqueInstance</a:t>
            </a:r>
            <a:r>
              <a:rPr lang="en-US" dirty="0"/>
              <a:t> variable correctly when it is being initialized to the Singleton instance</a:t>
            </a:r>
          </a:p>
          <a:p>
            <a:endParaRPr lang="en-US" dirty="0"/>
          </a:p>
          <a:p>
            <a:endParaRPr lang="en-US" dirty="0"/>
          </a:p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D9D276-94CC-DD1E-2A78-76510C6D0F4B}"/>
              </a:ext>
            </a:extLst>
          </p:cNvPr>
          <p:cNvCxnSpPr/>
          <p:nvPr/>
        </p:nvCxnSpPr>
        <p:spPr>
          <a:xfrm>
            <a:off x="553673" y="2751589"/>
            <a:ext cx="1095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641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5687-8288-63F6-10A0-B35D2EBA8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8E9B-71AE-5AE3-F94D-6DAB7113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Decorator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29B2B-1CF3-3A3C-064C-1BE8E627963B}"/>
              </a:ext>
            </a:extLst>
          </p:cNvPr>
          <p:cNvSpPr txBox="1"/>
          <p:nvPr/>
        </p:nvSpPr>
        <p:spPr>
          <a:xfrm>
            <a:off x="838199" y="6389537"/>
            <a:ext cx="8167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Classes should be open for extension, but closed for modification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500F8B-F542-45A9-C862-4FDF72BA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1541"/>
            <a:ext cx="10515600" cy="2393757"/>
          </a:xfrm>
        </p:spPr>
        <p:txBody>
          <a:bodyPr>
            <a:normAutofit fontScale="85000" lnSpcReduction="10000"/>
          </a:bodyPr>
          <a:lstStyle/>
          <a:p>
            <a:r>
              <a:rPr lang="en-TR" b="1" dirty="0"/>
              <a:t>Component: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eklenebilecek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US" b="1" dirty="0" err="1"/>
              <a:t>ConcreteComponent</a:t>
            </a:r>
            <a:r>
              <a:rPr lang="en-US" b="1" dirty="0"/>
              <a:t>:  </a:t>
            </a:r>
            <a:r>
              <a:rPr lang="en-US" dirty="0"/>
              <a:t>Ek </a:t>
            </a:r>
            <a:r>
              <a:rPr lang="en-US" dirty="0" err="1"/>
              <a:t>sorumlulukların</a:t>
            </a:r>
            <a:r>
              <a:rPr lang="en-US" dirty="0"/>
              <a:t> </a:t>
            </a:r>
            <a:r>
              <a:rPr lang="en-US" dirty="0" err="1"/>
              <a:t>yüklenebileceği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US" b="1" dirty="0"/>
              <a:t>Decorator: </a:t>
            </a:r>
            <a:r>
              <a:rPr lang="en-US" dirty="0"/>
              <a:t>Bir Component </a:t>
            </a:r>
            <a:r>
              <a:rPr lang="en-US" dirty="0" err="1"/>
              <a:t>nesnesine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referansı</a:t>
            </a:r>
            <a:r>
              <a:rPr lang="en-US" dirty="0"/>
              <a:t> </a:t>
            </a:r>
            <a:r>
              <a:rPr lang="en-US" dirty="0" err="1"/>
              <a:t>korur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Component'in</a:t>
            </a:r>
            <a:r>
              <a:rPr lang="en-US" dirty="0"/>
              <a:t> </a:t>
            </a:r>
            <a:r>
              <a:rPr lang="en-US" dirty="0" err="1"/>
              <a:t>arayüzüne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TR" b="1" dirty="0"/>
              <a:t>ConcreteDecarator: </a:t>
            </a:r>
            <a:r>
              <a:rPr lang="en-TR" dirty="0"/>
              <a:t>Bileşene sorumluluklar ekler.</a:t>
            </a:r>
            <a:endParaRPr lang="en-T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145E0-64B5-6E70-9EDF-49E6B310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68" y="877663"/>
            <a:ext cx="3792882" cy="30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9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DCF9E-35DB-AB93-A63D-89AF06BE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C190-6381-2EC7-85F8-2534439F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DF98-CA46-1110-3978-7B49D755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54336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E3CC-DA8B-9E2B-D70A-B938C9BDD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E33-6035-6E90-C2AD-272FEC6C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Decorator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99F9-DC28-23FA-395F-F668F886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 fontScale="92500" lnSpcReduction="20000"/>
          </a:bodyPr>
          <a:lstStyle/>
          <a:p>
            <a:r>
              <a:rPr lang="en-TR" dirty="0"/>
              <a:t>Kalıtım yerine Kompozisyon kullanarak, yazılıma esnekliği katmış olursunuz. </a:t>
            </a:r>
          </a:p>
          <a:p>
            <a:r>
              <a:rPr lang="en-TR" dirty="0"/>
              <a:t>Yeni bir özellik eklemek OCP ihlal etmeden, diğer nesneleri etkilemeden nesnelere dinamik bir yapı sağlanmaktadır.</a:t>
            </a:r>
          </a:p>
          <a:p>
            <a:r>
              <a:rPr lang="en-TR" dirty="0"/>
              <a:t>Nesneleri çalışma zamanında sadece değişiklikten etkilenecek şekilde tasarlamış olursunuz.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620FEE-FBC9-8B82-2EB7-8F49D19B1D68}"/>
              </a:ext>
            </a:extLst>
          </p:cNvPr>
          <p:cNvSpPr txBox="1">
            <a:spLocks/>
          </p:cNvSpPr>
          <p:nvPr/>
        </p:nvSpPr>
        <p:spPr>
          <a:xfrm>
            <a:off x="838200" y="3895721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5100" dirty="0" err="1"/>
              <a:t>Nerede</a:t>
            </a:r>
            <a:r>
              <a:rPr lang="en-US" sz="5100" dirty="0"/>
              <a:t> </a:t>
            </a:r>
            <a:r>
              <a:rPr lang="en-US" sz="5100" dirty="0" err="1"/>
              <a:t>Kullanılıyor</a:t>
            </a:r>
            <a:r>
              <a:rPr lang="en-US" sz="5100" dirty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dirty="0" err="1"/>
              <a:t>Java.io</a:t>
            </a:r>
            <a:r>
              <a:rPr lang="en-US" sz="5100" dirty="0"/>
              <a:t> </a:t>
            </a:r>
            <a:r>
              <a:rPr lang="en-US" sz="5100" dirty="0" err="1"/>
              <a:t>içerisindeki</a:t>
            </a:r>
            <a:r>
              <a:rPr lang="en-US" sz="5100" dirty="0"/>
              <a:t> </a:t>
            </a:r>
            <a:r>
              <a:rPr lang="en-US" sz="5100" dirty="0" err="1"/>
              <a:t>InputStream</a:t>
            </a:r>
            <a:r>
              <a:rPr lang="en-US" sz="5100" dirty="0"/>
              <a:t> </a:t>
            </a:r>
            <a:r>
              <a:rPr lang="en-US" sz="5100" dirty="0" err="1"/>
              <a:t>sınıfı</a:t>
            </a:r>
            <a:endParaRPr lang="en-US" sz="5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java.util.Collections</a:t>
            </a:r>
            <a:r>
              <a:rPr lang="en-US" sz="5100" b="1" dirty="0"/>
              <a:t>, ‘</a:t>
            </a:r>
            <a:r>
              <a:rPr lang="en-US" sz="5100" b="1" dirty="0" err="1"/>
              <a:t>daki</a:t>
            </a:r>
            <a:r>
              <a:rPr lang="en-US" sz="5100" b="1" dirty="0"/>
              <a:t> -&gt; </a:t>
            </a:r>
            <a:r>
              <a:rPr lang="en-US" sz="5100" dirty="0"/>
              <a:t> </a:t>
            </a:r>
            <a:r>
              <a:rPr lang="en-US" sz="51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checkedXXX</a:t>
            </a:r>
            <a:r>
              <a:rPr lang="en-US" sz="5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, </a:t>
            </a:r>
            <a:r>
              <a:rPr lang="en-US" sz="51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synchronizedXXX</a:t>
            </a:r>
            <a:r>
              <a:rPr lang="en-US" sz="5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 and </a:t>
            </a:r>
            <a:r>
              <a:rPr lang="en-US" sz="51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unmodifiableXXX</a:t>
            </a:r>
            <a:r>
              <a:rPr lang="en-US" sz="5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javax.servlet.http.HttpServletRequestWrapper</a:t>
            </a:r>
            <a:r>
              <a:rPr lang="en-US" sz="5100" b="1" dirty="0"/>
              <a:t> </a:t>
            </a:r>
            <a:r>
              <a:rPr lang="en-US" sz="5100" dirty="0"/>
              <a:t>and </a:t>
            </a:r>
            <a:r>
              <a:rPr lang="en-US" sz="5100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HttpServletResponseWrapper</a:t>
            </a:r>
            <a:endParaRPr lang="en-US" sz="5100" b="1" dirty="0"/>
          </a:p>
          <a:p>
            <a:endParaRPr lang="en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7525C-2E70-78EC-9BE4-D660AD364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500" y="5185975"/>
            <a:ext cx="4191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22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DCA4-7F0B-9313-1F6E-88860FF9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Kaynakça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D4A8-F961-EDE5-F571-38DE43F5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Design Patterns: Elements of Reusable Object-Oriented Software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https://refactoring.guru/design-patterns/what-is-pattern</a:t>
            </a:r>
            <a:endParaRPr lang="en-US" dirty="0"/>
          </a:p>
          <a:p>
            <a:r>
              <a:rPr lang="en-US" dirty="0">
                <a:hlinkClick r:id="rId3"/>
              </a:rPr>
              <a:t>https://www.udemy.com/course/designpatterns/</a:t>
            </a:r>
            <a:r>
              <a:rPr lang="en-US" dirty="0"/>
              <a:t> (</a:t>
            </a:r>
            <a:r>
              <a:rPr lang="en-US" dirty="0" err="1"/>
              <a:t>Akın</a:t>
            </a:r>
            <a:r>
              <a:rPr lang="en-US" dirty="0"/>
              <a:t> </a:t>
            </a:r>
            <a:r>
              <a:rPr lang="en-US" dirty="0" err="1"/>
              <a:t>Hoca</a:t>
            </a:r>
            <a:r>
              <a:rPr lang="en-US" dirty="0"/>
              <a:t>)</a:t>
            </a:r>
          </a:p>
          <a:p>
            <a:r>
              <a:rPr lang="en-US" dirty="0"/>
              <a:t>Head First Design Pattern</a:t>
            </a:r>
          </a:p>
          <a:p>
            <a:r>
              <a:rPr lang="en-US" dirty="0">
                <a:hlinkClick r:id="rId4"/>
              </a:rPr>
              <a:t>https://www.youtube.com/watch?v=5upBcx8Z7FM</a:t>
            </a:r>
            <a:r>
              <a:rPr lang="en-US" dirty="0"/>
              <a:t> -&gt; </a:t>
            </a:r>
            <a:r>
              <a:rPr lang="en-US" dirty="0" err="1"/>
              <a:t>Sadık</a:t>
            </a:r>
            <a:r>
              <a:rPr lang="en-US" dirty="0"/>
              <a:t> </a:t>
            </a:r>
            <a:r>
              <a:rPr lang="en-US" dirty="0" err="1"/>
              <a:t>Barış</a:t>
            </a:r>
            <a:r>
              <a:rPr lang="en-US" dirty="0"/>
              <a:t> MEMİŞ</a:t>
            </a:r>
          </a:p>
          <a:p>
            <a:r>
              <a:rPr lang="en-TR" dirty="0"/>
              <a:t>Türkçe Pdf Kitap için Özcan ACAR-&gt; </a:t>
            </a:r>
            <a:r>
              <a:rPr lang="en-US" dirty="0">
                <a:hlinkClick r:id="rId5"/>
              </a:rPr>
              <a:t>https://www.pratikprogramci.com/urun/design-patterns/</a:t>
            </a:r>
            <a:endParaRPr lang="en-US" dirty="0"/>
          </a:p>
          <a:p>
            <a:r>
              <a:rPr lang="en-US" dirty="0" err="1"/>
              <a:t>Örneklerle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repo -&gt;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bethrobson</a:t>
            </a:r>
            <a:r>
              <a:rPr lang="en-US" dirty="0"/>
              <a:t>/Head-First-Design-Patterns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2178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575B-896E-FA39-DD12-8DA3F624B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076-726D-D0B1-8728-A2F10B60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Singleton </a:t>
            </a:r>
            <a:r>
              <a:rPr lang="en-TR" b="1" dirty="0"/>
              <a:t>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B5CB1-34E5-7EF8-4DDA-628ED47A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67" y="2083203"/>
            <a:ext cx="8787265" cy="35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D63C-C86C-F068-5FBC-544CE18CF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2500-F958-9427-D155-4D20AD52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6021-3DC2-47FB-CF47-AA1DA27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9785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4703B-30C7-E158-7B19-F2699084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F985-C415-6D4D-31D4-FEC84A2F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Singleton </a:t>
            </a:r>
            <a:r>
              <a:rPr lang="en-TR" b="1" dirty="0"/>
              <a:t>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1123-57E1-2F21-0ED2-F009777A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Yalnızca bir nesnenin oluşmasının taahüdünü veriyoruz.</a:t>
            </a:r>
          </a:p>
          <a:p>
            <a:r>
              <a:rPr lang="en-TR" dirty="0"/>
              <a:t>Multithread yapılarda da bu nesnenin tekilliğini sağlıyoruz.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AC7957-6690-3F91-97C6-251546326756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java.lang.Runtime#getRuntime()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java.awt.Desktop#getDesktop()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java.lang.System#getSecurityManager()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marL="0" indent="0">
              <a:buNone/>
            </a:pPr>
            <a:br>
              <a:rPr lang="en-US" dirty="0"/>
            </a:b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8400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D0B38-5DD6-FDA5-D672-C17F8C6EA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A325-98DD-7472-5A3F-FBD4E64CF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Factory Method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50B57-2ABA-7147-316C-1B19149DE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9EB740-FF32-9F3D-0485-739DC736C191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18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</TotalTime>
  <Words>2334</Words>
  <Application>Microsoft Macintosh PowerPoint</Application>
  <PresentationFormat>Widescreen</PresentationFormat>
  <Paragraphs>370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Courier</vt:lpstr>
      <vt:lpstr>Helvetica</vt:lpstr>
      <vt:lpstr>PT Sans</vt:lpstr>
      <vt:lpstr>source-serif-pro</vt:lpstr>
      <vt:lpstr>Office Theme</vt:lpstr>
      <vt:lpstr>Design Pattern </vt:lpstr>
      <vt:lpstr>Creational - Yaratımsal</vt:lpstr>
      <vt:lpstr>Design Pattern Series Singleton Pattern </vt:lpstr>
      <vt:lpstr>Singleton Pattern</vt:lpstr>
      <vt:lpstr>Sorun</vt:lpstr>
      <vt:lpstr>Singleton Pattern</vt:lpstr>
      <vt:lpstr>Çözüm..</vt:lpstr>
      <vt:lpstr>Singleton Pattern ile</vt:lpstr>
      <vt:lpstr>Design Pattern Series Factory Method Pattern </vt:lpstr>
      <vt:lpstr>Factory Method Pattern</vt:lpstr>
      <vt:lpstr>Sorun</vt:lpstr>
      <vt:lpstr>Factory Method Pattern</vt:lpstr>
      <vt:lpstr>Tasarım Prensipleri</vt:lpstr>
      <vt:lpstr>Çözüm..</vt:lpstr>
      <vt:lpstr>Factory Method Pattern ile</vt:lpstr>
      <vt:lpstr>Design Pattern Series Abstract Factory Pattern </vt:lpstr>
      <vt:lpstr>Abstract Factory Pattern</vt:lpstr>
      <vt:lpstr>Sorun</vt:lpstr>
      <vt:lpstr>Abstract Factory Method Pattern</vt:lpstr>
      <vt:lpstr>Tasarım Prensipleri</vt:lpstr>
      <vt:lpstr>Çözüm..</vt:lpstr>
      <vt:lpstr>Abstract Factory Pattern ile</vt:lpstr>
      <vt:lpstr>Design Pattern Series Builder Pattern </vt:lpstr>
      <vt:lpstr>Builder Pattern</vt:lpstr>
      <vt:lpstr>Sorun</vt:lpstr>
      <vt:lpstr>Tasarım Prensipleri</vt:lpstr>
      <vt:lpstr>Builder Pattern</vt:lpstr>
      <vt:lpstr>Çözüm..</vt:lpstr>
      <vt:lpstr>Builder Pattern ile</vt:lpstr>
      <vt:lpstr>Behoviral - Davranışsal</vt:lpstr>
      <vt:lpstr>Design Pattern Series Strategy Pattern </vt:lpstr>
      <vt:lpstr>Strategy Pattern</vt:lpstr>
      <vt:lpstr>Sorun</vt:lpstr>
      <vt:lpstr>Strategy Pattern</vt:lpstr>
      <vt:lpstr>Tasarım Prensipleri</vt:lpstr>
      <vt:lpstr>Çözüm..</vt:lpstr>
      <vt:lpstr>Strategy Pattern ile</vt:lpstr>
      <vt:lpstr>Design Pattern Series Observer Pattern </vt:lpstr>
      <vt:lpstr>Sorun</vt:lpstr>
      <vt:lpstr>Observer Pattern</vt:lpstr>
      <vt:lpstr>Observer Pattern</vt:lpstr>
      <vt:lpstr>Tasarım Prensipleri</vt:lpstr>
      <vt:lpstr>Çözüm..</vt:lpstr>
      <vt:lpstr>Observer Pattern ile</vt:lpstr>
      <vt:lpstr>Structural - Yapısal</vt:lpstr>
      <vt:lpstr>    Design Pattern Series Decorator Pattern </vt:lpstr>
      <vt:lpstr>Decorator Pattern</vt:lpstr>
      <vt:lpstr>Sorun</vt:lpstr>
      <vt:lpstr>Tasarım Prensipleri</vt:lpstr>
      <vt:lpstr>Decorator Pattern</vt:lpstr>
      <vt:lpstr>Çözüm..</vt:lpstr>
      <vt:lpstr>Decorator Pattern ile</vt:lpstr>
      <vt:lpstr>Kaynakça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umiitkose@gmail.com</dc:creator>
  <cp:lastModifiedBy>umiitkose@gmail.com</cp:lastModifiedBy>
  <cp:revision>12</cp:revision>
  <dcterms:created xsi:type="dcterms:W3CDTF">2023-10-28T19:31:28Z</dcterms:created>
  <dcterms:modified xsi:type="dcterms:W3CDTF">2024-02-25T12:39:34Z</dcterms:modified>
</cp:coreProperties>
</file>