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4719"/>
  </p:normalViewPr>
  <p:slideViewPr>
    <p:cSldViewPr snapToGrid="0">
      <p:cViewPr varScale="1">
        <p:scale>
          <a:sx n="148" d="100"/>
          <a:sy n="148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05CEF-AACD-A441-BA39-106D8A688130}" type="datetimeFigureOut">
              <a:rPr lang="en-TR" smtClean="0"/>
              <a:t>12.11.2023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FF52B-2C4D-2F47-B302-664D0EF93FB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4472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FF52B-2C4D-2F47-B302-664D0EF93FB2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234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1CD-C3F3-D541-9C29-137149628897}" type="datetime1">
              <a:rPr lang="tr-TR" smtClean="0"/>
              <a:t>12.11.2023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80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0F6C-C6D8-7248-8B30-78BFD324B466}" type="datetime1">
              <a:rPr lang="tr-TR" smtClean="0"/>
              <a:t>12.11.2023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14652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0F6C-C6D8-7248-8B30-78BFD324B466}" type="datetime1">
              <a:rPr lang="tr-TR" smtClean="0"/>
              <a:t>12.11.2023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63846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0F6C-C6D8-7248-8B30-78BFD324B466}" type="datetime1">
              <a:rPr lang="tr-TR" smtClean="0"/>
              <a:t>12.11.2023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81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0F6C-C6D8-7248-8B30-78BFD324B466}" type="datetime1">
              <a:rPr lang="tr-TR" smtClean="0"/>
              <a:t>12.11.2023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35714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0F6C-C6D8-7248-8B30-78BFD324B466}" type="datetime1">
              <a:rPr lang="tr-TR" smtClean="0"/>
              <a:t>12.11.2023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133733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0F6C-C6D8-7248-8B30-78BFD324B466}" type="datetime1">
              <a:rPr lang="tr-TR" smtClean="0"/>
              <a:t>12.11.2023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16325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F24-EDB2-2A4B-96C9-5C1FBC2789CF}" type="datetime1">
              <a:rPr lang="tr-TR" smtClean="0"/>
              <a:t>12.11.2023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0200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EB5425-FE68-AB45-BC04-D7CB228D4F66}" type="datetime1">
              <a:rPr lang="tr-TR" smtClean="0"/>
              <a:t>12.11.2023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35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7232-03B5-BE48-B20C-C7B5EA292512}" type="datetime1">
              <a:rPr lang="tr-TR" smtClean="0"/>
              <a:t>12.11.2023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7847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AF0B-B0E7-4D44-A1E2-7A03D0B38B58}" type="datetime1">
              <a:rPr lang="tr-TR" smtClean="0"/>
              <a:t>12.11.2023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7550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CB6E-84C6-FA48-9460-7E5C037A48D1}" type="datetime1">
              <a:rPr lang="tr-TR" smtClean="0"/>
              <a:t>12.11.2023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9083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0F6C-C6D8-7248-8B30-78BFD324B466}" type="datetime1">
              <a:rPr lang="tr-TR" smtClean="0"/>
              <a:t>12.11.2023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014358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4056-76B1-B144-BD6E-AAE6B5DB15F2}" type="datetime1">
              <a:rPr lang="tr-TR" smtClean="0"/>
              <a:t>12.11.2023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8066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A863-9942-6D47-876D-A5590758C305}" type="datetime1">
              <a:rPr lang="tr-TR" smtClean="0"/>
              <a:t>12.11.2023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9207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27CF-B1A4-2547-BF98-7407F14179DE}" type="datetime1">
              <a:rPr lang="tr-TR" smtClean="0"/>
              <a:t>12.11.2023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7075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0F6C-C6D8-7248-8B30-78BFD324B466}" type="datetime1">
              <a:rPr lang="tr-TR" smtClean="0"/>
              <a:t>12.11.2023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4357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0F6C-C6D8-7248-8B30-78BFD324B466}" type="datetime1">
              <a:rPr lang="tr-TR" smtClean="0"/>
              <a:t>12.11.2023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AD26-7232-674B-8698-D5B4A511376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72298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rspace.io/sozluk/ide-nedi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6BC384-CD43-3404-862C-010A9312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08" y="3116547"/>
            <a:ext cx="7519358" cy="624906"/>
          </a:xfrm>
        </p:spPr>
        <p:txBody>
          <a:bodyPr>
            <a:normAutofit fontScale="92500"/>
          </a:bodyPr>
          <a:lstStyle/>
          <a:p>
            <a:r>
              <a:rPr lang="en-TR" sz="3800" dirty="0"/>
              <a:t>İntellij IDEA İpuçları ve Kısayolları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86595-771C-E8CF-8033-0345109B82CC}"/>
              </a:ext>
            </a:extLst>
          </p:cNvPr>
          <p:cNvSpPr txBox="1"/>
          <p:nvPr/>
        </p:nvSpPr>
        <p:spPr>
          <a:xfrm>
            <a:off x="2113339" y="1078302"/>
            <a:ext cx="79653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6000" dirty="0"/>
              <a:t>Hızlı Kod Yazma Sanatı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4B123-FA41-FCD5-A7B4-F67F2F0D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18" y="2792802"/>
            <a:ext cx="1272396" cy="12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3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Avada </a:t>
            </a:r>
            <a:r>
              <a:rPr lang="en-US" dirty="0" err="1"/>
              <a:t>Kedavra</a:t>
            </a:r>
            <a:r>
              <a:rPr lang="en-US" dirty="0"/>
              <a:t> - </a:t>
            </a:r>
            <a:r>
              <a:rPr lang="en-US" dirty="0" err="1"/>
              <a:t>Öldürücü</a:t>
            </a:r>
            <a:r>
              <a:rPr lang="en-US" dirty="0"/>
              <a:t> </a:t>
            </a:r>
            <a:r>
              <a:rPr lang="en-US" dirty="0" err="1"/>
              <a:t>Darbe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96CE6-4FF6-24A7-D22C-FAECB8FFF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88302"/>
              </p:ext>
            </p:extLst>
          </p:nvPr>
        </p:nvGraphicFramePr>
        <p:xfrm>
          <a:off x="680321" y="2097740"/>
          <a:ext cx="9613862" cy="433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31">
                  <a:extLst>
                    <a:ext uri="{9D8B030D-6E8A-4147-A177-3AD203B41FA5}">
                      <a16:colId xmlns:a16="http://schemas.microsoft.com/office/drawing/2014/main" val="3680143517"/>
                    </a:ext>
                  </a:extLst>
                </a:gridCol>
                <a:gridCol w="4806931">
                  <a:extLst>
                    <a:ext uri="{9D8B030D-6E8A-4147-A177-3AD203B41FA5}">
                      <a16:colId xmlns:a16="http://schemas.microsoft.com/office/drawing/2014/main" val="3735152793"/>
                    </a:ext>
                  </a:extLst>
                </a:gridCol>
              </a:tblGrid>
              <a:tr h="371628">
                <a:tc>
                  <a:txBody>
                    <a:bodyPr/>
                    <a:lstStyle/>
                    <a:p>
                      <a:pPr algn="ctr"/>
                      <a:r>
                        <a:rPr lang="en-TR"/>
                        <a:t>Kısayol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/>
                        <a:t>Tanım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8309"/>
                  </a:ext>
                </a:extLst>
              </a:tr>
              <a:tr h="399575">
                <a:tc>
                  <a:txBody>
                    <a:bodyPr/>
                    <a:lstStyle/>
                    <a:p>
                      <a:r>
                        <a:rPr lang="en-US"/>
                        <a:t>Command + Shift + Delete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Son işlemler arası dolaşım sağlar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17525"/>
                  </a:ext>
                </a:extLst>
              </a:tr>
              <a:tr h="399575">
                <a:tc>
                  <a:txBody>
                    <a:bodyPr/>
                    <a:lstStyle/>
                    <a:p>
                      <a:r>
                        <a:rPr lang="en-US"/>
                        <a:t>Command + Shift + T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 yönlendirir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12028"/>
                  </a:ext>
                </a:extLst>
              </a:tr>
              <a:tr h="399575">
                <a:tc>
                  <a:txBody>
                    <a:bodyPr/>
                    <a:lstStyle/>
                    <a:p>
                      <a:r>
                        <a:rPr lang="en-US"/>
                        <a:t>Command + Option + V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 Variable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96904"/>
                  </a:ext>
                </a:extLst>
              </a:tr>
              <a:tr h="399575">
                <a:tc>
                  <a:txBody>
                    <a:bodyPr/>
                    <a:lstStyle/>
                    <a:p>
                      <a:r>
                        <a:rPr lang="en-US"/>
                        <a:t>Command + Option + M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 Method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15456"/>
                  </a:ext>
                </a:extLst>
              </a:tr>
              <a:tr h="689676">
                <a:tc>
                  <a:txBody>
                    <a:bodyPr/>
                    <a:lstStyle/>
                    <a:p>
                      <a:r>
                        <a:rPr lang="en-US" dirty="0"/>
                        <a:t>Shift + Option + Command + P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</a:t>
                      </a:r>
                      <a:r>
                        <a:rPr lang="en-US" dirty="0" err="1"/>
                        <a:t>Funtional</a:t>
                      </a:r>
                      <a:r>
                        <a:rPr lang="en-US" dirty="0"/>
                        <a:t> Parameter (</a:t>
                      </a:r>
                      <a:r>
                        <a:rPr lang="en-US" dirty="0" err="1"/>
                        <a:t>güzelmiş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araştır</a:t>
                      </a:r>
                      <a:r>
                        <a:rPr lang="en-US" dirty="0"/>
                        <a:t>.)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8744"/>
                  </a:ext>
                </a:extLst>
              </a:tr>
              <a:tr h="399575">
                <a:tc>
                  <a:txBody>
                    <a:bodyPr/>
                    <a:lstStyle/>
                    <a:p>
                      <a:r>
                        <a:rPr lang="en-US" dirty="0" err="1"/>
                        <a:t>Kontrol</a:t>
                      </a:r>
                      <a:r>
                        <a:rPr lang="en-US" dirty="0"/>
                        <a:t> + V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VCS Operations Popup </a:t>
                      </a:r>
                      <a:r>
                        <a:rPr lang="en-US" dirty="0" err="1"/>
                        <a:t>çıkarır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09401"/>
                  </a:ext>
                </a:extLst>
              </a:tr>
              <a:tr h="637443">
                <a:tc>
                  <a:txBody>
                    <a:bodyPr/>
                    <a:lstStyle/>
                    <a:p>
                      <a:r>
                        <a:rPr lang="en-US" dirty="0"/>
                        <a:t>Shift + Shift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İçerisindeki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Itemlar’da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Sayfası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93963"/>
                  </a:ext>
                </a:extLst>
              </a:tr>
              <a:tr h="637443">
                <a:tc>
                  <a:txBody>
                    <a:bodyPr/>
                    <a:lstStyle/>
                    <a:p>
                      <a:r>
                        <a:rPr lang="en-US" dirty="0"/>
                        <a:t>Shift + Shift + Shift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Dışı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Itemlarıda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Sayfasına</a:t>
                      </a:r>
                      <a:r>
                        <a:rPr lang="en-US" dirty="0"/>
                        <a:t> Dahil Eder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27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42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Obliviate – </a:t>
            </a:r>
            <a:r>
              <a:rPr lang="en-US" dirty="0" err="1"/>
              <a:t>Unuttun</a:t>
            </a:r>
            <a:r>
              <a:rPr lang="en-US" dirty="0"/>
              <a:t> mu, </a:t>
            </a:r>
            <a:r>
              <a:rPr lang="en-US" dirty="0" err="1"/>
              <a:t>Hatırla</a:t>
            </a:r>
            <a:r>
              <a:rPr lang="en-US" dirty="0"/>
              <a:t> !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6A51-08FD-A032-487D-A3263E612A28}"/>
              </a:ext>
            </a:extLst>
          </p:cNvPr>
          <p:cNvSpPr txBox="1"/>
          <p:nvPr/>
        </p:nvSpPr>
        <p:spPr>
          <a:xfrm>
            <a:off x="680321" y="2063223"/>
            <a:ext cx="46985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Promoter X,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Intellij</a:t>
            </a:r>
            <a:r>
              <a:rPr lang="en-US" dirty="0"/>
              <a:t> IDEA </a:t>
            </a:r>
            <a:r>
              <a:rPr lang="en-US" dirty="0" err="1"/>
              <a:t>eklentisi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üretkenlik</a:t>
            </a:r>
            <a:r>
              <a:rPr lang="en-US" dirty="0"/>
              <a:t> </a:t>
            </a:r>
            <a:r>
              <a:rPr lang="en-US" dirty="0" err="1"/>
              <a:t>aracıdır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Java </a:t>
            </a:r>
            <a:r>
              <a:rPr lang="en-US" dirty="0" err="1"/>
              <a:t>IDE’sinde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olmalarına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 </a:t>
            </a:r>
            <a:r>
              <a:rPr lang="en-US" dirty="0" err="1"/>
              <a:t>Klavye</a:t>
            </a:r>
            <a:r>
              <a:rPr lang="en-US" dirty="0"/>
              <a:t> </a:t>
            </a:r>
            <a:r>
              <a:rPr lang="en-US" dirty="0" err="1"/>
              <a:t>kısayollarını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kullanmanıza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işlemi</a:t>
            </a:r>
            <a:r>
              <a:rPr lang="en-US" dirty="0"/>
              <a:t> fare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gerçekleştirdiğinizde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menüden</a:t>
            </a:r>
            <a:r>
              <a:rPr lang="en-US" dirty="0"/>
              <a:t> </a:t>
            </a:r>
            <a:r>
              <a:rPr lang="en-US" dirty="0" err="1"/>
              <a:t>seçtiğinizde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eklenti</a:t>
            </a:r>
            <a:r>
              <a:rPr lang="en-US" dirty="0"/>
              <a:t> size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klavye</a:t>
            </a:r>
            <a:r>
              <a:rPr lang="en-US" dirty="0"/>
              <a:t> </a:t>
            </a:r>
            <a:r>
              <a:rPr lang="en-US" dirty="0" err="1"/>
              <a:t>kısayolunu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seferde</a:t>
            </a:r>
            <a:r>
              <a:rPr lang="en-US" dirty="0"/>
              <a:t> </a:t>
            </a:r>
            <a:r>
              <a:rPr lang="en-US" dirty="0" err="1"/>
              <a:t>klavye</a:t>
            </a:r>
            <a:r>
              <a:rPr lang="en-US" dirty="0"/>
              <a:t> </a:t>
            </a:r>
            <a:r>
              <a:rPr lang="en-US" dirty="0" err="1"/>
              <a:t>kısayolu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hızlıca</a:t>
            </a:r>
            <a:r>
              <a:rPr lang="en-US" dirty="0"/>
              <a:t> </a:t>
            </a:r>
            <a:r>
              <a:rPr lang="en-US" dirty="0" err="1"/>
              <a:t>gerçekleştirmelerini</a:t>
            </a:r>
            <a:r>
              <a:rPr lang="en-US" dirty="0"/>
              <a:t> </a:t>
            </a:r>
            <a:r>
              <a:rPr lang="en-US" dirty="0" err="1"/>
              <a:t>öğrenmelerine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5054-E610-0091-FB56-0CD56AEB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320" y="3811990"/>
            <a:ext cx="2383435" cy="2649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429B4-0C5E-56F8-E6D8-F7F1A45C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56" y="3886109"/>
            <a:ext cx="3107432" cy="878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136DC1-2462-6BB6-F061-B73FE40A5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856" y="2104347"/>
            <a:ext cx="4698504" cy="1514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AA8EA0-5BE8-73B5-F063-E6C02EBEC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39" y="5387212"/>
            <a:ext cx="3107432" cy="6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8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/>
              <a:t>Bitti mi Sandınız..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8B8C-AF66-F01A-81F6-C89CF65E99FC}"/>
              </a:ext>
            </a:extLst>
          </p:cNvPr>
          <p:cNvSpPr txBox="1"/>
          <p:nvPr/>
        </p:nvSpPr>
        <p:spPr>
          <a:xfrm>
            <a:off x="696092" y="3811990"/>
            <a:ext cx="107998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500" dirty="0"/>
              <a:t>Yakında diğer özellikler üzerine konuşmak dileğiyle..</a:t>
            </a:r>
          </a:p>
        </p:txBody>
      </p:sp>
    </p:spTree>
    <p:extLst>
      <p:ext uri="{BB962C8B-B14F-4D97-AF65-F5344CB8AC3E}">
        <p14:creationId xmlns:p14="http://schemas.microsoft.com/office/powerpoint/2010/main" val="193074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Intellij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 that makes development a more productive and enjoyable experience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Integrated Development Environment 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(IDE)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yani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türkçe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anlamıyla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“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Entegre</a:t>
            </a:r>
            <a:r>
              <a:rPr lang="en-US" b="1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Geliştirme</a:t>
            </a:r>
            <a:r>
              <a:rPr lang="en-US" b="1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Ortamı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”,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geliştiricilerin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kolay</a:t>
            </a:r>
            <a:r>
              <a:rPr lang="en-US" b="1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verimli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şekilde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yazılım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geliştirmesine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yardımcı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kodlama</a:t>
            </a:r>
            <a:r>
              <a:rPr lang="en-US" b="1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hatalarını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tespit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eden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yazılım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verpass"/>
                <a:hlinkClick r:id="rId2"/>
              </a:rPr>
              <a:t>uygulamalarıdır</a:t>
            </a:r>
            <a:r>
              <a:rPr lang="en-US" b="0" i="0" dirty="0">
                <a:solidFill>
                  <a:srgbClr val="000000"/>
                </a:solidFill>
                <a:effectLst/>
                <a:latin typeface="Overpass"/>
                <a:hlinkClick r:id="rId2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098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/>
              <a:t>Hiç bilmeyenler için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403B051-37F1-0988-3DCE-4A6A2FE57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10703"/>
              </p:ext>
            </p:extLst>
          </p:nvPr>
        </p:nvGraphicFramePr>
        <p:xfrm>
          <a:off x="680321" y="2308423"/>
          <a:ext cx="9786389" cy="359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62">
                  <a:extLst>
                    <a:ext uri="{9D8B030D-6E8A-4147-A177-3AD203B41FA5}">
                      <a16:colId xmlns:a16="http://schemas.microsoft.com/office/drawing/2014/main" val="2275052766"/>
                    </a:ext>
                  </a:extLst>
                </a:gridCol>
                <a:gridCol w="6883427">
                  <a:extLst>
                    <a:ext uri="{9D8B030D-6E8A-4147-A177-3AD203B41FA5}">
                      <a16:colId xmlns:a16="http://schemas.microsoft.com/office/drawing/2014/main" val="2277544975"/>
                    </a:ext>
                  </a:extLst>
                </a:gridCol>
              </a:tblGrid>
              <a:tr h="452978"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Kısayol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Tanım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14391"/>
                  </a:ext>
                </a:extLst>
              </a:tr>
              <a:tr h="393292">
                <a:tc>
                  <a:txBody>
                    <a:bodyPr/>
                    <a:lstStyle/>
                    <a:p>
                      <a:r>
                        <a:rPr lang="en-US" dirty="0"/>
                        <a:t>Command + Z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Geri alma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9478"/>
                  </a:ext>
                </a:extLst>
              </a:tr>
              <a:tr h="393292">
                <a:tc>
                  <a:txBody>
                    <a:bodyPr/>
                    <a:lstStyle/>
                    <a:p>
                      <a:r>
                        <a:rPr lang="en-US" dirty="0"/>
                        <a:t>Command + Shift + Z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Son </a:t>
                      </a:r>
                      <a:r>
                        <a:rPr lang="en-US" dirty="0" err="1"/>
                        <a:t>geri</a:t>
                      </a:r>
                      <a:r>
                        <a:rPr lang="en-US" dirty="0"/>
                        <a:t> alma </a:t>
                      </a:r>
                      <a:r>
                        <a:rPr lang="en-US" dirty="0" err="1"/>
                        <a:t>işlemini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geri</a:t>
                      </a:r>
                      <a:r>
                        <a:rPr lang="en-US" dirty="0"/>
                        <a:t> alma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23551"/>
                  </a:ext>
                </a:extLst>
              </a:tr>
              <a:tr h="393292">
                <a:tc>
                  <a:txBody>
                    <a:bodyPr/>
                    <a:lstStyle/>
                    <a:p>
                      <a:r>
                        <a:rPr lang="en-US" dirty="0"/>
                        <a:t>Command + X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Kes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3723"/>
                  </a:ext>
                </a:extLst>
              </a:tr>
              <a:tr h="393292">
                <a:tc>
                  <a:txBody>
                    <a:bodyPr/>
                    <a:lstStyle/>
                    <a:p>
                      <a:r>
                        <a:rPr lang="en-US" dirty="0"/>
                        <a:t>Command + C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Kopyala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72778"/>
                  </a:ext>
                </a:extLst>
              </a:tr>
              <a:tr h="393292">
                <a:tc>
                  <a:txBody>
                    <a:bodyPr/>
                    <a:lstStyle/>
                    <a:p>
                      <a:r>
                        <a:rPr lang="en-US" dirty="0"/>
                        <a:t>Command + V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Yapıştır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6720"/>
                  </a:ext>
                </a:extLst>
              </a:tr>
              <a:tr h="393292">
                <a:tc>
                  <a:txBody>
                    <a:bodyPr/>
                    <a:lstStyle/>
                    <a:p>
                      <a:r>
                        <a:rPr lang="en-US" dirty="0"/>
                        <a:t>Command + A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Hepsini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Seç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46015"/>
                  </a:ext>
                </a:extLst>
              </a:tr>
              <a:tr h="393292">
                <a:tc>
                  <a:txBody>
                    <a:bodyPr/>
                    <a:lstStyle/>
                    <a:p>
                      <a:r>
                        <a:rPr lang="en-US" dirty="0"/>
                        <a:t>Command + S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Kaydet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16527"/>
                  </a:ext>
                </a:extLst>
              </a:tr>
              <a:tr h="393292">
                <a:tc>
                  <a:txBody>
                    <a:bodyPr/>
                    <a:lstStyle/>
                    <a:p>
                      <a:r>
                        <a:rPr lang="en-US" dirty="0"/>
                        <a:t>Command + F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Arama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9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9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/>
              <a:t>Sihirbazlığa Giriş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9A565-7CC3-0119-D295-2EDD4C68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92249"/>
              </p:ext>
            </p:extLst>
          </p:nvPr>
        </p:nvGraphicFramePr>
        <p:xfrm>
          <a:off x="680320" y="4674996"/>
          <a:ext cx="96138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30">
                  <a:extLst>
                    <a:ext uri="{9D8B030D-6E8A-4147-A177-3AD203B41FA5}">
                      <a16:colId xmlns:a16="http://schemas.microsoft.com/office/drawing/2014/main" val="742549130"/>
                    </a:ext>
                  </a:extLst>
                </a:gridCol>
                <a:gridCol w="4806930">
                  <a:extLst>
                    <a:ext uri="{9D8B030D-6E8A-4147-A177-3AD203B41FA5}">
                      <a16:colId xmlns:a16="http://schemas.microsoft.com/office/drawing/2014/main" val="1264713624"/>
                    </a:ext>
                  </a:extLst>
                </a:gridCol>
              </a:tblGrid>
              <a:tr h="363088"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Command + Rakam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Tanım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6492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+ 1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Sidebar </a:t>
                      </a:r>
                      <a:r>
                        <a:rPr lang="en-US" dirty="0" err="1"/>
                        <a:t>proje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dizinini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31795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+ 2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Kaydedilenler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sayfasını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04284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Metot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bölümünü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78459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+ 4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Çalıştır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konsolunu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993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5628F1-53E8-7AA3-BCFB-2DFC34D4D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108"/>
              </p:ext>
            </p:extLst>
          </p:nvPr>
        </p:nvGraphicFramePr>
        <p:xfrm>
          <a:off x="680320" y="2157301"/>
          <a:ext cx="96138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30">
                  <a:extLst>
                    <a:ext uri="{9D8B030D-6E8A-4147-A177-3AD203B41FA5}">
                      <a16:colId xmlns:a16="http://schemas.microsoft.com/office/drawing/2014/main" val="742549130"/>
                    </a:ext>
                  </a:extLst>
                </a:gridCol>
                <a:gridCol w="4806930">
                  <a:extLst>
                    <a:ext uri="{9D8B030D-6E8A-4147-A177-3AD203B41FA5}">
                      <a16:colId xmlns:a16="http://schemas.microsoft.com/office/drawing/2014/main" val="1264713624"/>
                    </a:ext>
                  </a:extLst>
                </a:gridCol>
              </a:tblGrid>
              <a:tr h="363088"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Kısayol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Tanım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6492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L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Sayfada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belirtilen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satır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sütuna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gider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31795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B || Command + ↓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Kod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ilgili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gezinti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yapar</a:t>
                      </a:r>
                      <a:r>
                        <a:rPr lang="en-US" dirty="0"/>
                        <a:t>.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04284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</a:t>
                      </a:r>
                      <a:r>
                        <a:rPr lang="en-US" dirty="0" err="1"/>
                        <a:t>Ö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Ayarlar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sayfasını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14135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D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Duplicate </a:t>
                      </a:r>
                      <a:r>
                        <a:rPr lang="en-US" dirty="0" err="1"/>
                        <a:t>kod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oluşturur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78459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Kodta</a:t>
                      </a:r>
                      <a:r>
                        <a:rPr lang="en-US" dirty="0"/>
                        <a:t> son </a:t>
                      </a:r>
                      <a:r>
                        <a:rPr lang="en-US" dirty="0" err="1"/>
                        <a:t>aranan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kelimeyi</a:t>
                      </a:r>
                      <a:r>
                        <a:rPr lang="en-US" dirty="0"/>
                        <a:t> arar.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9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9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/>
              <a:t>Sihirbazlığa Giriş –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2AEED-8E8E-56E1-E469-2F7F4E856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3171"/>
              </p:ext>
            </p:extLst>
          </p:nvPr>
        </p:nvGraphicFramePr>
        <p:xfrm>
          <a:off x="680320" y="2141661"/>
          <a:ext cx="96138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162">
                  <a:extLst>
                    <a:ext uri="{9D8B030D-6E8A-4147-A177-3AD203B41FA5}">
                      <a16:colId xmlns:a16="http://schemas.microsoft.com/office/drawing/2014/main" val="742549130"/>
                    </a:ext>
                  </a:extLst>
                </a:gridCol>
                <a:gridCol w="6098698">
                  <a:extLst>
                    <a:ext uri="{9D8B030D-6E8A-4147-A177-3AD203B41FA5}">
                      <a16:colId xmlns:a16="http://schemas.microsoft.com/office/drawing/2014/main" val="1264713624"/>
                    </a:ext>
                  </a:extLst>
                </a:gridCol>
              </a:tblGrid>
              <a:tr h="360200"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Kısayol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Tanım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6492"/>
                  </a:ext>
                </a:extLst>
              </a:tr>
              <a:tr h="360200">
                <a:tc>
                  <a:txBody>
                    <a:bodyPr/>
                    <a:lstStyle/>
                    <a:p>
                      <a:r>
                        <a:rPr lang="en-US" dirty="0"/>
                        <a:t>Command + J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 Template </a:t>
                      </a:r>
                      <a:r>
                        <a:rPr lang="en-US" dirty="0" err="1"/>
                        <a:t>tanımlı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şablonları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çağırır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31795"/>
                  </a:ext>
                </a:extLst>
              </a:tr>
              <a:tr h="360200">
                <a:tc>
                  <a:txBody>
                    <a:bodyPr/>
                    <a:lstStyle/>
                    <a:p>
                      <a:r>
                        <a:rPr lang="en-US" dirty="0"/>
                        <a:t>Command + E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Son </a:t>
                      </a:r>
                      <a:r>
                        <a:rPr lang="en-US" dirty="0" err="1"/>
                        <a:t>Kullanılan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Dosyalar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Ekranını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04284"/>
                  </a:ext>
                </a:extLst>
              </a:tr>
              <a:tr h="360200">
                <a:tc>
                  <a:txBody>
                    <a:bodyPr/>
                    <a:lstStyle/>
                    <a:p>
                      <a:r>
                        <a:rPr lang="en-US" dirty="0"/>
                        <a:t>Command + P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Metod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İçinde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Parametre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Tipini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Gösterir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14135"/>
                  </a:ext>
                </a:extLst>
              </a:tr>
              <a:tr h="360200">
                <a:tc>
                  <a:txBody>
                    <a:bodyPr/>
                    <a:lstStyle/>
                    <a:p>
                      <a:r>
                        <a:rPr lang="en-US" dirty="0"/>
                        <a:t>Shift + Tab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 Kadar Geri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78459"/>
                  </a:ext>
                </a:extLst>
              </a:tr>
              <a:tr h="36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Control + Command + F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Tam </a:t>
                      </a:r>
                      <a:r>
                        <a:rPr lang="en-US" dirty="0" err="1"/>
                        <a:t>Ekran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Modunu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Açıp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Kapatır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89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1D6C72-3DFA-AA00-F7D3-FFA133EC5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64737"/>
              </p:ext>
            </p:extLst>
          </p:nvPr>
        </p:nvGraphicFramePr>
        <p:xfrm>
          <a:off x="680320" y="4514368"/>
          <a:ext cx="96138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233">
                  <a:extLst>
                    <a:ext uri="{9D8B030D-6E8A-4147-A177-3AD203B41FA5}">
                      <a16:colId xmlns:a16="http://schemas.microsoft.com/office/drawing/2014/main" val="742549130"/>
                    </a:ext>
                  </a:extLst>
                </a:gridCol>
                <a:gridCol w="6116627">
                  <a:extLst>
                    <a:ext uri="{9D8B030D-6E8A-4147-A177-3AD203B41FA5}">
                      <a16:colId xmlns:a16="http://schemas.microsoft.com/office/drawing/2014/main" val="1264713624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Command + Rakam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Tanım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6492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</a:t>
                      </a:r>
                      <a:r>
                        <a:rPr lang="en-US" dirty="0" err="1"/>
                        <a:t>konsolunu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31795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+ 6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Hata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Konsolunu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04284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+ 8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Services </a:t>
                      </a:r>
                      <a:r>
                        <a:rPr lang="en-US" dirty="0" err="1"/>
                        <a:t>ekranını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14135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log </a:t>
                      </a:r>
                      <a:r>
                        <a:rPr lang="en-US" dirty="0" err="1"/>
                        <a:t>ekranını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78459"/>
                  </a:ext>
                </a:extLst>
              </a:tr>
              <a:tr h="363088">
                <a:tc>
                  <a:txBody>
                    <a:bodyPr/>
                    <a:lstStyle/>
                    <a:p>
                      <a:r>
                        <a:rPr lang="en-US" dirty="0"/>
                        <a:t>Command + 0 | Command + 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 </a:t>
                      </a:r>
                      <a:r>
                        <a:rPr lang="en-US" dirty="0" err="1"/>
                        <a:t>Ekranını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1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2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Wingardium</a:t>
            </a:r>
            <a:r>
              <a:rPr lang="en-US" dirty="0"/>
              <a:t> </a:t>
            </a:r>
            <a:r>
              <a:rPr lang="en-US" dirty="0" err="1"/>
              <a:t>Leviosa</a:t>
            </a:r>
            <a:r>
              <a:rPr lang="en-US" dirty="0"/>
              <a:t> – </a:t>
            </a:r>
            <a:r>
              <a:rPr lang="en-US" dirty="0" err="1"/>
              <a:t>Bişeyleri</a:t>
            </a:r>
            <a:r>
              <a:rPr lang="en-US" dirty="0"/>
              <a:t> </a:t>
            </a:r>
            <a:r>
              <a:rPr lang="en-US" dirty="0" err="1"/>
              <a:t>uçuralım</a:t>
            </a:r>
            <a:r>
              <a:rPr lang="en-US" dirty="0"/>
              <a:t> 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73CB30-ACAD-5CE6-4518-D5A64A5FE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77413"/>
              </p:ext>
            </p:extLst>
          </p:nvPr>
        </p:nvGraphicFramePr>
        <p:xfrm>
          <a:off x="680320" y="2329081"/>
          <a:ext cx="9613862" cy="359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645">
                  <a:extLst>
                    <a:ext uri="{9D8B030D-6E8A-4147-A177-3AD203B41FA5}">
                      <a16:colId xmlns:a16="http://schemas.microsoft.com/office/drawing/2014/main" val="3568157498"/>
                    </a:ext>
                  </a:extLst>
                </a:gridCol>
                <a:gridCol w="6475217">
                  <a:extLst>
                    <a:ext uri="{9D8B030D-6E8A-4147-A177-3AD203B41FA5}">
                      <a16:colId xmlns:a16="http://schemas.microsoft.com/office/drawing/2014/main" val="2300471607"/>
                    </a:ext>
                  </a:extLst>
                </a:gridCol>
              </a:tblGrid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Kısayol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Tanım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29911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r>
                        <a:rPr lang="en-US" dirty="0"/>
                        <a:t>Command + R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değiştirme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ekranı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95048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r>
                        <a:rPr lang="en-US" dirty="0"/>
                        <a:t>Command + Q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Uygulamayı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kapatır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61482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r>
                        <a:rPr lang="en-US" dirty="0"/>
                        <a:t>Command + W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Açık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dosyayı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kapatır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84705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r>
                        <a:rPr lang="en-US" dirty="0"/>
                        <a:t>Command + Delete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Satırı</a:t>
                      </a:r>
                      <a:r>
                        <a:rPr lang="en-US" dirty="0"/>
                        <a:t> siler.</a:t>
                      </a:r>
                      <a:endParaRPr lang="en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54543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r>
                        <a:rPr lang="en-US" dirty="0"/>
                        <a:t>Control + Option + O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Kullanılmayan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bağımlılıkları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temizler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36559"/>
                  </a:ext>
                </a:extLst>
              </a:tr>
              <a:tr h="639653">
                <a:tc>
                  <a:txBody>
                    <a:bodyPr/>
                    <a:lstStyle/>
                    <a:p>
                      <a:r>
                        <a:rPr lang="en-US" dirty="0"/>
                        <a:t>Control + G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Seçim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Birlikte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Fazla</a:t>
                      </a:r>
                      <a:r>
                        <a:rPr lang="en-US" dirty="0"/>
                        <a:t> Cursor </a:t>
                      </a:r>
                      <a:r>
                        <a:rPr lang="en-US" dirty="0" err="1"/>
                        <a:t>Oluşturma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58758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r>
                        <a:rPr lang="en-US" dirty="0"/>
                        <a:t>Control + Command + G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Seçimin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Tamamı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Cursor </a:t>
                      </a:r>
                      <a:r>
                        <a:rPr lang="en-US" dirty="0" err="1"/>
                        <a:t>Oluşturma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96977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r>
                        <a:rPr lang="en-US" dirty="0"/>
                        <a:t>Option + Shift + Mouse Click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Birden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fazla</a:t>
                      </a:r>
                      <a:r>
                        <a:rPr lang="en-US" dirty="0"/>
                        <a:t> cursor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seçme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4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2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Accio</a:t>
            </a:r>
            <a:r>
              <a:rPr lang="en-US" dirty="0"/>
              <a:t> – </a:t>
            </a:r>
            <a:r>
              <a:rPr lang="en-US" dirty="0" err="1"/>
              <a:t>İstediğimiz</a:t>
            </a:r>
            <a:r>
              <a:rPr lang="en-US" dirty="0"/>
              <a:t> </a:t>
            </a:r>
            <a:r>
              <a:rPr lang="en-US" dirty="0" err="1"/>
              <a:t>şeyleri</a:t>
            </a:r>
            <a:r>
              <a:rPr lang="en-US" dirty="0"/>
              <a:t> </a:t>
            </a:r>
            <a:r>
              <a:rPr lang="en-US" dirty="0" err="1"/>
              <a:t>çağıralım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B6336C-2C97-29A2-A27E-868D35515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26304"/>
              </p:ext>
            </p:extLst>
          </p:nvPr>
        </p:nvGraphicFramePr>
        <p:xfrm>
          <a:off x="442820" y="2167367"/>
          <a:ext cx="9851362" cy="453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681">
                  <a:extLst>
                    <a:ext uri="{9D8B030D-6E8A-4147-A177-3AD203B41FA5}">
                      <a16:colId xmlns:a16="http://schemas.microsoft.com/office/drawing/2014/main" val="556005288"/>
                    </a:ext>
                  </a:extLst>
                </a:gridCol>
                <a:gridCol w="4925681">
                  <a:extLst>
                    <a:ext uri="{9D8B030D-6E8A-4147-A177-3AD203B41FA5}">
                      <a16:colId xmlns:a16="http://schemas.microsoft.com/office/drawing/2014/main" val="4171785909"/>
                    </a:ext>
                  </a:extLst>
                </a:gridCol>
              </a:tblGrid>
              <a:tr h="290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TR" sz="1400" dirty="0"/>
                        <a:t>Kısayol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TR" sz="1400" dirty="0"/>
                        <a:t>Tanım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04164"/>
                  </a:ext>
                </a:extLst>
              </a:tr>
              <a:tr h="298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Control + R 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Kodu </a:t>
                      </a:r>
                      <a:r>
                        <a:rPr lang="en-US" sz="1400" dirty="0" err="1"/>
                        <a:t>çalıştırır</a:t>
                      </a:r>
                      <a:r>
                        <a:rPr lang="en-US" sz="1400" dirty="0"/>
                        <a:t>. </a:t>
                      </a:r>
                      <a:endParaRPr lang="en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33929"/>
                  </a:ext>
                </a:extLst>
              </a:tr>
              <a:tr h="2903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Control + D 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Debug mod </a:t>
                      </a:r>
                      <a:r>
                        <a:rPr lang="en-US" sz="1400" dirty="0" err="1"/>
                        <a:t>ile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kodu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çalıştırır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55209"/>
                  </a:ext>
                </a:extLst>
              </a:tr>
              <a:tr h="5230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Command + ↑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Class 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metodlar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arası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dolaşımı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sağlar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42462"/>
                  </a:ext>
                </a:extLst>
              </a:tr>
              <a:tr h="298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Command + Shift + ↑ &amp; ↓ 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Ilgili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yeri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alta</a:t>
                      </a:r>
                      <a:r>
                        <a:rPr lang="en-US" sz="1400" dirty="0"/>
                        <a:t> yada </a:t>
                      </a:r>
                      <a:r>
                        <a:rPr lang="en-US" sz="1400" dirty="0" err="1"/>
                        <a:t>üste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taşır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73347"/>
                  </a:ext>
                </a:extLst>
              </a:tr>
              <a:tr h="5230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Control + Space 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Kod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Tamamlama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Parametre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Önerileri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Sunar</a:t>
                      </a:r>
                      <a:r>
                        <a:rPr lang="en-US" sz="1400" dirty="0"/>
                        <a:t> </a:t>
                      </a:r>
                      <a:endParaRPr lang="en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63370"/>
                  </a:ext>
                </a:extLst>
              </a:tr>
              <a:tr h="5230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Control + Shift + J 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Boşlukları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kademeler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şeklinde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daraltır</a:t>
                      </a:r>
                      <a:r>
                        <a:rPr lang="en-US" sz="1400" dirty="0"/>
                        <a:t> .</a:t>
                      </a:r>
                      <a:endParaRPr lang="en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24790"/>
                  </a:ext>
                </a:extLst>
              </a:tr>
              <a:tr h="298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Command + ‘.’ 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Parantezleri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Direkt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Daraltır</a:t>
                      </a:r>
                      <a:endParaRPr lang="en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11276"/>
                  </a:ext>
                </a:extLst>
              </a:tr>
              <a:tr h="298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Command + O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Proje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İçerisindeki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Classlar’ı</a:t>
                      </a:r>
                      <a:r>
                        <a:rPr lang="en-US" sz="1400" dirty="0"/>
                        <a:t> Arar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75076"/>
                  </a:ext>
                </a:extLst>
              </a:tr>
              <a:tr h="298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Command + F12 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Sınıf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içerisini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gösterir</a:t>
                      </a:r>
                      <a:endParaRPr lang="en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8388"/>
                  </a:ext>
                </a:extLst>
              </a:tr>
              <a:tr h="298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Command + Shift + V 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Son </a:t>
                      </a:r>
                      <a:r>
                        <a:rPr lang="en-US" sz="1400" dirty="0" err="1"/>
                        <a:t>Kopyalananları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Gösterir</a:t>
                      </a:r>
                      <a:r>
                        <a:rPr lang="en-US" sz="1400" dirty="0"/>
                        <a:t> </a:t>
                      </a:r>
                      <a:endParaRPr lang="en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85260"/>
                  </a:ext>
                </a:extLst>
              </a:tr>
              <a:tr h="5230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/>
                        <a:t>Command + Shift + L</a:t>
                      </a:r>
                      <a:endParaRPr lang="en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Seçilen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bölümü</a:t>
                      </a:r>
                      <a:r>
                        <a:rPr lang="en-US" sz="1400" dirty="0"/>
                        <a:t> Default </a:t>
                      </a:r>
                      <a:r>
                        <a:rPr lang="en-US" sz="1400" dirty="0" err="1"/>
                        <a:t>tarayıcında</a:t>
                      </a:r>
                      <a:r>
                        <a:rPr lang="en-US" sz="1400" dirty="0"/>
                        <a:t> arar</a:t>
                      </a:r>
                      <a:endParaRPr lang="en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0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4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Expecto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/>
              <a:t>Patronum</a:t>
            </a:r>
            <a:r>
              <a:rPr lang="en-US" dirty="0"/>
              <a:t> –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kodlara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kalkan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126125-38EB-A371-164A-CB9795BE5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49220"/>
              </p:ext>
            </p:extLst>
          </p:nvPr>
        </p:nvGraphicFramePr>
        <p:xfrm>
          <a:off x="680322" y="2505455"/>
          <a:ext cx="9613860" cy="359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30">
                  <a:extLst>
                    <a:ext uri="{9D8B030D-6E8A-4147-A177-3AD203B41FA5}">
                      <a16:colId xmlns:a16="http://schemas.microsoft.com/office/drawing/2014/main" val="3680143517"/>
                    </a:ext>
                  </a:extLst>
                </a:gridCol>
                <a:gridCol w="4806930">
                  <a:extLst>
                    <a:ext uri="{9D8B030D-6E8A-4147-A177-3AD203B41FA5}">
                      <a16:colId xmlns:a16="http://schemas.microsoft.com/office/drawing/2014/main" val="3735152793"/>
                    </a:ext>
                  </a:extLst>
                </a:gridCol>
              </a:tblGrid>
              <a:tr h="465869"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Kısayol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Tanım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8309"/>
                  </a:ext>
                </a:extLst>
              </a:tr>
              <a:tr h="465869">
                <a:tc>
                  <a:txBody>
                    <a:bodyPr/>
                    <a:lstStyle/>
                    <a:p>
                      <a:r>
                        <a:rPr lang="en-US" dirty="0"/>
                        <a:t>Command + Option + L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Dökümanı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Biçimsel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Formatlar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17525"/>
                  </a:ext>
                </a:extLst>
              </a:tr>
              <a:tr h="465869">
                <a:tc>
                  <a:txBody>
                    <a:bodyPr/>
                    <a:lstStyle/>
                    <a:p>
                      <a:r>
                        <a:rPr lang="en-US" dirty="0"/>
                        <a:t>Command + Shift + N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Scratch </a:t>
                      </a:r>
                      <a:r>
                        <a:rPr lang="en-US" dirty="0" err="1"/>
                        <a:t>Oluşturma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Ekranını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12028"/>
                  </a:ext>
                </a:extLst>
              </a:tr>
              <a:tr h="465869">
                <a:tc>
                  <a:txBody>
                    <a:bodyPr/>
                    <a:lstStyle/>
                    <a:p>
                      <a:r>
                        <a:rPr lang="en-US" dirty="0"/>
                        <a:t>Control + T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Refactor </a:t>
                      </a:r>
                      <a:r>
                        <a:rPr lang="en-US" dirty="0" err="1"/>
                        <a:t>Ekranını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96904"/>
                  </a:ext>
                </a:extLst>
              </a:tr>
              <a:tr h="465869">
                <a:tc>
                  <a:txBody>
                    <a:bodyPr/>
                    <a:lstStyle/>
                    <a:p>
                      <a:r>
                        <a:rPr lang="en-US" dirty="0"/>
                        <a:t>Option + Command + T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Surround </a:t>
                      </a:r>
                      <a:r>
                        <a:rPr lang="en-US" dirty="0" err="1"/>
                        <a:t>Seçeneğini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15456"/>
                  </a:ext>
                </a:extLst>
              </a:tr>
              <a:tr h="804103">
                <a:tc>
                  <a:txBody>
                    <a:bodyPr/>
                    <a:lstStyle/>
                    <a:p>
                      <a:r>
                        <a:rPr lang="en-US" dirty="0"/>
                        <a:t>Option + F7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Seçilen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Sembolün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Değişkenin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Kullanımlarını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8744"/>
                  </a:ext>
                </a:extLst>
              </a:tr>
              <a:tr h="465869">
                <a:tc>
                  <a:txBody>
                    <a:bodyPr/>
                    <a:lstStyle/>
                    <a:p>
                      <a:r>
                        <a:rPr lang="en-US" dirty="0"/>
                        <a:t>Command + Shift + E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 </a:t>
                      </a:r>
                      <a:r>
                        <a:rPr lang="en-US" dirty="0" err="1"/>
                        <a:t>Konumları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Gösterir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0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1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AE6-E778-1478-2B56-C9FB657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Avada </a:t>
            </a:r>
            <a:r>
              <a:rPr lang="en-US" dirty="0" err="1"/>
              <a:t>Kedavra</a:t>
            </a:r>
            <a:r>
              <a:rPr lang="en-US" dirty="0"/>
              <a:t> - </a:t>
            </a:r>
            <a:r>
              <a:rPr lang="en-US" dirty="0" err="1"/>
              <a:t>Öldürücü</a:t>
            </a:r>
            <a:r>
              <a:rPr lang="en-US" dirty="0"/>
              <a:t> </a:t>
            </a:r>
            <a:r>
              <a:rPr lang="en-US" dirty="0" err="1"/>
              <a:t>Darbe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60A-6552-CD67-BEC9-4E45162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9" y="3811990"/>
            <a:ext cx="9613861" cy="359931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6DC662-16FB-95D6-2715-0CE39B68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58165"/>
              </p:ext>
            </p:extLst>
          </p:nvPr>
        </p:nvGraphicFramePr>
        <p:xfrm>
          <a:off x="680321" y="2118948"/>
          <a:ext cx="9700808" cy="426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404">
                  <a:extLst>
                    <a:ext uri="{9D8B030D-6E8A-4147-A177-3AD203B41FA5}">
                      <a16:colId xmlns:a16="http://schemas.microsoft.com/office/drawing/2014/main" val="3680143517"/>
                    </a:ext>
                  </a:extLst>
                </a:gridCol>
                <a:gridCol w="4850404">
                  <a:extLst>
                    <a:ext uri="{9D8B030D-6E8A-4147-A177-3AD203B41FA5}">
                      <a16:colId xmlns:a16="http://schemas.microsoft.com/office/drawing/2014/main" val="3735152793"/>
                    </a:ext>
                  </a:extLst>
                </a:gridCol>
              </a:tblGrid>
              <a:tr h="438403"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Kısayol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dirty="0"/>
                        <a:t>Tanım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8309"/>
                  </a:ext>
                </a:extLst>
              </a:tr>
              <a:tr h="438403">
                <a:tc>
                  <a:txBody>
                    <a:bodyPr/>
                    <a:lstStyle/>
                    <a:p>
                      <a:r>
                        <a:rPr lang="en-US" dirty="0"/>
                        <a:t>Option + F9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Debug </a:t>
                      </a:r>
                      <a:r>
                        <a:rPr lang="en-US" dirty="0" err="1"/>
                        <a:t>Aşamasını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İlerletir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17525"/>
                  </a:ext>
                </a:extLst>
              </a:tr>
              <a:tr h="438403">
                <a:tc>
                  <a:txBody>
                    <a:bodyPr/>
                    <a:lstStyle/>
                    <a:p>
                      <a:r>
                        <a:rPr lang="en-US" dirty="0"/>
                        <a:t>Command + F8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Breakpoint </a:t>
                      </a:r>
                      <a:r>
                        <a:rPr lang="en-US" dirty="0" err="1"/>
                        <a:t>Bırakır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12028"/>
                  </a:ext>
                </a:extLst>
              </a:tr>
              <a:tr h="438403">
                <a:tc>
                  <a:txBody>
                    <a:bodyPr/>
                    <a:lstStyle/>
                    <a:p>
                      <a:r>
                        <a:rPr lang="en-US" dirty="0"/>
                        <a:t>Option + F8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</a:t>
                      </a:r>
                      <a:r>
                        <a:rPr lang="en-US" dirty="0" err="1"/>
                        <a:t>Sonrası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Seçilen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İfadeyi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Değerlendirir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96904"/>
                  </a:ext>
                </a:extLst>
              </a:tr>
              <a:tr h="438403">
                <a:tc>
                  <a:txBody>
                    <a:bodyPr/>
                    <a:lstStyle/>
                    <a:p>
                      <a:r>
                        <a:rPr lang="en-US" dirty="0"/>
                        <a:t>Command + Shift + F8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Bırakılan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Breakpointleri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Görüntüleme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15456"/>
                  </a:ext>
                </a:extLst>
              </a:tr>
              <a:tr h="756697">
                <a:tc>
                  <a:txBody>
                    <a:bodyPr/>
                    <a:lstStyle/>
                    <a:p>
                      <a:r>
                        <a:rPr lang="en-US" dirty="0"/>
                        <a:t>Command + Option + R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</a:t>
                      </a:r>
                      <a:r>
                        <a:rPr lang="en-US" dirty="0" err="1"/>
                        <a:t>Yapılacak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Dosyasını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Seçme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Ekranını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8744"/>
                  </a:ext>
                </a:extLst>
              </a:tr>
              <a:tr h="438403">
                <a:tc>
                  <a:txBody>
                    <a:bodyPr/>
                    <a:lstStyle/>
                    <a:p>
                      <a:r>
                        <a:rPr lang="en-US" dirty="0"/>
                        <a:t>Shift + F6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Seçili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Belgenin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İsim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Değiştirme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Ekranını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Açar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09401"/>
                  </a:ext>
                </a:extLst>
              </a:tr>
              <a:tr h="438403">
                <a:tc>
                  <a:txBody>
                    <a:bodyPr/>
                    <a:lstStyle/>
                    <a:p>
                      <a:r>
                        <a:rPr lang="en-US" dirty="0"/>
                        <a:t>Command + Option + →←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Gidilen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Dizinden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Dönüş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Geri </a:t>
                      </a:r>
                      <a:r>
                        <a:rPr lang="en-US" dirty="0" err="1"/>
                        <a:t>Gidiş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93963"/>
                  </a:ext>
                </a:extLst>
              </a:tr>
              <a:tr h="438403">
                <a:tc>
                  <a:txBody>
                    <a:bodyPr/>
                    <a:lstStyle/>
                    <a:p>
                      <a:r>
                        <a:rPr lang="en-US" dirty="0"/>
                        <a:t>Control + Shift + “.” “ , ” 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 </a:t>
                      </a:r>
                      <a:r>
                        <a:rPr lang="en-US" dirty="0" err="1"/>
                        <a:t>büyültüp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küçültme</a:t>
                      </a:r>
                      <a:r>
                        <a:rPr lang="en-US" dirty="0"/>
                        <a:t> 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27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57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{E1137102-EBF5-0147-BDF8-148B7A4E96E4}tf10001057</Template>
  <TotalTime>90</TotalTime>
  <Words>764</Words>
  <Application>Microsoft Macintosh PowerPoint</Application>
  <PresentationFormat>Widescreen</PresentationFormat>
  <Paragraphs>178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Overpass</vt:lpstr>
      <vt:lpstr>Trebuchet MS</vt:lpstr>
      <vt:lpstr>Berlin</vt:lpstr>
      <vt:lpstr>PowerPoint Presentation</vt:lpstr>
      <vt:lpstr>Intellij IDEA</vt:lpstr>
      <vt:lpstr>Hiç bilmeyenler için</vt:lpstr>
      <vt:lpstr>Sihirbazlığa Giriş - I</vt:lpstr>
      <vt:lpstr>Sihirbazlığa Giriş – II</vt:lpstr>
      <vt:lpstr>Wingardium Leviosa – Bişeyleri uçuralım </vt:lpstr>
      <vt:lpstr>Accio – İstediğimiz şeyleri çağıralım</vt:lpstr>
      <vt:lpstr>Expecto Patronum – Kötü kodlara karşı kalkan</vt:lpstr>
      <vt:lpstr>Avada Kedavra - Öldürücü Darbe</vt:lpstr>
      <vt:lpstr>Avada Kedavra - Öldürücü Darbe</vt:lpstr>
      <vt:lpstr>Obliviate – Unuttun mu, Hatırla !</vt:lpstr>
      <vt:lpstr>Bitti mi Sandınız..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umiitkose@gmail.com</dc:creator>
  <cp:lastModifiedBy>umiitkose@gmail.com</cp:lastModifiedBy>
  <cp:revision>2</cp:revision>
  <dcterms:created xsi:type="dcterms:W3CDTF">2023-10-20T20:26:28Z</dcterms:created>
  <dcterms:modified xsi:type="dcterms:W3CDTF">2023-11-12T20:42:42Z</dcterms:modified>
</cp:coreProperties>
</file>