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T Sans Narrow"/>
      <p:regular r:id="rId44"/>
      <p:bold r:id="rId45"/>
    </p:embeddedFont>
    <p:embeddedFont>
      <p:font typeface="Open Sans Medium"/>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0BEEE4-AAE0-486B-A6D4-1ECD052B8CF5}">
  <a:tblStyle styleId="{AD0BEEE4-AAE0-486B-A6D4-1ECD052B8C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TSansNarrow-regular.fntdata"/><Relationship Id="rId43" Type="http://schemas.openxmlformats.org/officeDocument/2006/relationships/slide" Target="slides/slide37.xml"/><Relationship Id="rId46" Type="http://schemas.openxmlformats.org/officeDocument/2006/relationships/font" Target="fonts/OpenSansMedium-regular.fntdata"/><Relationship Id="rId45"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Medium-italic.fntdata"/><Relationship Id="rId47" Type="http://schemas.openxmlformats.org/officeDocument/2006/relationships/font" Target="fonts/OpenSansMedium-bold.fntdata"/><Relationship Id="rId49" Type="http://schemas.openxmlformats.org/officeDocument/2006/relationships/font" Target="fonts/OpenSans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f5055d15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f5055d15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f5055d15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f5055d15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f5055d15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f5055d15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f5055d15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f5055d15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5055d15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5055d15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f5055d15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f5055d15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f5055d15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f5055d15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f5055d15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f5055d15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f5055d15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f5055d15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f5055d15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f5055d15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f5055d15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f5055d15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f5055d157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f5055d15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f5055d15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f5055d15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02cee2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02cee2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f5055d15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f5055d15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f5055d15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f5055d15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f5055d15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f5055d15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f5055d15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f5055d15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f5055d157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f5055d157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f5055d15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f5055d15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f5055d15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f5055d15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f5055d15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f5055d15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f5055d15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f5055d15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f5055d15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f5055d15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f5055d15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f5055d15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f5055d15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f5055d15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f5055d15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f5055d15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f5055d15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f5055d15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f5055d157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f5055d157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f5055d15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f5055d15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f5055d15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f5055d15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f5055d15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f5055d15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f5055d15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f5055d15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f5055d15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f5055d15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f5055d15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f5055d15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f5055d15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f5055d15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oapui.org/" TargetMode="External"/><Relationship Id="rId4" Type="http://schemas.openxmlformats.org/officeDocument/2006/relationships/hyperlink" Target="http://www.dneonline.com/calculator.asmx?wsd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w3.org/TR/soap12/" TargetMode="External"/><Relationship Id="rId4" Type="http://schemas.openxmlformats.org/officeDocument/2006/relationships/hyperlink" Target="https://www.w3.org/TR/wsdl" TargetMode="External"/><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hyperlink" Target="https://www.javatpoint.com/difference-between-rpc-and-document"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hyperlink" Target="https://stackoverflow.com/questions/9062475/what-is-the-difference-between-document-style-and-rpc-style-communication" TargetMode="External"/><Relationship Id="rId8" Type="http://schemas.openxmlformats.org/officeDocument/2006/relationships/hyperlink" Target="https://developer.ibm.com/articles/ws-whichwsd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ics.uci.edu/~fielding/pubs/dissertation/fielding_dissertation.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atatracker.ietf.org/doc/html/rfc2616" TargetMode="External"/><Relationship Id="rId4" Type="http://schemas.openxmlformats.org/officeDocument/2006/relationships/hyperlink" Target="https://datatracker.ietf.org/doc/html/rfc1945" TargetMode="External"/><Relationship Id="rId5" Type="http://schemas.openxmlformats.org/officeDocument/2006/relationships/hyperlink" Target="https://datatracker.ietf.org/doc/html/rfc911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eveloper.mozilla.org/en-US/docs/Web/HTTP/Status" TargetMode="External"/><Relationship Id="rId4" Type="http://schemas.openxmlformats.org/officeDocument/2006/relationships/hyperlink" Target="https://http.dev/stat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example.com/new-pag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org/TR/2000/NOTE-SOAP-20000508/" TargetMode="External"/><Relationship Id="rId4" Type="http://schemas.openxmlformats.org/officeDocument/2006/relationships/hyperlink" Target="https://www.w3.org/TR/2000/NOTE-SOAP-20000508/" TargetMode="External"/><Relationship Id="rId5" Type="http://schemas.openxmlformats.org/officeDocument/2006/relationships/hyperlink" Target="https://www.w3.org/TR/soap12/" TargetMode="External"/><Relationship Id="rId6" Type="http://schemas.openxmlformats.org/officeDocument/2006/relationships/hyperlink" Target="https://www.w3.org/TR/soap12/" TargetMode="External"/><Relationship Id="rId7" Type="http://schemas.openxmlformats.org/officeDocument/2006/relationships/hyperlink" Target="https://www.w3.org/TR/soa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org/TR/2001/NOTE-wsdl-2001031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Web Servisler ve Uygulamaları</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Soap, Rest, GRPC, GraphQL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06400" lvl="0" marL="457200" rtl="0" algn="l">
              <a:lnSpc>
                <a:spcPct val="90000"/>
              </a:lnSpc>
              <a:spcBef>
                <a:spcPts val="1000"/>
              </a:spcBef>
              <a:spcAft>
                <a:spcPts val="0"/>
              </a:spcAft>
              <a:buClr>
                <a:srgbClr val="000000"/>
              </a:buClr>
              <a:buSzPts val="2800"/>
              <a:buFont typeface="Arial"/>
              <a:buChar char="●"/>
            </a:pPr>
            <a:r>
              <a:rPr lang="tr" sz="2800">
                <a:solidFill>
                  <a:srgbClr val="000000"/>
                </a:solidFill>
                <a:latin typeface="Arial"/>
                <a:ea typeface="Arial"/>
                <a:cs typeface="Arial"/>
                <a:sym typeface="Arial"/>
              </a:rPr>
              <a:t>Soap servisler için kullanılan uygulamadır.</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tr" sz="2800" u="sng">
                <a:solidFill>
                  <a:schemeClr val="hlink"/>
                </a:solidFill>
                <a:latin typeface="Arial"/>
                <a:ea typeface="Arial"/>
                <a:cs typeface="Arial"/>
                <a:sym typeface="Arial"/>
                <a:hlinkClick r:id="rId3"/>
              </a:rPr>
              <a:t>https://www.soapui.org/</a:t>
            </a:r>
            <a:endParaRPr sz="2800" u="sng">
              <a:solidFill>
                <a:schemeClr val="hlink"/>
              </a:solidFill>
              <a:latin typeface="Arial"/>
              <a:ea typeface="Arial"/>
              <a:cs typeface="Arial"/>
              <a:sym typeface="Arial"/>
            </a:endParaRPr>
          </a:p>
          <a:p>
            <a:pPr indent="0" lvl="0" marL="0" rtl="0" algn="l">
              <a:lnSpc>
                <a:spcPct val="90000"/>
              </a:lnSpc>
              <a:spcBef>
                <a:spcPts val="1000"/>
              </a:spcBef>
              <a:spcAft>
                <a:spcPts val="0"/>
              </a:spcAft>
              <a:buNone/>
            </a:pPr>
            <a:r>
              <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tr" sz="2800">
                <a:solidFill>
                  <a:srgbClr val="000000"/>
                </a:solidFill>
                <a:latin typeface="Arial"/>
                <a:ea typeface="Arial"/>
                <a:cs typeface="Arial"/>
                <a:sym typeface="Arial"/>
              </a:rPr>
              <a:t>Soapui ‘da deneme yapmak için örnek web servis:</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tr" sz="2800" u="sng">
                <a:solidFill>
                  <a:schemeClr val="hlink"/>
                </a:solidFill>
                <a:latin typeface="Arial"/>
                <a:ea typeface="Arial"/>
                <a:cs typeface="Arial"/>
                <a:sym typeface="Arial"/>
                <a:hlinkClick r:id="rId4"/>
              </a:rPr>
              <a:t>http://www.dneonline.com/calculator.asmx?wsdl</a:t>
            </a:r>
            <a:endParaRPr sz="2800" u="sng">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986550" y="2145881"/>
            <a:ext cx="7170900" cy="1557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Jax-ws ile SOAP Web Servis Yazmak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Jax-ws</a:t>
            </a:r>
            <a:endParaRPr/>
          </a:p>
        </p:txBody>
      </p:sp>
      <p:sp>
        <p:nvSpPr>
          <p:cNvPr id="134" name="Google Shape;134;p24"/>
          <p:cNvSpPr txBox="1"/>
          <p:nvPr>
            <p:ph idx="1" type="body"/>
          </p:nvPr>
        </p:nvSpPr>
        <p:spPr>
          <a:xfrm>
            <a:off x="311700" y="1266325"/>
            <a:ext cx="8616000" cy="20103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tr" sz="1500" u="sng">
                <a:solidFill>
                  <a:schemeClr val="hlink"/>
                </a:solidFill>
                <a:latin typeface="Arial"/>
                <a:ea typeface="Arial"/>
                <a:cs typeface="Arial"/>
                <a:sym typeface="Arial"/>
                <a:hlinkClick r:id="rId3"/>
              </a:rPr>
              <a:t>SOAP</a:t>
            </a:r>
            <a:r>
              <a:rPr lang="tr" sz="1500">
                <a:solidFill>
                  <a:srgbClr val="000000"/>
                </a:solidFill>
                <a:latin typeface="Arial"/>
                <a:ea typeface="Arial"/>
                <a:cs typeface="Arial"/>
                <a:sym typeface="Arial"/>
              </a:rPr>
              <a:t>, Web Service gelistirmek icin kullanilan , XML tabanli ve standard olmus bir </a:t>
            </a:r>
            <a:r>
              <a:rPr b="1" lang="tr" sz="1500">
                <a:solidFill>
                  <a:srgbClr val="000000"/>
                </a:solidFill>
                <a:latin typeface="Arial"/>
                <a:ea typeface="Arial"/>
                <a:cs typeface="Arial"/>
                <a:sym typeface="Arial"/>
              </a:rPr>
              <a:t>protokoldur</a:t>
            </a:r>
            <a:r>
              <a:rPr lang="tr" sz="1500">
                <a:solidFill>
                  <a:srgbClr val="000000"/>
                </a:solidFill>
                <a:latin typeface="Arial"/>
                <a:ea typeface="Arial"/>
                <a:cs typeface="Arial"/>
                <a:sym typeface="Arial"/>
              </a:rPr>
              <a:t>. Platform ve programlama dili </a:t>
            </a:r>
            <a:r>
              <a:rPr b="1" lang="tr" sz="1500">
                <a:solidFill>
                  <a:srgbClr val="000000"/>
                </a:solidFill>
                <a:latin typeface="Arial"/>
                <a:ea typeface="Arial"/>
                <a:cs typeface="Arial"/>
                <a:sym typeface="Arial"/>
              </a:rPr>
              <a:t>bagimsizdir</a:t>
            </a:r>
            <a:r>
              <a:rPr lang="tr"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just">
              <a:spcBef>
                <a:spcPts val="0"/>
              </a:spcBef>
              <a:spcAft>
                <a:spcPts val="0"/>
              </a:spcAft>
              <a:buNone/>
            </a:pPr>
            <a:r>
              <a:rPr b="1" lang="tr" sz="1500">
                <a:solidFill>
                  <a:srgbClr val="000000"/>
                </a:solidFill>
                <a:latin typeface="Arial"/>
                <a:ea typeface="Arial"/>
                <a:cs typeface="Arial"/>
                <a:sym typeface="Arial"/>
              </a:rPr>
              <a:t>SOAP</a:t>
            </a:r>
            <a:r>
              <a:rPr lang="tr" sz="1500">
                <a:solidFill>
                  <a:srgbClr val="000000"/>
                </a:solidFill>
                <a:latin typeface="Arial"/>
                <a:ea typeface="Arial"/>
                <a:cs typeface="Arial"/>
                <a:sym typeface="Arial"/>
              </a:rPr>
              <a:t> message’lari complex bir yapiya sahiptir JAX-WS API’si bu complexity’yi developerdan saklamaktadir.</a:t>
            </a:r>
            <a:endParaRPr sz="1500">
              <a:solidFill>
                <a:srgbClr val="000000"/>
              </a:solidFill>
              <a:latin typeface="Arial"/>
              <a:ea typeface="Arial"/>
              <a:cs typeface="Arial"/>
              <a:sym typeface="Arial"/>
            </a:endParaRPr>
          </a:p>
          <a:p>
            <a:pPr indent="0" lvl="0" marL="0" rtl="0" algn="just">
              <a:spcBef>
                <a:spcPts val="0"/>
              </a:spcBef>
              <a:spcAft>
                <a:spcPts val="0"/>
              </a:spcAft>
              <a:buNone/>
            </a:pPr>
            <a:r>
              <a:rPr b="1" lang="tr" sz="1500" u="sng">
                <a:solidFill>
                  <a:schemeClr val="hlink"/>
                </a:solidFill>
                <a:latin typeface="Arial"/>
                <a:ea typeface="Arial"/>
                <a:cs typeface="Arial"/>
                <a:sym typeface="Arial"/>
                <a:hlinkClick r:id="rId4"/>
              </a:rPr>
              <a:t>WSDL</a:t>
            </a:r>
            <a:r>
              <a:rPr lang="tr" sz="1500">
                <a:solidFill>
                  <a:srgbClr val="000000"/>
                </a:solidFill>
                <a:latin typeface="Arial"/>
                <a:ea typeface="Arial"/>
                <a:cs typeface="Arial"/>
                <a:sym typeface="Arial"/>
              </a:rPr>
              <a:t> , XML tabanli bir dokumandir ve Web Service hakkinda tum teknik bilgileri barindirmaktadir.</a:t>
            </a:r>
            <a:endParaRPr sz="1500">
              <a:solidFill>
                <a:srgbClr val="000000"/>
              </a:solidFill>
              <a:latin typeface="Arial"/>
              <a:ea typeface="Arial"/>
              <a:cs typeface="Arial"/>
              <a:sym typeface="Arial"/>
            </a:endParaRPr>
          </a:p>
          <a:p>
            <a:pPr indent="0" lvl="0" marL="0" rtl="0" algn="just">
              <a:spcBef>
                <a:spcPts val="0"/>
              </a:spcBef>
              <a:spcAft>
                <a:spcPts val="0"/>
              </a:spcAft>
              <a:buNone/>
            </a:pPr>
            <a:r>
              <a:rPr lang="tr" sz="1500">
                <a:solidFill>
                  <a:srgbClr val="000000"/>
                </a:solidFill>
                <a:latin typeface="Arial"/>
                <a:ea typeface="Arial"/>
                <a:cs typeface="Arial"/>
                <a:sym typeface="Arial"/>
              </a:rPr>
              <a:t>method isimleri , parametreleri , service ismi , port bilgisi gibi</a:t>
            </a:r>
            <a:endParaRPr sz="1500">
              <a:solidFill>
                <a:srgbClr val="000000"/>
              </a:solidFill>
              <a:latin typeface="Arial"/>
              <a:ea typeface="Arial"/>
              <a:cs typeface="Arial"/>
              <a:sym typeface="Arial"/>
            </a:endParaRPr>
          </a:p>
          <a:p>
            <a:pPr indent="0" lvl="0" marL="0" rtl="0" algn="just">
              <a:spcBef>
                <a:spcPts val="0"/>
              </a:spcBef>
              <a:spcAft>
                <a:spcPts val="0"/>
              </a:spcAft>
              <a:buNone/>
            </a:pPr>
            <a:r>
              <a:rPr lang="tr"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just">
              <a:spcBef>
                <a:spcPts val="0"/>
              </a:spcBef>
              <a:spcAft>
                <a:spcPts val="0"/>
              </a:spcAft>
              <a:buNone/>
            </a:pPr>
            <a:r>
              <a:rPr b="1" lang="tr" sz="1500">
                <a:solidFill>
                  <a:srgbClr val="000000"/>
                </a:solidFill>
                <a:latin typeface="Arial"/>
                <a:ea typeface="Arial"/>
                <a:cs typeface="Arial"/>
                <a:sym typeface="Arial"/>
              </a:rPr>
              <a:t>WSDL</a:t>
            </a:r>
            <a:r>
              <a:rPr lang="tr" sz="1500">
                <a:solidFill>
                  <a:srgbClr val="000000"/>
                </a:solidFill>
                <a:latin typeface="Arial"/>
                <a:ea typeface="Arial"/>
                <a:cs typeface="Arial"/>
                <a:sym typeface="Arial"/>
              </a:rPr>
              <a:t>, bir web service nasil erisebiliriz ve hangi isleri/operation/method gerceklestirilebilecegini tanimlar.</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sz="1500"/>
          </a:p>
        </p:txBody>
      </p:sp>
      <p:pic>
        <p:nvPicPr>
          <p:cNvPr id="135" name="Google Shape;135;p24"/>
          <p:cNvPicPr preferRelativeResize="0"/>
          <p:nvPr/>
        </p:nvPicPr>
        <p:blipFill>
          <a:blip r:embed="rId5">
            <a:alphaModFix/>
          </a:blip>
          <a:stretch>
            <a:fillRect/>
          </a:stretch>
        </p:blipFill>
        <p:spPr>
          <a:xfrm>
            <a:off x="2394263" y="3020400"/>
            <a:ext cx="4450874" cy="190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Annotation</a:t>
            </a:r>
            <a:endParaRPr/>
          </a:p>
        </p:txBody>
      </p:sp>
      <p:sp>
        <p:nvSpPr>
          <p:cNvPr id="141" name="Google Shape;141;p25"/>
          <p:cNvSpPr txBox="1"/>
          <p:nvPr>
            <p:ph idx="1" type="body"/>
          </p:nvPr>
        </p:nvSpPr>
        <p:spPr>
          <a:xfrm>
            <a:off x="311700" y="1266325"/>
            <a:ext cx="8704200" cy="3650100"/>
          </a:xfrm>
          <a:prstGeom prst="rect">
            <a:avLst/>
          </a:prstGeom>
        </p:spPr>
        <p:txBody>
          <a:bodyPr anchorCtr="0" anchor="t" bIns="91425" lIns="91425" spcFirstLastPara="1" rIns="91425" wrap="square" tIns="91425">
            <a:noAutofit/>
          </a:bodyPr>
          <a:lstStyle/>
          <a:p>
            <a:pPr indent="-311150" lvl="0" marL="457200" rtl="0" algn="l">
              <a:lnSpc>
                <a:spcPct val="90000"/>
              </a:lnSpc>
              <a:spcBef>
                <a:spcPts val="0"/>
              </a:spcBef>
              <a:spcAft>
                <a:spcPts val="0"/>
              </a:spcAft>
              <a:buSzPts val="1300"/>
              <a:buFont typeface="Arial"/>
              <a:buChar char="●"/>
            </a:pPr>
            <a:r>
              <a:rPr lang="tr" sz="1300">
                <a:solidFill>
                  <a:srgbClr val="BBB529"/>
                </a:solidFill>
                <a:latin typeface="Arial"/>
                <a:ea typeface="Arial"/>
                <a:cs typeface="Arial"/>
                <a:sym typeface="Arial"/>
              </a:rPr>
              <a:t>@WebService</a:t>
            </a:r>
            <a:r>
              <a:rPr lang="tr" sz="1300">
                <a:solidFill>
                  <a:srgbClr val="A9B7C6"/>
                </a:solidFill>
                <a:latin typeface="Arial"/>
                <a:ea typeface="Arial"/>
                <a:cs typeface="Arial"/>
                <a:sym typeface="Arial"/>
              </a:rPr>
              <a:t>(</a:t>
            </a:r>
            <a:endParaRPr sz="1300">
              <a:solidFill>
                <a:srgbClr val="A9B7C6"/>
              </a:solidFill>
              <a:latin typeface="Arial"/>
              <a:ea typeface="Arial"/>
              <a:cs typeface="Arial"/>
              <a:sym typeface="Arial"/>
            </a:endParaRPr>
          </a:p>
          <a:p>
            <a:pPr indent="0" lvl="0" marL="0" rtl="0" algn="l">
              <a:lnSpc>
                <a:spcPct val="90000"/>
              </a:lnSpc>
              <a:spcBef>
                <a:spcPts val="0"/>
              </a:spcBef>
              <a:spcAft>
                <a:spcPts val="0"/>
              </a:spcAft>
              <a:buNone/>
            </a:pPr>
            <a:r>
              <a:rPr lang="tr" sz="1300">
                <a:solidFill>
                  <a:srgbClr val="A9B7C6"/>
                </a:solidFill>
                <a:latin typeface="Arial"/>
                <a:ea typeface="Arial"/>
                <a:cs typeface="Arial"/>
                <a:sym typeface="Arial"/>
              </a:rPr>
              <a:t>    	targetNamespace = </a:t>
            </a:r>
            <a:r>
              <a:rPr lang="tr" sz="1300">
                <a:solidFill>
                  <a:srgbClr val="6A8759"/>
                </a:solidFill>
                <a:latin typeface="Arial"/>
                <a:ea typeface="Arial"/>
                <a:cs typeface="Arial"/>
                <a:sym typeface="Arial"/>
              </a:rPr>
              <a:t>"https://umiitkose.com/calculator"</a:t>
            </a:r>
            <a:r>
              <a:rPr lang="tr" sz="1300">
                <a:solidFill>
                  <a:srgbClr val="CC7832"/>
                </a:solidFill>
                <a:latin typeface="Arial"/>
                <a:ea typeface="Arial"/>
                <a:cs typeface="Arial"/>
                <a:sym typeface="Arial"/>
              </a:rPr>
              <a:t>,</a:t>
            </a:r>
            <a:endParaRPr sz="1300">
              <a:solidFill>
                <a:srgbClr val="CC7832"/>
              </a:solidFill>
              <a:latin typeface="Arial"/>
              <a:ea typeface="Arial"/>
              <a:cs typeface="Arial"/>
              <a:sym typeface="Arial"/>
            </a:endParaRPr>
          </a:p>
          <a:p>
            <a:pPr indent="0" lvl="0" marL="0" rtl="0" algn="l">
              <a:lnSpc>
                <a:spcPct val="90000"/>
              </a:lnSpc>
              <a:spcBef>
                <a:spcPts val="0"/>
              </a:spcBef>
              <a:spcAft>
                <a:spcPts val="0"/>
              </a:spcAft>
              <a:buNone/>
            </a:pPr>
            <a:r>
              <a:rPr lang="tr" sz="1300">
                <a:solidFill>
                  <a:srgbClr val="CC7832"/>
                </a:solidFill>
                <a:latin typeface="Arial"/>
                <a:ea typeface="Arial"/>
                <a:cs typeface="Arial"/>
                <a:sym typeface="Arial"/>
              </a:rPr>
              <a:t>    	</a:t>
            </a:r>
            <a:r>
              <a:rPr lang="tr" sz="1300">
                <a:solidFill>
                  <a:srgbClr val="A9B7C6"/>
                </a:solidFill>
                <a:latin typeface="Arial"/>
                <a:ea typeface="Arial"/>
                <a:cs typeface="Arial"/>
                <a:sym typeface="Arial"/>
              </a:rPr>
              <a:t>name = </a:t>
            </a:r>
            <a:r>
              <a:rPr lang="tr" sz="1300">
                <a:solidFill>
                  <a:srgbClr val="6A8759"/>
                </a:solidFill>
                <a:latin typeface="Arial"/>
                <a:ea typeface="Arial"/>
                <a:cs typeface="Arial"/>
                <a:sym typeface="Arial"/>
              </a:rPr>
              <a:t>"calculator"</a:t>
            </a:r>
            <a:r>
              <a:rPr lang="tr" sz="1300">
                <a:solidFill>
                  <a:srgbClr val="CC7832"/>
                </a:solidFill>
                <a:latin typeface="Arial"/>
                <a:ea typeface="Arial"/>
                <a:cs typeface="Arial"/>
                <a:sym typeface="Arial"/>
              </a:rPr>
              <a:t>,</a:t>
            </a:r>
            <a:endParaRPr sz="1300">
              <a:solidFill>
                <a:srgbClr val="CC7832"/>
              </a:solidFill>
              <a:latin typeface="Arial"/>
              <a:ea typeface="Arial"/>
              <a:cs typeface="Arial"/>
              <a:sym typeface="Arial"/>
            </a:endParaRPr>
          </a:p>
          <a:p>
            <a:pPr indent="0" lvl="0" marL="0" rtl="0" algn="l">
              <a:lnSpc>
                <a:spcPct val="90000"/>
              </a:lnSpc>
              <a:spcBef>
                <a:spcPts val="0"/>
              </a:spcBef>
              <a:spcAft>
                <a:spcPts val="0"/>
              </a:spcAft>
              <a:buNone/>
            </a:pPr>
            <a:r>
              <a:rPr lang="tr" sz="1300">
                <a:solidFill>
                  <a:srgbClr val="CC7832"/>
                </a:solidFill>
                <a:latin typeface="Arial"/>
                <a:ea typeface="Arial"/>
                <a:cs typeface="Arial"/>
                <a:sym typeface="Arial"/>
              </a:rPr>
              <a:t>    	</a:t>
            </a:r>
            <a:r>
              <a:rPr lang="tr" sz="1300">
                <a:solidFill>
                  <a:srgbClr val="A9B7C6"/>
                </a:solidFill>
                <a:latin typeface="Arial"/>
                <a:ea typeface="Arial"/>
                <a:cs typeface="Arial"/>
                <a:sym typeface="Arial"/>
              </a:rPr>
              <a:t>serviceName = </a:t>
            </a:r>
            <a:r>
              <a:rPr lang="tr" sz="1300">
                <a:solidFill>
                  <a:srgbClr val="6A8759"/>
                </a:solidFill>
                <a:latin typeface="Arial"/>
                <a:ea typeface="Arial"/>
                <a:cs typeface="Arial"/>
                <a:sym typeface="Arial"/>
              </a:rPr>
              <a:t>"calculator"</a:t>
            </a:r>
            <a:r>
              <a:rPr lang="tr" sz="1300">
                <a:solidFill>
                  <a:srgbClr val="A9B7C6"/>
                </a:solidFill>
                <a:latin typeface="Arial"/>
                <a:ea typeface="Arial"/>
                <a:cs typeface="Arial"/>
                <a:sym typeface="Arial"/>
              </a:rPr>
              <a:t>)</a:t>
            </a:r>
            <a:endParaRPr sz="1300">
              <a:solidFill>
                <a:srgbClr val="A9B7C6"/>
              </a:solidFill>
              <a:latin typeface="Arial"/>
              <a:ea typeface="Arial"/>
              <a:cs typeface="Arial"/>
              <a:sym typeface="Arial"/>
            </a:endParaRPr>
          </a:p>
          <a:p>
            <a:pPr indent="-311150" lvl="0" marL="457200" rtl="0" algn="l">
              <a:lnSpc>
                <a:spcPct val="90000"/>
              </a:lnSpc>
              <a:spcBef>
                <a:spcPts val="1000"/>
              </a:spcBef>
              <a:spcAft>
                <a:spcPts val="0"/>
              </a:spcAft>
              <a:buSzPts val="1300"/>
              <a:buFont typeface="Arial"/>
              <a:buChar char="●"/>
            </a:pPr>
            <a:r>
              <a:rPr lang="tr" sz="1300">
                <a:solidFill>
                  <a:srgbClr val="BBB529"/>
                </a:solidFill>
                <a:latin typeface="Arial"/>
                <a:ea typeface="Arial"/>
                <a:cs typeface="Arial"/>
                <a:sym typeface="Arial"/>
              </a:rPr>
              <a:t>@BindingType</a:t>
            </a:r>
            <a:r>
              <a:rPr lang="tr" sz="1300">
                <a:solidFill>
                  <a:srgbClr val="A9B7C6"/>
                </a:solidFill>
                <a:latin typeface="Arial"/>
                <a:ea typeface="Arial"/>
                <a:cs typeface="Arial"/>
                <a:sym typeface="Arial"/>
              </a:rPr>
              <a:t>(SOAPBinding.</a:t>
            </a:r>
            <a:r>
              <a:rPr i="1" lang="tr" sz="1300">
                <a:solidFill>
                  <a:srgbClr val="9876AA"/>
                </a:solidFill>
                <a:latin typeface="Arial"/>
                <a:ea typeface="Arial"/>
                <a:cs typeface="Arial"/>
                <a:sym typeface="Arial"/>
              </a:rPr>
              <a:t>SOAP12HTTP_BINDING</a:t>
            </a:r>
            <a:r>
              <a:rPr lang="tr" sz="1300">
                <a:solidFill>
                  <a:srgbClr val="A9B7C6"/>
                </a:solidFill>
                <a:latin typeface="Arial"/>
                <a:ea typeface="Arial"/>
                <a:cs typeface="Arial"/>
                <a:sym typeface="Arial"/>
              </a:rPr>
              <a:t>) -&gt; soap 1.2 ve 1.1 için</a:t>
            </a:r>
            <a:endParaRPr sz="1300">
              <a:solidFill>
                <a:srgbClr val="A9B7C6"/>
              </a:solidFill>
              <a:latin typeface="Arial"/>
              <a:ea typeface="Arial"/>
              <a:cs typeface="Arial"/>
              <a:sym typeface="Arial"/>
            </a:endParaRPr>
          </a:p>
          <a:p>
            <a:pPr indent="-311150" lvl="0" marL="457200" rtl="0" algn="l">
              <a:lnSpc>
                <a:spcPct val="90000"/>
              </a:lnSpc>
              <a:spcBef>
                <a:spcPts val="0"/>
              </a:spcBef>
              <a:spcAft>
                <a:spcPts val="0"/>
              </a:spcAft>
              <a:buClr>
                <a:srgbClr val="BBB529"/>
              </a:buClr>
              <a:buSzPts val="1300"/>
              <a:buFont typeface="Arial"/>
              <a:buChar char="●"/>
            </a:pPr>
            <a:r>
              <a:rPr lang="tr" sz="1300">
                <a:solidFill>
                  <a:srgbClr val="BBB529"/>
                </a:solidFill>
                <a:latin typeface="Arial"/>
                <a:ea typeface="Arial"/>
                <a:cs typeface="Arial"/>
                <a:sym typeface="Arial"/>
              </a:rPr>
              <a:t>@Oneway</a:t>
            </a:r>
            <a:endParaRPr sz="1300">
              <a:solidFill>
                <a:srgbClr val="BBB529"/>
              </a:solidFill>
              <a:latin typeface="Arial"/>
              <a:ea typeface="Arial"/>
              <a:cs typeface="Arial"/>
              <a:sym typeface="Arial"/>
            </a:endParaRPr>
          </a:p>
          <a:p>
            <a:pPr indent="-311150" lvl="0" marL="457200" rtl="0" algn="l">
              <a:lnSpc>
                <a:spcPct val="90000"/>
              </a:lnSpc>
              <a:spcBef>
                <a:spcPts val="0"/>
              </a:spcBef>
              <a:spcAft>
                <a:spcPts val="0"/>
              </a:spcAft>
              <a:buSzPts val="1300"/>
              <a:buFont typeface="Arial"/>
              <a:buChar char="●"/>
            </a:pPr>
            <a:r>
              <a:rPr lang="tr" sz="1300">
                <a:solidFill>
                  <a:srgbClr val="BBB529"/>
                </a:solidFill>
                <a:latin typeface="Arial"/>
                <a:ea typeface="Arial"/>
                <a:cs typeface="Arial"/>
                <a:sym typeface="Arial"/>
              </a:rPr>
              <a:t>@WebMethod</a:t>
            </a:r>
            <a:r>
              <a:rPr lang="tr" sz="1300">
                <a:solidFill>
                  <a:srgbClr val="A9B7C6"/>
                </a:solidFill>
                <a:latin typeface="Arial"/>
                <a:ea typeface="Arial"/>
                <a:cs typeface="Arial"/>
                <a:sym typeface="Arial"/>
              </a:rPr>
              <a:t>(operationName = </a:t>
            </a:r>
            <a:r>
              <a:rPr lang="tr" sz="1300">
                <a:solidFill>
                  <a:srgbClr val="6A8759"/>
                </a:solidFill>
                <a:latin typeface="Arial"/>
                <a:ea typeface="Arial"/>
                <a:cs typeface="Arial"/>
                <a:sym typeface="Arial"/>
              </a:rPr>
              <a:t>"topla"</a:t>
            </a:r>
            <a:r>
              <a:rPr lang="tr" sz="1300">
                <a:solidFill>
                  <a:srgbClr val="CC7832"/>
                </a:solidFill>
                <a:latin typeface="Arial"/>
                <a:ea typeface="Arial"/>
                <a:cs typeface="Arial"/>
                <a:sym typeface="Arial"/>
              </a:rPr>
              <a:t>,</a:t>
            </a:r>
            <a:r>
              <a:rPr lang="tr" sz="1300">
                <a:solidFill>
                  <a:srgbClr val="A9B7C6"/>
                </a:solidFill>
                <a:latin typeface="Arial"/>
                <a:ea typeface="Arial"/>
                <a:cs typeface="Arial"/>
                <a:sym typeface="Arial"/>
              </a:rPr>
              <a:t>action = </a:t>
            </a:r>
            <a:r>
              <a:rPr lang="tr" sz="1300">
                <a:solidFill>
                  <a:srgbClr val="6A8759"/>
                </a:solidFill>
                <a:latin typeface="Arial"/>
                <a:ea typeface="Arial"/>
                <a:cs typeface="Arial"/>
                <a:sym typeface="Arial"/>
              </a:rPr>
              <a:t>"https://umiitkose.com/calculator/topla"</a:t>
            </a:r>
            <a:r>
              <a:rPr lang="tr" sz="1300">
                <a:solidFill>
                  <a:srgbClr val="CC7832"/>
                </a:solidFill>
                <a:latin typeface="Arial"/>
                <a:ea typeface="Arial"/>
                <a:cs typeface="Arial"/>
                <a:sym typeface="Arial"/>
              </a:rPr>
              <a:t>,</a:t>
            </a:r>
            <a:r>
              <a:rPr lang="tr" sz="1300">
                <a:solidFill>
                  <a:srgbClr val="A9B7C6"/>
                </a:solidFill>
                <a:latin typeface="Arial"/>
                <a:ea typeface="Arial"/>
                <a:cs typeface="Arial"/>
                <a:sym typeface="Arial"/>
              </a:rPr>
              <a:t>exclude = </a:t>
            </a:r>
            <a:r>
              <a:rPr lang="tr" sz="1300">
                <a:solidFill>
                  <a:srgbClr val="CC7832"/>
                </a:solidFill>
                <a:latin typeface="Arial"/>
                <a:ea typeface="Arial"/>
                <a:cs typeface="Arial"/>
                <a:sym typeface="Arial"/>
              </a:rPr>
              <a:t>true</a:t>
            </a:r>
            <a:r>
              <a:rPr lang="tr" sz="1300">
                <a:solidFill>
                  <a:srgbClr val="A9B7C6"/>
                </a:solidFill>
                <a:latin typeface="Arial"/>
                <a:ea typeface="Arial"/>
                <a:cs typeface="Arial"/>
                <a:sym typeface="Arial"/>
              </a:rPr>
              <a:t>)</a:t>
            </a:r>
            <a:endParaRPr sz="1300">
              <a:solidFill>
                <a:srgbClr val="A9B7C6"/>
              </a:solidFill>
              <a:latin typeface="Arial"/>
              <a:ea typeface="Arial"/>
              <a:cs typeface="Arial"/>
              <a:sym typeface="Arial"/>
            </a:endParaRPr>
          </a:p>
          <a:p>
            <a:pPr indent="-311150" lvl="0" marL="457200" rtl="0" algn="l">
              <a:lnSpc>
                <a:spcPct val="90000"/>
              </a:lnSpc>
              <a:spcBef>
                <a:spcPts val="0"/>
              </a:spcBef>
              <a:spcAft>
                <a:spcPts val="0"/>
              </a:spcAft>
              <a:buSzPts val="1300"/>
              <a:buFont typeface="Arial"/>
              <a:buChar char="●"/>
            </a:pPr>
            <a:r>
              <a:rPr lang="tr" sz="1300">
                <a:solidFill>
                  <a:srgbClr val="BBB529"/>
                </a:solidFill>
                <a:latin typeface="Arial"/>
                <a:ea typeface="Arial"/>
                <a:cs typeface="Arial"/>
                <a:sym typeface="Arial"/>
              </a:rPr>
              <a:t>@WebParam</a:t>
            </a:r>
            <a:r>
              <a:rPr lang="tr" sz="1300">
                <a:solidFill>
                  <a:srgbClr val="A9B7C6"/>
                </a:solidFill>
                <a:latin typeface="Arial"/>
                <a:ea typeface="Arial"/>
                <a:cs typeface="Arial"/>
                <a:sym typeface="Arial"/>
              </a:rPr>
              <a:t>(name = </a:t>
            </a:r>
            <a:r>
              <a:rPr lang="tr" sz="1300">
                <a:solidFill>
                  <a:srgbClr val="6A8759"/>
                </a:solidFill>
                <a:latin typeface="Arial"/>
                <a:ea typeface="Arial"/>
                <a:cs typeface="Arial"/>
                <a:sym typeface="Arial"/>
              </a:rPr>
              <a:t>"firstNumber"</a:t>
            </a:r>
            <a:r>
              <a:rPr lang="tr" sz="1300">
                <a:solidFill>
                  <a:srgbClr val="A9B7C6"/>
                </a:solidFill>
                <a:latin typeface="Arial"/>
                <a:ea typeface="Arial"/>
                <a:cs typeface="Arial"/>
                <a:sym typeface="Arial"/>
              </a:rPr>
              <a:t>)</a:t>
            </a:r>
            <a:endParaRPr sz="1300">
              <a:solidFill>
                <a:srgbClr val="A9B7C6"/>
              </a:solidFill>
              <a:latin typeface="Arial"/>
              <a:ea typeface="Arial"/>
              <a:cs typeface="Arial"/>
              <a:sym typeface="Arial"/>
            </a:endParaRPr>
          </a:p>
          <a:p>
            <a:pPr indent="0" lvl="0" marL="0" rtl="0" algn="l">
              <a:lnSpc>
                <a:spcPct val="90000"/>
              </a:lnSpc>
              <a:spcBef>
                <a:spcPts val="1000"/>
              </a:spcBef>
              <a:spcAft>
                <a:spcPts val="0"/>
              </a:spcAft>
              <a:buNone/>
            </a:pPr>
            <a:r>
              <a:rPr b="1" lang="tr" sz="1300">
                <a:solidFill>
                  <a:srgbClr val="000000"/>
                </a:solidFill>
                <a:latin typeface="Arial"/>
                <a:ea typeface="Arial"/>
                <a:cs typeface="Arial"/>
                <a:sym typeface="Arial"/>
              </a:rPr>
              <a:t>Kod Generate için:</a:t>
            </a:r>
            <a:endParaRPr b="1" sz="13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tr" sz="1300">
                <a:solidFill>
                  <a:srgbClr val="000000"/>
                </a:solidFill>
                <a:latin typeface="Arial"/>
                <a:ea typeface="Arial"/>
                <a:cs typeface="Arial"/>
                <a:sym typeface="Arial"/>
              </a:rPr>
              <a:t>•wsimport -keep -verbose –s src wsdl-adresi</a:t>
            </a:r>
            <a:endParaRPr sz="1300">
              <a:solidFill>
                <a:srgbClr val="000000"/>
              </a:solidFill>
              <a:latin typeface="Arial"/>
              <a:ea typeface="Arial"/>
              <a:cs typeface="Arial"/>
              <a:sym typeface="Arial"/>
            </a:endParaRPr>
          </a:p>
          <a:p>
            <a:pPr indent="0" lvl="0" marL="12700" rtl="0" algn="l">
              <a:lnSpc>
                <a:spcPct val="90000"/>
              </a:lnSpc>
              <a:spcBef>
                <a:spcPts val="500"/>
              </a:spcBef>
              <a:spcAft>
                <a:spcPts val="0"/>
              </a:spcAft>
              <a:buNone/>
            </a:pPr>
            <a:r>
              <a:rPr lang="tr" sz="1300">
                <a:solidFill>
                  <a:srgbClr val="000000"/>
                </a:solidFill>
                <a:latin typeface="Arial"/>
                <a:ea typeface="Arial"/>
                <a:cs typeface="Arial"/>
                <a:sym typeface="Arial"/>
              </a:rPr>
              <a:t>•-keep = java kodları oluşturmak için</a:t>
            </a:r>
            <a:endParaRPr sz="1300">
              <a:solidFill>
                <a:srgbClr val="000000"/>
              </a:solidFill>
              <a:latin typeface="Arial"/>
              <a:ea typeface="Arial"/>
              <a:cs typeface="Arial"/>
              <a:sym typeface="Arial"/>
            </a:endParaRPr>
          </a:p>
          <a:p>
            <a:pPr indent="0" lvl="0" marL="12700" rtl="0" algn="l">
              <a:lnSpc>
                <a:spcPct val="90000"/>
              </a:lnSpc>
              <a:spcBef>
                <a:spcPts val="500"/>
              </a:spcBef>
              <a:spcAft>
                <a:spcPts val="0"/>
              </a:spcAft>
              <a:buNone/>
            </a:pPr>
            <a:r>
              <a:rPr lang="tr" sz="1300">
                <a:solidFill>
                  <a:srgbClr val="000000"/>
                </a:solidFill>
                <a:latin typeface="Arial"/>
                <a:ea typeface="Arial"/>
                <a:cs typeface="Arial"/>
                <a:sym typeface="Arial"/>
              </a:rPr>
              <a:t>•-s yol belirtmek için</a:t>
            </a:r>
            <a:endParaRPr sz="1300">
              <a:solidFill>
                <a:srgbClr val="000000"/>
              </a:solidFill>
              <a:latin typeface="Arial"/>
              <a:ea typeface="Arial"/>
              <a:cs typeface="Arial"/>
              <a:sym typeface="Arial"/>
            </a:endParaRPr>
          </a:p>
          <a:p>
            <a:pPr indent="0" lvl="0" marL="12700" rtl="0" algn="l">
              <a:lnSpc>
                <a:spcPct val="90000"/>
              </a:lnSpc>
              <a:spcBef>
                <a:spcPts val="500"/>
              </a:spcBef>
              <a:spcAft>
                <a:spcPts val="0"/>
              </a:spcAft>
              <a:buNone/>
            </a:pPr>
            <a:r>
              <a:rPr lang="tr" sz="1300">
                <a:solidFill>
                  <a:srgbClr val="000000"/>
                </a:solidFill>
                <a:latin typeface="Arial"/>
                <a:ea typeface="Arial"/>
                <a:cs typeface="Arial"/>
                <a:sym typeface="Arial"/>
              </a:rPr>
              <a:t>•-verbose ile compiler mesajı görülür.</a:t>
            </a:r>
            <a:endParaRPr sz="1300">
              <a:solidFill>
                <a:srgbClr val="000000"/>
              </a:solidFill>
              <a:latin typeface="Arial"/>
              <a:ea typeface="Arial"/>
              <a:cs typeface="Arial"/>
              <a:sym typeface="Arial"/>
            </a:endParaRPr>
          </a:p>
          <a:p>
            <a:pPr indent="0" lvl="0" marL="12700" rtl="0" algn="l">
              <a:lnSpc>
                <a:spcPct val="90000"/>
              </a:lnSpc>
              <a:spcBef>
                <a:spcPts val="500"/>
              </a:spcBef>
              <a:spcAft>
                <a:spcPts val="0"/>
              </a:spcAft>
              <a:buNone/>
            </a:pPr>
            <a:r>
              <a:rPr lang="tr" sz="1300">
                <a:solidFill>
                  <a:srgbClr val="000000"/>
                </a:solidFill>
                <a:latin typeface="Arial"/>
                <a:ea typeface="Arial"/>
                <a:cs typeface="Arial"/>
                <a:sym typeface="Arial"/>
              </a:rPr>
              <a:t>•-p ile dosyalarımızın ait olduğu paket bilgisi verilebilir.</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WSDL Elements</a:t>
            </a:r>
            <a:endParaRPr/>
          </a:p>
        </p:txBody>
      </p:sp>
      <p:sp>
        <p:nvSpPr>
          <p:cNvPr id="147" name="Google Shape;147;p26"/>
          <p:cNvSpPr txBox="1"/>
          <p:nvPr>
            <p:ph idx="1" type="body"/>
          </p:nvPr>
        </p:nvSpPr>
        <p:spPr>
          <a:xfrm>
            <a:off x="311700" y="1266325"/>
            <a:ext cx="8560200" cy="372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tr" sz="1200">
                <a:solidFill>
                  <a:srgbClr val="008080"/>
                </a:solidFill>
                <a:latin typeface="Arial"/>
                <a:ea typeface="Arial"/>
                <a:cs typeface="Arial"/>
                <a:sym typeface="Arial"/>
              </a:rPr>
              <a:t>&lt;definitions&gt;:</a:t>
            </a:r>
            <a:endParaRPr b="1" sz="1200">
              <a:solidFill>
                <a:srgbClr val="008080"/>
              </a:solidFill>
              <a:latin typeface="Arial"/>
              <a:ea typeface="Arial"/>
              <a:cs typeface="Arial"/>
              <a:sym typeface="Arial"/>
            </a:endParaRPr>
          </a:p>
          <a:p>
            <a:pPr indent="0" lvl="0" marL="0" rtl="0" algn="just">
              <a:spcBef>
                <a:spcPts val="0"/>
              </a:spcBef>
              <a:spcAft>
                <a:spcPts val="0"/>
              </a:spcAft>
              <a:buNone/>
            </a:pPr>
            <a:r>
              <a:rPr lang="tr" sz="1200">
                <a:solidFill>
                  <a:srgbClr val="000000"/>
                </a:solidFill>
                <a:latin typeface="Arial"/>
                <a:ea typeface="Arial"/>
                <a:cs typeface="Arial"/>
                <a:sym typeface="Arial"/>
              </a:rPr>
              <a:t>WSDL dokumanindaki root element’tir ve web service’in ismini tanimlar. </a:t>
            </a:r>
            <a:r>
              <a:rPr b="1" lang="tr" sz="1200">
                <a:solidFill>
                  <a:srgbClr val="000000"/>
                </a:solidFill>
                <a:latin typeface="Arial"/>
                <a:ea typeface="Arial"/>
                <a:cs typeface="Arial"/>
                <a:sym typeface="Arial"/>
              </a:rPr>
              <a:t>targetNamespace</a:t>
            </a:r>
            <a:r>
              <a:rPr lang="tr" sz="1200">
                <a:solidFill>
                  <a:srgbClr val="000000"/>
                </a:solidFill>
                <a:latin typeface="Arial"/>
                <a:ea typeface="Arial"/>
                <a:cs typeface="Arial"/>
                <a:sym typeface="Arial"/>
              </a:rPr>
              <a:t> attribute’u ilgili Java package ile iliskilidir.</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tr" sz="1200">
                <a:solidFill>
                  <a:srgbClr val="008080"/>
                </a:solidFill>
                <a:latin typeface="Arial"/>
                <a:ea typeface="Arial"/>
                <a:cs typeface="Arial"/>
                <a:sym typeface="Arial"/>
              </a:rPr>
              <a:t>&lt;types&gt;:</a:t>
            </a:r>
            <a:endParaRPr b="1" sz="1200">
              <a:solidFill>
                <a:srgbClr val="008080"/>
              </a:solidFill>
              <a:latin typeface="Arial"/>
              <a:ea typeface="Arial"/>
              <a:cs typeface="Arial"/>
              <a:sym typeface="Arial"/>
            </a:endParaRPr>
          </a:p>
          <a:p>
            <a:pPr indent="0" lvl="0" marL="0" rtl="0" algn="l">
              <a:spcBef>
                <a:spcPts val="0"/>
              </a:spcBef>
              <a:spcAft>
                <a:spcPts val="0"/>
              </a:spcAft>
              <a:buNone/>
            </a:pPr>
            <a:r>
              <a:rPr lang="tr" sz="1200">
                <a:solidFill>
                  <a:srgbClr val="000000"/>
                </a:solidFill>
                <a:latin typeface="Arial"/>
                <a:ea typeface="Arial"/>
                <a:cs typeface="Arial"/>
                <a:sym typeface="Arial"/>
              </a:rPr>
              <a:t>Web Service’te kullanilan data tiplerini belirtmek icin kullanilmaktadir.</a:t>
            </a:r>
            <a:endParaRPr sz="1200">
              <a:solidFill>
                <a:srgbClr val="000000"/>
              </a:solidFill>
              <a:latin typeface="Arial"/>
              <a:ea typeface="Arial"/>
              <a:cs typeface="Arial"/>
              <a:sym typeface="Arial"/>
            </a:endParaRPr>
          </a:p>
          <a:p>
            <a:pPr indent="0" lvl="0" marL="0" rtl="0" algn="l">
              <a:spcBef>
                <a:spcPts val="0"/>
              </a:spcBef>
              <a:spcAft>
                <a:spcPts val="0"/>
              </a:spcAft>
              <a:buNone/>
            </a:pPr>
            <a:r>
              <a:rPr lang="tr" sz="1200">
                <a:solidFill>
                  <a:srgbClr val="000000"/>
                </a:solidFill>
                <a:latin typeface="Arial"/>
                <a:ea typeface="Arial"/>
                <a:cs typeface="Arial"/>
                <a:sym typeface="Arial"/>
              </a:rPr>
              <a:t>&lt;xs:complexType name="person"&gt;</a:t>
            </a:r>
            <a:br>
              <a:rPr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&lt;xs:sequence&gt;</a:t>
            </a:r>
            <a:br>
              <a:rPr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&lt;xs:element name="id" type="xs:int"/&gt;</a:t>
            </a:r>
            <a:br>
              <a:rPr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&lt;xs:element name="name" type="xs:string" minOccurs="0"/&gt;</a:t>
            </a:r>
            <a:br>
              <a:rPr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&lt;xs:element name="surname" type="xs:string" minOccurs="0"/&gt;</a:t>
            </a:r>
            <a:br>
              <a:rPr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&lt;/xs:sequence&gt;</a:t>
            </a:r>
            <a:br>
              <a:rPr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&lt;/xs:complexType&gt;</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0" lvl="0" marL="0" rtl="0" algn="l">
              <a:spcBef>
                <a:spcPts val="0"/>
              </a:spcBef>
              <a:spcAft>
                <a:spcPts val="0"/>
              </a:spcAft>
              <a:buNone/>
            </a:pPr>
            <a:r>
              <a:rPr b="1" lang="tr" sz="1200">
                <a:solidFill>
                  <a:srgbClr val="008080"/>
                </a:solidFill>
                <a:latin typeface="Arial"/>
                <a:ea typeface="Arial"/>
                <a:cs typeface="Arial"/>
                <a:sym typeface="Arial"/>
              </a:rPr>
              <a:t>&lt;message&gt;</a:t>
            </a:r>
            <a:r>
              <a:rPr lang="tr"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0"/>
              </a:spcBef>
              <a:spcAft>
                <a:spcPts val="0"/>
              </a:spcAft>
              <a:buNone/>
            </a:pPr>
            <a:r>
              <a:rPr lang="tr" sz="1200">
                <a:solidFill>
                  <a:srgbClr val="000000"/>
                </a:solidFill>
                <a:latin typeface="Arial"/>
                <a:ea typeface="Arial"/>
                <a:cs typeface="Arial"/>
                <a:sym typeface="Arial"/>
              </a:rPr>
              <a:t>message element’i Web Service’te tanimli metotlari ifade etmektedir.</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tr" sz="1200">
                <a:solidFill>
                  <a:srgbClr val="000000"/>
                </a:solidFill>
                <a:latin typeface="Arial"/>
                <a:ea typeface="Arial"/>
                <a:cs typeface="Arial"/>
                <a:sym typeface="Arial"/>
              </a:rPr>
              <a:t>&lt;message&gt;</a:t>
            </a:r>
            <a:r>
              <a:rPr lang="tr" sz="1200">
                <a:solidFill>
                  <a:srgbClr val="000000"/>
                </a:solidFill>
                <a:latin typeface="Arial"/>
                <a:ea typeface="Arial"/>
                <a:cs typeface="Arial"/>
                <a:sym typeface="Arial"/>
              </a:rPr>
              <a:t> element’inde 0 ya da daha fazla </a:t>
            </a:r>
            <a:r>
              <a:rPr b="1" lang="tr" sz="1200">
                <a:solidFill>
                  <a:srgbClr val="000000"/>
                </a:solidFill>
                <a:latin typeface="Arial"/>
                <a:ea typeface="Arial"/>
                <a:cs typeface="Arial"/>
                <a:sym typeface="Arial"/>
              </a:rPr>
              <a:t>&lt;part&gt;</a:t>
            </a:r>
            <a:r>
              <a:rPr lang="tr" sz="1200">
                <a:solidFill>
                  <a:srgbClr val="000000"/>
                </a:solidFill>
                <a:latin typeface="Arial"/>
                <a:ea typeface="Arial"/>
                <a:cs typeface="Arial"/>
                <a:sym typeface="Arial"/>
              </a:rPr>
              <a:t> element’i icerebilir.</a:t>
            </a:r>
            <a:endParaRPr sz="1200">
              <a:solidFill>
                <a:srgbClr val="000000"/>
              </a:solidFill>
              <a:latin typeface="Arial"/>
              <a:ea typeface="Arial"/>
              <a:cs typeface="Arial"/>
              <a:sym typeface="Arial"/>
            </a:endParaRPr>
          </a:p>
          <a:p>
            <a:pPr indent="0" lvl="0" marL="0" rtl="0" algn="l">
              <a:spcBef>
                <a:spcPts val="0"/>
              </a:spcBef>
              <a:spcAft>
                <a:spcPts val="0"/>
              </a:spcAft>
              <a:buNone/>
            </a:pP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Wsdl Elements</a:t>
            </a:r>
            <a:endParaRPr/>
          </a:p>
        </p:txBody>
      </p:sp>
      <p:sp>
        <p:nvSpPr>
          <p:cNvPr id="153" name="Google Shape;153;p27"/>
          <p:cNvSpPr txBox="1"/>
          <p:nvPr>
            <p:ph idx="1" type="body"/>
          </p:nvPr>
        </p:nvSpPr>
        <p:spPr>
          <a:xfrm>
            <a:off x="311700" y="1266325"/>
            <a:ext cx="8624100" cy="37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tr" sz="1200">
                <a:solidFill>
                  <a:srgbClr val="008080"/>
                </a:solidFill>
                <a:latin typeface="Arial"/>
                <a:ea typeface="Arial"/>
                <a:cs typeface="Arial"/>
                <a:sym typeface="Arial"/>
              </a:rPr>
              <a:t>&lt;portType&gt;:</a:t>
            </a:r>
            <a:endParaRPr b="1" sz="1200">
              <a:solidFill>
                <a:srgbClr val="008080"/>
              </a:solidFill>
              <a:latin typeface="Arial"/>
              <a:ea typeface="Arial"/>
              <a:cs typeface="Arial"/>
              <a:sym typeface="Arial"/>
            </a:endParaRPr>
          </a:p>
          <a:p>
            <a:pPr indent="0" lvl="0" marL="0" rtl="0" algn="just">
              <a:spcBef>
                <a:spcPts val="0"/>
              </a:spcBef>
              <a:spcAft>
                <a:spcPts val="0"/>
              </a:spcAft>
              <a:buNone/>
            </a:pPr>
            <a:r>
              <a:rPr lang="tr" sz="1200">
                <a:solidFill>
                  <a:srgbClr val="000000"/>
                </a:solidFill>
                <a:latin typeface="Arial"/>
                <a:ea typeface="Arial"/>
                <a:cs typeface="Arial"/>
                <a:sym typeface="Arial"/>
              </a:rPr>
              <a:t>Porttype element’inde &lt;input&gt; &lt;output&gt; elementleri yer almaktadir. Message attribute’u ile </a:t>
            </a:r>
            <a:r>
              <a:rPr b="1" lang="tr" sz="1200">
                <a:solidFill>
                  <a:srgbClr val="000000"/>
                </a:solidFill>
                <a:latin typeface="Arial"/>
                <a:ea typeface="Arial"/>
                <a:cs typeface="Arial"/>
                <a:sym typeface="Arial"/>
              </a:rPr>
              <a:t>&lt;message&gt;</a:t>
            </a:r>
            <a:r>
              <a:rPr lang="tr" sz="1200">
                <a:solidFill>
                  <a:srgbClr val="000000"/>
                </a:solidFill>
                <a:latin typeface="Arial"/>
                <a:ea typeface="Arial"/>
                <a:cs typeface="Arial"/>
                <a:sym typeface="Arial"/>
              </a:rPr>
              <a:t> element’i eslesmektedir.</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tr" sz="1200">
                <a:solidFill>
                  <a:srgbClr val="008080"/>
                </a:solidFill>
                <a:latin typeface="Arial"/>
                <a:ea typeface="Arial"/>
                <a:cs typeface="Arial"/>
                <a:sym typeface="Arial"/>
              </a:rPr>
              <a:t>&lt;binding&gt;:</a:t>
            </a:r>
            <a:endParaRPr b="1" sz="1200">
              <a:solidFill>
                <a:srgbClr val="008080"/>
              </a:solidFill>
              <a:latin typeface="Arial"/>
              <a:ea typeface="Arial"/>
              <a:cs typeface="Arial"/>
              <a:sym typeface="Arial"/>
            </a:endParaRPr>
          </a:p>
          <a:p>
            <a:pPr indent="0" lvl="0" marL="0" rtl="0" algn="just">
              <a:spcBef>
                <a:spcPts val="0"/>
              </a:spcBef>
              <a:spcAft>
                <a:spcPts val="0"/>
              </a:spcAft>
              <a:buNone/>
            </a:pPr>
            <a:r>
              <a:rPr b="1" lang="tr" sz="1200">
                <a:solidFill>
                  <a:srgbClr val="000000"/>
                </a:solidFill>
                <a:latin typeface="Arial"/>
                <a:ea typeface="Arial"/>
                <a:cs typeface="Arial"/>
                <a:sym typeface="Arial"/>
              </a:rPr>
              <a:t>&lt;binding&gt;</a:t>
            </a:r>
            <a:r>
              <a:rPr lang="tr" sz="1200">
                <a:solidFill>
                  <a:srgbClr val="000000"/>
                </a:solidFill>
                <a:latin typeface="Arial"/>
                <a:ea typeface="Arial"/>
                <a:cs typeface="Arial"/>
                <a:sym typeface="Arial"/>
              </a:rPr>
              <a:t> element’inde name ve type attribute’leri yer almaktadir.</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tr" sz="1200">
                <a:solidFill>
                  <a:srgbClr val="000000"/>
                </a:solidFill>
                <a:latin typeface="Arial"/>
                <a:ea typeface="Arial"/>
                <a:cs typeface="Arial"/>
                <a:sym typeface="Arial"/>
              </a:rPr>
              <a:t>&lt;soap:binding&gt;</a:t>
            </a:r>
            <a:r>
              <a:rPr lang="tr" sz="1200">
                <a:solidFill>
                  <a:srgbClr val="000000"/>
                </a:solidFill>
                <a:latin typeface="Arial"/>
                <a:ea typeface="Arial"/>
                <a:cs typeface="Arial"/>
                <a:sym typeface="Arial"/>
              </a:rPr>
              <a:t> , </a:t>
            </a:r>
            <a:r>
              <a:rPr b="1" lang="tr" sz="1200">
                <a:solidFill>
                  <a:srgbClr val="000000"/>
                </a:solidFill>
                <a:latin typeface="Arial"/>
                <a:ea typeface="Arial"/>
                <a:cs typeface="Arial"/>
                <a:sym typeface="Arial"/>
              </a:rPr>
              <a:t>&lt;soap:operation&gt; , &lt;soap:body&gt;</a:t>
            </a:r>
            <a:r>
              <a:rPr lang="tr" sz="1200">
                <a:solidFill>
                  <a:srgbClr val="000000"/>
                </a:solidFill>
                <a:latin typeface="Arial"/>
                <a:ea typeface="Arial"/>
                <a:cs typeface="Arial"/>
                <a:sym typeface="Arial"/>
              </a:rPr>
              <a:t> gibi element’ler yer almaktadir.</a:t>
            </a:r>
            <a:endParaRPr sz="1200">
              <a:solidFill>
                <a:srgbClr val="000000"/>
              </a:solidFill>
              <a:latin typeface="Arial"/>
              <a:ea typeface="Arial"/>
              <a:cs typeface="Arial"/>
              <a:sym typeface="Arial"/>
            </a:endParaRPr>
          </a:p>
          <a:p>
            <a:pPr indent="0" lvl="0" marL="0" rtl="0" algn="just">
              <a:spcBef>
                <a:spcPts val="0"/>
              </a:spcBef>
              <a:spcAft>
                <a:spcPts val="0"/>
              </a:spcAft>
              <a:buNone/>
            </a:pPr>
            <a:br>
              <a:rPr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a:t>
            </a:r>
            <a:r>
              <a:rPr b="1" lang="tr" sz="1200">
                <a:solidFill>
                  <a:srgbClr val="000000"/>
                </a:solidFill>
                <a:latin typeface="Arial"/>
                <a:ea typeface="Arial"/>
                <a:cs typeface="Arial"/>
                <a:sym typeface="Arial"/>
              </a:rPr>
              <a:t>&lt;soap:binding&gt;</a:t>
            </a:r>
            <a:r>
              <a:rPr lang="tr" sz="1200">
                <a:solidFill>
                  <a:srgbClr val="000000"/>
                </a:solidFill>
                <a:latin typeface="Arial"/>
                <a:ea typeface="Arial"/>
                <a:cs typeface="Arial"/>
                <a:sym typeface="Arial"/>
              </a:rPr>
              <a:t> element’i 2 tane attribute almaktadir ; </a:t>
            </a:r>
            <a:r>
              <a:rPr b="1" lang="tr" sz="1200">
                <a:solidFill>
                  <a:srgbClr val="000000"/>
                </a:solidFill>
                <a:latin typeface="Arial"/>
                <a:ea typeface="Arial"/>
                <a:cs typeface="Arial"/>
                <a:sym typeface="Arial"/>
              </a:rPr>
              <a:t>style</a:t>
            </a:r>
            <a:r>
              <a:rPr lang="tr" sz="1200">
                <a:solidFill>
                  <a:srgbClr val="000000"/>
                </a:solidFill>
                <a:latin typeface="Arial"/>
                <a:ea typeface="Arial"/>
                <a:cs typeface="Arial"/>
                <a:sym typeface="Arial"/>
              </a:rPr>
              <a:t> ve </a:t>
            </a:r>
            <a:r>
              <a:rPr b="1" lang="tr" sz="1200">
                <a:solidFill>
                  <a:srgbClr val="000000"/>
                </a:solidFill>
                <a:latin typeface="Arial"/>
                <a:ea typeface="Arial"/>
                <a:cs typeface="Arial"/>
                <a:sym typeface="Arial"/>
              </a:rPr>
              <a:t>transport</a:t>
            </a:r>
            <a:endParaRPr b="1" sz="1200">
              <a:solidFill>
                <a:srgbClr val="000000"/>
              </a:solidFill>
              <a:latin typeface="Arial"/>
              <a:ea typeface="Arial"/>
              <a:cs typeface="Arial"/>
              <a:sym typeface="Arial"/>
            </a:endParaRPr>
          </a:p>
          <a:p>
            <a:pPr indent="0" lvl="0" marL="0" rtl="0" algn="just">
              <a:spcBef>
                <a:spcPts val="0"/>
              </a:spcBef>
              <a:spcAft>
                <a:spcPts val="0"/>
              </a:spcAft>
              <a:buNone/>
            </a:pPr>
            <a:r>
              <a:rPr lang="tr" sz="1200">
                <a:solidFill>
                  <a:srgbClr val="000000"/>
                </a:solidFill>
                <a:latin typeface="Arial"/>
                <a:ea typeface="Arial"/>
                <a:cs typeface="Arial"/>
                <a:sym typeface="Arial"/>
              </a:rPr>
              <a:t>style attribute’u </a:t>
            </a:r>
            <a:r>
              <a:rPr b="1" lang="tr" sz="1200">
                <a:solidFill>
                  <a:srgbClr val="000000"/>
                </a:solidFill>
                <a:latin typeface="Arial"/>
                <a:ea typeface="Arial"/>
                <a:cs typeface="Arial"/>
                <a:sym typeface="Arial"/>
              </a:rPr>
              <a:t>rpc</a:t>
            </a:r>
            <a:r>
              <a:rPr lang="tr" sz="1200">
                <a:solidFill>
                  <a:srgbClr val="000000"/>
                </a:solidFill>
                <a:latin typeface="Arial"/>
                <a:ea typeface="Arial"/>
                <a:cs typeface="Arial"/>
                <a:sym typeface="Arial"/>
              </a:rPr>
              <a:t> ya da </a:t>
            </a:r>
            <a:r>
              <a:rPr b="1" lang="tr" sz="1200">
                <a:solidFill>
                  <a:srgbClr val="000000"/>
                </a:solidFill>
                <a:latin typeface="Arial"/>
                <a:ea typeface="Arial"/>
                <a:cs typeface="Arial"/>
                <a:sym typeface="Arial"/>
              </a:rPr>
              <a:t>document</a:t>
            </a:r>
            <a:r>
              <a:rPr lang="tr" sz="1200">
                <a:solidFill>
                  <a:srgbClr val="000000"/>
                </a:solidFill>
                <a:latin typeface="Arial"/>
                <a:ea typeface="Arial"/>
                <a:cs typeface="Arial"/>
                <a:sym typeface="Arial"/>
              </a:rPr>
              <a:t> olabilir.</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tr" sz="1200">
                <a:solidFill>
                  <a:srgbClr val="000000"/>
                </a:solidFill>
                <a:latin typeface="Arial"/>
                <a:ea typeface="Arial"/>
                <a:cs typeface="Arial"/>
                <a:sym typeface="Arial"/>
              </a:rPr>
              <a:t>transport ‘da HTTP , SMTP , TCP gibi protokoller olabilir. Burada HTTP kullaniyoruz.</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tr" sz="1200">
                <a:solidFill>
                  <a:srgbClr val="000000"/>
                </a:solidFill>
                <a:latin typeface="Arial"/>
                <a:ea typeface="Arial"/>
                <a:cs typeface="Arial"/>
                <a:sym typeface="Arial"/>
              </a:rPr>
              <a:t>2 farkli communication style/iletisim yaklasimi vardir -&gt; </a:t>
            </a:r>
            <a:r>
              <a:rPr b="1" lang="tr" sz="1200">
                <a:solidFill>
                  <a:srgbClr val="000000"/>
                </a:solidFill>
                <a:latin typeface="Arial"/>
                <a:ea typeface="Arial"/>
                <a:cs typeface="Arial"/>
                <a:sym typeface="Arial"/>
              </a:rPr>
              <a:t>RPC , Document</a:t>
            </a:r>
            <a:endParaRPr b="1" sz="1200">
              <a:solidFill>
                <a:srgbClr val="000000"/>
              </a:solidFill>
              <a:latin typeface="Arial"/>
              <a:ea typeface="Arial"/>
              <a:cs typeface="Arial"/>
              <a:sym typeface="Arial"/>
            </a:endParaRPr>
          </a:p>
          <a:p>
            <a:pPr indent="0" lvl="0" marL="0" rtl="0" algn="just">
              <a:spcBef>
                <a:spcPts val="0"/>
              </a:spcBef>
              <a:spcAft>
                <a:spcPts val="0"/>
              </a:spcAft>
              <a:buNone/>
            </a:pPr>
            <a:r>
              <a:rPr lang="tr" sz="1200">
                <a:solidFill>
                  <a:srgbClr val="000000"/>
                </a:solidFill>
                <a:latin typeface="Arial"/>
                <a:ea typeface="Arial"/>
                <a:cs typeface="Arial"/>
                <a:sym typeface="Arial"/>
              </a:rPr>
              <a:t>Bununla birlikte 2 farkli encoding modeli kullanilmaktadir -&gt; </a:t>
            </a:r>
            <a:r>
              <a:rPr b="1" lang="tr" sz="1200">
                <a:solidFill>
                  <a:srgbClr val="000000"/>
                </a:solidFill>
                <a:latin typeface="Arial"/>
                <a:ea typeface="Arial"/>
                <a:cs typeface="Arial"/>
                <a:sym typeface="Arial"/>
              </a:rPr>
              <a:t>literal , encoded</a:t>
            </a:r>
            <a:endParaRPr b="1" sz="1200">
              <a:solidFill>
                <a:srgbClr val="000000"/>
              </a:solidFill>
              <a:latin typeface="Arial"/>
              <a:ea typeface="Arial"/>
              <a:cs typeface="Arial"/>
              <a:sym typeface="Arial"/>
            </a:endParaRPr>
          </a:p>
          <a:p>
            <a:pPr indent="0" lvl="0" marL="0" rtl="0" algn="just">
              <a:spcBef>
                <a:spcPts val="0"/>
              </a:spcBef>
              <a:spcAft>
                <a:spcPts val="0"/>
              </a:spcAft>
              <a:buNone/>
            </a:pPr>
            <a:br>
              <a:rPr b="1" lang="tr" sz="1200">
                <a:solidFill>
                  <a:srgbClr val="000000"/>
                </a:solidFill>
                <a:latin typeface="Arial"/>
                <a:ea typeface="Arial"/>
                <a:cs typeface="Arial"/>
                <a:sym typeface="Arial"/>
              </a:rPr>
            </a:br>
            <a:r>
              <a:rPr lang="tr" sz="1200">
                <a:solidFill>
                  <a:srgbClr val="000000"/>
                </a:solidFill>
                <a:latin typeface="Arial"/>
                <a:ea typeface="Arial"/>
                <a:cs typeface="Arial"/>
                <a:sym typeface="Arial"/>
              </a:rPr>
              <a:t> </a:t>
            </a:r>
            <a:r>
              <a:rPr b="1" lang="tr" sz="1200">
                <a:solidFill>
                  <a:srgbClr val="008080"/>
                </a:solidFill>
                <a:latin typeface="Arial"/>
                <a:ea typeface="Arial"/>
                <a:cs typeface="Arial"/>
                <a:sym typeface="Arial"/>
              </a:rPr>
              <a:t>&lt;service&gt;</a:t>
            </a:r>
            <a:endParaRPr b="1" sz="1200">
              <a:solidFill>
                <a:srgbClr val="008080"/>
              </a:solidFill>
              <a:latin typeface="Arial"/>
              <a:ea typeface="Arial"/>
              <a:cs typeface="Arial"/>
              <a:sym typeface="Arial"/>
            </a:endParaRPr>
          </a:p>
          <a:p>
            <a:pPr indent="0" lvl="0" marL="0" rtl="0" algn="just">
              <a:spcBef>
                <a:spcPts val="0"/>
              </a:spcBef>
              <a:spcAft>
                <a:spcPts val="0"/>
              </a:spcAft>
              <a:buNone/>
            </a:pPr>
            <a:r>
              <a:rPr lang="tr" sz="1200">
                <a:solidFill>
                  <a:srgbClr val="000000"/>
                </a:solidFill>
                <a:latin typeface="Arial"/>
                <a:ea typeface="Arial"/>
                <a:cs typeface="Arial"/>
                <a:sym typeface="Arial"/>
              </a:rPr>
              <a:t>service name ve </a:t>
            </a:r>
            <a:r>
              <a:rPr b="1" lang="tr" sz="1200">
                <a:solidFill>
                  <a:srgbClr val="000000"/>
                </a:solidFill>
                <a:latin typeface="Arial"/>
                <a:ea typeface="Arial"/>
                <a:cs typeface="Arial"/>
                <a:sym typeface="Arial"/>
              </a:rPr>
              <a:t>&lt;soap:address&gt;</a:t>
            </a:r>
            <a:r>
              <a:rPr lang="tr" sz="1200">
                <a:solidFill>
                  <a:srgbClr val="000000"/>
                </a:solidFill>
                <a:latin typeface="Arial"/>
                <a:ea typeface="Arial"/>
                <a:cs typeface="Arial"/>
                <a:sym typeface="Arial"/>
              </a:rPr>
              <a:t> element’i yer almaktadir. </a:t>
            </a:r>
            <a:r>
              <a:rPr b="1" lang="tr" sz="1200">
                <a:solidFill>
                  <a:srgbClr val="000000"/>
                </a:solidFill>
                <a:latin typeface="Arial"/>
                <a:ea typeface="Arial"/>
                <a:cs typeface="Arial"/>
                <a:sym typeface="Arial"/>
              </a:rPr>
              <a:t>&lt;soap:address&gt;</a:t>
            </a:r>
            <a:r>
              <a:rPr lang="tr" sz="1200">
                <a:solidFill>
                  <a:srgbClr val="000000"/>
                </a:solidFill>
                <a:latin typeface="Arial"/>
                <a:ea typeface="Arial"/>
                <a:cs typeface="Arial"/>
                <a:sym typeface="Arial"/>
              </a:rPr>
              <a:t> element’inde location bilgisi Web Service address bilgisi yer almaktadir.</a:t>
            </a:r>
            <a:endParaRPr sz="1200">
              <a:solidFill>
                <a:srgbClr val="000000"/>
              </a:solidFill>
              <a:latin typeface="Arial"/>
              <a:ea typeface="Arial"/>
              <a:cs typeface="Arial"/>
              <a:sym typeface="Arial"/>
            </a:endParaRPr>
          </a:p>
          <a:p>
            <a:pPr indent="0" lvl="0" marL="0" rtl="0" algn="just">
              <a:spcBef>
                <a:spcPts val="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96075"/>
            <a:ext cx="8520600" cy="4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600"/>
              <a:t>Document/literal | Document/encoded  | RPC/literal |</a:t>
            </a:r>
            <a:r>
              <a:rPr lang="tr" sz="2600"/>
              <a:t> </a:t>
            </a:r>
            <a:r>
              <a:rPr lang="tr" sz="2600"/>
              <a:t>RPC/encoded</a:t>
            </a:r>
            <a:endParaRPr sz="2600"/>
          </a:p>
        </p:txBody>
      </p:sp>
      <p:pic>
        <p:nvPicPr>
          <p:cNvPr id="159" name="Google Shape;159;p28"/>
          <p:cNvPicPr preferRelativeResize="0"/>
          <p:nvPr/>
        </p:nvPicPr>
        <p:blipFill>
          <a:blip r:embed="rId3">
            <a:alphaModFix/>
          </a:blip>
          <a:stretch>
            <a:fillRect/>
          </a:stretch>
        </p:blipFill>
        <p:spPr>
          <a:xfrm>
            <a:off x="364050" y="339575"/>
            <a:ext cx="2897500" cy="1908550"/>
          </a:xfrm>
          <a:prstGeom prst="rect">
            <a:avLst/>
          </a:prstGeom>
          <a:noFill/>
          <a:ln>
            <a:noFill/>
          </a:ln>
        </p:spPr>
      </p:pic>
      <p:pic>
        <p:nvPicPr>
          <p:cNvPr id="160" name="Google Shape;160;p28"/>
          <p:cNvPicPr preferRelativeResize="0"/>
          <p:nvPr/>
        </p:nvPicPr>
        <p:blipFill>
          <a:blip r:embed="rId4">
            <a:alphaModFix/>
          </a:blip>
          <a:stretch>
            <a:fillRect/>
          </a:stretch>
        </p:blipFill>
        <p:spPr>
          <a:xfrm>
            <a:off x="4670550" y="339563"/>
            <a:ext cx="4353074" cy="1908550"/>
          </a:xfrm>
          <a:prstGeom prst="rect">
            <a:avLst/>
          </a:prstGeom>
          <a:noFill/>
          <a:ln>
            <a:noFill/>
          </a:ln>
        </p:spPr>
      </p:pic>
      <p:pic>
        <p:nvPicPr>
          <p:cNvPr id="161" name="Google Shape;161;p28"/>
          <p:cNvPicPr preferRelativeResize="0"/>
          <p:nvPr/>
        </p:nvPicPr>
        <p:blipFill>
          <a:blip r:embed="rId5">
            <a:alphaModFix/>
          </a:blip>
          <a:stretch>
            <a:fillRect/>
          </a:stretch>
        </p:blipFill>
        <p:spPr>
          <a:xfrm>
            <a:off x="453546" y="2144062"/>
            <a:ext cx="3113289" cy="2245625"/>
          </a:xfrm>
          <a:prstGeom prst="rect">
            <a:avLst/>
          </a:prstGeom>
          <a:noFill/>
          <a:ln>
            <a:noFill/>
          </a:ln>
        </p:spPr>
      </p:pic>
      <p:pic>
        <p:nvPicPr>
          <p:cNvPr id="162" name="Google Shape;162;p28"/>
          <p:cNvPicPr preferRelativeResize="0"/>
          <p:nvPr/>
        </p:nvPicPr>
        <p:blipFill>
          <a:blip r:embed="rId6">
            <a:alphaModFix/>
          </a:blip>
          <a:stretch>
            <a:fillRect/>
          </a:stretch>
        </p:blipFill>
        <p:spPr>
          <a:xfrm>
            <a:off x="4848650" y="2144050"/>
            <a:ext cx="3692639" cy="2245625"/>
          </a:xfrm>
          <a:prstGeom prst="rect">
            <a:avLst/>
          </a:prstGeom>
          <a:noFill/>
          <a:ln>
            <a:noFill/>
          </a:ln>
        </p:spPr>
      </p:pic>
      <p:sp>
        <p:nvSpPr>
          <p:cNvPr id="163" name="Google Shape;163;p28"/>
          <p:cNvSpPr txBox="1"/>
          <p:nvPr/>
        </p:nvSpPr>
        <p:spPr>
          <a:xfrm>
            <a:off x="192175" y="4333625"/>
            <a:ext cx="9007200" cy="74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tr" sz="1100" u="sng">
                <a:solidFill>
                  <a:schemeClr val="hlink"/>
                </a:solidFill>
                <a:hlinkClick r:id="rId7"/>
              </a:rPr>
              <a:t>https://stackoverflow.com/questions/9062475/what-is-the-difference-between-document-style-and-rpc-style-communication</a:t>
            </a:r>
            <a:endParaRPr sz="1100" u="sng">
              <a:solidFill>
                <a:schemeClr val="hlink"/>
              </a:solidFill>
            </a:endParaRPr>
          </a:p>
          <a:p>
            <a:pPr indent="0" lvl="0" marL="0" rtl="0" algn="ctr">
              <a:lnSpc>
                <a:spcPct val="115000"/>
              </a:lnSpc>
              <a:spcBef>
                <a:spcPts val="0"/>
              </a:spcBef>
              <a:spcAft>
                <a:spcPts val="0"/>
              </a:spcAft>
              <a:buNone/>
            </a:pPr>
            <a:r>
              <a:rPr lang="tr" sz="1100" u="sng">
                <a:solidFill>
                  <a:schemeClr val="hlink"/>
                </a:solidFill>
                <a:hlinkClick r:id="rId8"/>
              </a:rPr>
              <a:t>https://developer.ibm.com/articles/ws-whichwsdl/</a:t>
            </a:r>
            <a:endParaRPr sz="1100" u="sng">
              <a:solidFill>
                <a:schemeClr val="hlink"/>
              </a:solidFill>
            </a:endParaRPr>
          </a:p>
          <a:p>
            <a:pPr indent="0" lvl="0" marL="0" rtl="0" algn="ctr">
              <a:lnSpc>
                <a:spcPct val="115000"/>
              </a:lnSpc>
              <a:spcBef>
                <a:spcPts val="0"/>
              </a:spcBef>
              <a:spcAft>
                <a:spcPts val="0"/>
              </a:spcAft>
              <a:buNone/>
            </a:pPr>
            <a:r>
              <a:rPr lang="tr" sz="1100" u="sng">
                <a:solidFill>
                  <a:schemeClr val="hlink"/>
                </a:solidFill>
                <a:hlinkClick r:id="rId9"/>
              </a:rPr>
              <a:t>https://www.javatpoint.com/difference-between-rpc-and-document</a:t>
            </a:r>
            <a:endParaRPr sz="1100" u="sng">
              <a:solidFill>
                <a:schemeClr val="hlin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Soap Style Attribute ve Encoding</a:t>
            </a:r>
            <a:endParaRPr/>
          </a:p>
        </p:txBody>
      </p:sp>
      <p:sp>
        <p:nvSpPr>
          <p:cNvPr id="169" name="Google Shape;169;p29"/>
          <p:cNvSpPr txBox="1"/>
          <p:nvPr>
            <p:ph idx="1" type="body"/>
          </p:nvPr>
        </p:nvSpPr>
        <p:spPr>
          <a:xfrm>
            <a:off x="311700" y="752075"/>
            <a:ext cx="8520600" cy="3302700"/>
          </a:xfrm>
          <a:prstGeom prst="rect">
            <a:avLst/>
          </a:prstGeom>
        </p:spPr>
        <p:txBody>
          <a:bodyPr anchorCtr="0" anchor="t" bIns="91425" lIns="91425" spcFirstLastPara="1" rIns="91425" wrap="square" tIns="91425">
            <a:noAutofit/>
          </a:bodyPr>
          <a:lstStyle/>
          <a:p>
            <a:pPr indent="-301625" lvl="0" marL="457200" rtl="0" algn="just">
              <a:lnSpc>
                <a:spcPct val="150000"/>
              </a:lnSpc>
              <a:spcBef>
                <a:spcPts val="0"/>
              </a:spcBef>
              <a:spcAft>
                <a:spcPts val="0"/>
              </a:spcAft>
              <a:buSzPts val="1150"/>
              <a:buFont typeface="Arial"/>
              <a:buChar char="●"/>
            </a:pPr>
            <a:r>
              <a:rPr lang="tr" sz="1150">
                <a:solidFill>
                  <a:srgbClr val="000000"/>
                </a:solidFill>
                <a:latin typeface="Arial"/>
                <a:ea typeface="Arial"/>
                <a:cs typeface="Arial"/>
                <a:sym typeface="Arial"/>
              </a:rPr>
              <a:t>Bir WSDL binding SOAP mesaj gövdesine çevirmek için kullanılan iki iletişim stili modeli vardır </a:t>
            </a:r>
            <a:r>
              <a:rPr b="1" lang="tr" sz="1150">
                <a:solidFill>
                  <a:srgbClr val="008080"/>
                </a:solidFill>
                <a:latin typeface="Arial"/>
                <a:ea typeface="Arial"/>
                <a:cs typeface="Arial"/>
                <a:sym typeface="Arial"/>
              </a:rPr>
              <a:t>-&gt; RPC ve Document</a:t>
            </a:r>
            <a:endParaRPr b="1" sz="1150">
              <a:solidFill>
                <a:srgbClr val="008080"/>
              </a:solidFill>
              <a:latin typeface="Arial"/>
              <a:ea typeface="Arial"/>
              <a:cs typeface="Arial"/>
              <a:sym typeface="Arial"/>
            </a:endParaRPr>
          </a:p>
          <a:p>
            <a:pPr indent="-301625" lvl="0" marL="457200" rtl="0" algn="just">
              <a:lnSpc>
                <a:spcPct val="150000"/>
              </a:lnSpc>
              <a:spcBef>
                <a:spcPts val="0"/>
              </a:spcBef>
              <a:spcAft>
                <a:spcPts val="0"/>
              </a:spcAft>
              <a:buSzPts val="1150"/>
              <a:buFont typeface="Arial"/>
              <a:buChar char="●"/>
            </a:pPr>
            <a:r>
              <a:rPr b="1" lang="tr" sz="1150">
                <a:solidFill>
                  <a:srgbClr val="008080"/>
                </a:solidFill>
                <a:latin typeface="Arial"/>
                <a:ea typeface="Arial"/>
                <a:cs typeface="Arial"/>
                <a:sym typeface="Arial"/>
              </a:rPr>
              <a:t>Document Style </a:t>
            </a:r>
            <a:r>
              <a:rPr lang="tr" sz="1150">
                <a:solidFill>
                  <a:srgbClr val="000000"/>
                </a:solidFill>
                <a:latin typeface="Arial"/>
                <a:ea typeface="Arial"/>
                <a:cs typeface="Arial"/>
                <a:sym typeface="Arial"/>
              </a:rPr>
              <a:t>kullanmanın avantajı, Soap mesaj gövdesinin içeriği herhangi bir rastgele xml örneği olduğu sürece, SOAP gövdesini istediğiniz şekilde yapılandırabilmemizdir.</a:t>
            </a:r>
            <a:endParaRPr sz="1150">
              <a:solidFill>
                <a:srgbClr val="000000"/>
              </a:solidFill>
              <a:latin typeface="Arial"/>
              <a:ea typeface="Arial"/>
              <a:cs typeface="Arial"/>
              <a:sym typeface="Arial"/>
            </a:endParaRPr>
          </a:p>
          <a:p>
            <a:pPr indent="-301625" lvl="0" marL="457200" rtl="0" algn="just">
              <a:lnSpc>
                <a:spcPct val="150000"/>
              </a:lnSpc>
              <a:spcBef>
                <a:spcPts val="0"/>
              </a:spcBef>
              <a:spcAft>
                <a:spcPts val="0"/>
              </a:spcAft>
              <a:buSzPts val="1150"/>
              <a:buFont typeface="Arial"/>
              <a:buChar char="●"/>
            </a:pPr>
            <a:r>
              <a:rPr b="1" lang="tr" sz="1150">
                <a:solidFill>
                  <a:srgbClr val="008080"/>
                </a:solidFill>
                <a:latin typeface="Arial"/>
                <a:ea typeface="Arial"/>
                <a:cs typeface="Arial"/>
                <a:sym typeface="Arial"/>
              </a:rPr>
              <a:t>RPC </a:t>
            </a:r>
            <a:r>
              <a:rPr lang="tr" sz="1150">
                <a:solidFill>
                  <a:srgbClr val="000000"/>
                </a:solidFill>
                <a:latin typeface="Arial"/>
                <a:ea typeface="Arial"/>
                <a:cs typeface="Arial"/>
                <a:sym typeface="Arial"/>
              </a:rPr>
              <a:t>ise SOAP istek gövdesinin yapısının hem operation name hemde metot parametreleri kümesini içermesini bekler. RPC mesaj gövdesinde yer alan XML örneğine özel bir yapı varsayar.</a:t>
            </a:r>
            <a:endParaRPr sz="1150">
              <a:solidFill>
                <a:srgbClr val="000000"/>
              </a:solidFill>
              <a:latin typeface="Arial"/>
              <a:ea typeface="Arial"/>
              <a:cs typeface="Arial"/>
              <a:sym typeface="Arial"/>
            </a:endParaRPr>
          </a:p>
          <a:p>
            <a:pPr indent="-301625" lvl="0" marL="457200" rtl="0" algn="just">
              <a:lnSpc>
                <a:spcPct val="150000"/>
              </a:lnSpc>
              <a:spcBef>
                <a:spcPts val="0"/>
              </a:spcBef>
              <a:spcAft>
                <a:spcPts val="0"/>
              </a:spcAft>
              <a:buSzPts val="1150"/>
              <a:buFont typeface="Arial"/>
              <a:buChar char="●"/>
            </a:pPr>
            <a:r>
              <a:rPr lang="tr" sz="1150">
                <a:solidFill>
                  <a:srgbClr val="000000"/>
                </a:solidFill>
                <a:latin typeface="Arial"/>
                <a:ea typeface="Arial"/>
                <a:cs typeface="Arial"/>
                <a:sym typeface="Arial"/>
              </a:rPr>
              <a:t>WSDL binding’ten SOAP mesaj dönüşümü içinse iki tip encoding yöntemi uygulanır. </a:t>
            </a:r>
            <a:r>
              <a:rPr b="1" lang="tr" sz="1150">
                <a:solidFill>
                  <a:srgbClr val="008080"/>
                </a:solidFill>
                <a:latin typeface="Arial"/>
                <a:ea typeface="Arial"/>
                <a:cs typeface="Arial"/>
                <a:sym typeface="Arial"/>
              </a:rPr>
              <a:t>-&gt; Literal ve Encoded</a:t>
            </a:r>
            <a:endParaRPr b="1" sz="1150">
              <a:solidFill>
                <a:srgbClr val="008080"/>
              </a:solidFill>
              <a:latin typeface="Arial"/>
              <a:ea typeface="Arial"/>
              <a:cs typeface="Arial"/>
              <a:sym typeface="Arial"/>
            </a:endParaRPr>
          </a:p>
          <a:p>
            <a:pPr indent="-301625" lvl="0" marL="457200" rtl="0" algn="just">
              <a:lnSpc>
                <a:spcPct val="150000"/>
              </a:lnSpc>
              <a:spcBef>
                <a:spcPts val="0"/>
              </a:spcBef>
              <a:spcAft>
                <a:spcPts val="0"/>
              </a:spcAft>
              <a:buSzPts val="1150"/>
              <a:buFont typeface="Arial"/>
              <a:buChar char="●"/>
            </a:pPr>
            <a:r>
              <a:rPr b="1" lang="tr" sz="1150">
                <a:solidFill>
                  <a:srgbClr val="008080"/>
                </a:solidFill>
                <a:latin typeface="Arial"/>
                <a:ea typeface="Arial"/>
                <a:cs typeface="Arial"/>
                <a:sym typeface="Arial"/>
              </a:rPr>
              <a:t>Literal</a:t>
            </a:r>
            <a:r>
              <a:rPr lang="tr" sz="1150">
                <a:solidFill>
                  <a:srgbClr val="000000"/>
                </a:solidFill>
                <a:latin typeface="Arial"/>
                <a:ea typeface="Arial"/>
                <a:cs typeface="Arial"/>
                <a:sym typeface="Arial"/>
              </a:rPr>
              <a:t> seçildiğinde, gövde içeriğinin kullanıcı tanımlı bir XML şeması (XSD) yapısına uyması gerekir. Mesaj gövdesini kullanıcı tanımlı XML şemasıyla doğrulayabiliriz, Mesajı XSLT gibi bir dönüştürme dili kullanarak da dönüştürebiliriz.</a:t>
            </a:r>
            <a:endParaRPr sz="1150">
              <a:solidFill>
                <a:srgbClr val="000000"/>
              </a:solidFill>
              <a:latin typeface="Arial"/>
              <a:ea typeface="Arial"/>
              <a:cs typeface="Arial"/>
              <a:sym typeface="Arial"/>
            </a:endParaRPr>
          </a:p>
          <a:p>
            <a:pPr indent="-301625" lvl="0" marL="457200" rtl="0" algn="just">
              <a:lnSpc>
                <a:spcPct val="150000"/>
              </a:lnSpc>
              <a:spcBef>
                <a:spcPts val="0"/>
              </a:spcBef>
              <a:spcAft>
                <a:spcPts val="0"/>
              </a:spcAft>
              <a:buSzPts val="1150"/>
              <a:buFont typeface="Arial"/>
              <a:buChar char="●"/>
            </a:pPr>
            <a:r>
              <a:rPr b="1" lang="tr" sz="1150">
                <a:solidFill>
                  <a:srgbClr val="008080"/>
                </a:solidFill>
                <a:latin typeface="Arial"/>
                <a:ea typeface="Arial"/>
                <a:cs typeface="Arial"/>
                <a:sym typeface="Arial"/>
              </a:rPr>
              <a:t>Encoded </a:t>
            </a:r>
            <a:r>
              <a:rPr lang="tr" sz="1150">
                <a:solidFill>
                  <a:srgbClr val="000000"/>
                </a:solidFill>
                <a:latin typeface="Arial"/>
                <a:ea typeface="Arial"/>
                <a:cs typeface="Arial"/>
                <a:sym typeface="Arial"/>
              </a:rPr>
              <a:t>seçildiğinde, mesajın xsd veri türünde kullanılması gerekir ancak mesajın XML şemasına uyması gerekmez. Bu durum, mesaj gövdesinin doğrulanmasını veya mesaj gövdesinde XSLT tabanlı dönüşümlerin kullanılmasını zorlaştırır.</a:t>
            </a:r>
            <a:endParaRPr sz="1150">
              <a:solidFill>
                <a:srgbClr val="000000"/>
              </a:solidFill>
              <a:latin typeface="Arial"/>
              <a:ea typeface="Arial"/>
              <a:cs typeface="Arial"/>
              <a:sym typeface="Arial"/>
            </a:endParaRPr>
          </a:p>
          <a:p>
            <a:pPr indent="0" lvl="0" marL="457200" rtl="0" algn="l">
              <a:lnSpc>
                <a:spcPct val="150000"/>
              </a:lnSpc>
              <a:spcBef>
                <a:spcPts val="0"/>
              </a:spcBef>
              <a:spcAft>
                <a:spcPts val="1200"/>
              </a:spcAft>
              <a:buNone/>
            </a:pPr>
            <a:r>
              <a:t/>
            </a:r>
            <a:endParaRPr sz="1150"/>
          </a:p>
        </p:txBody>
      </p:sp>
      <p:pic>
        <p:nvPicPr>
          <p:cNvPr id="170" name="Google Shape;170;p29"/>
          <p:cNvPicPr preferRelativeResize="0"/>
          <p:nvPr/>
        </p:nvPicPr>
        <p:blipFill>
          <a:blip r:embed="rId3">
            <a:alphaModFix/>
          </a:blip>
          <a:stretch>
            <a:fillRect/>
          </a:stretch>
        </p:blipFill>
        <p:spPr>
          <a:xfrm>
            <a:off x="1048075" y="3990975"/>
            <a:ext cx="7047857" cy="78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Bottom-up &amp; Top-down Development</a:t>
            </a:r>
            <a:endParaRPr/>
          </a:p>
        </p:txBody>
      </p:sp>
      <p:pic>
        <p:nvPicPr>
          <p:cNvPr id="176" name="Google Shape;176;p30"/>
          <p:cNvPicPr preferRelativeResize="0"/>
          <p:nvPr/>
        </p:nvPicPr>
        <p:blipFill>
          <a:blip r:embed="rId3">
            <a:alphaModFix/>
          </a:blip>
          <a:stretch>
            <a:fillRect/>
          </a:stretch>
        </p:blipFill>
        <p:spPr>
          <a:xfrm>
            <a:off x="2439463" y="1152425"/>
            <a:ext cx="4265076" cy="374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REST Web Servisler</a:t>
            </a:r>
            <a:endParaRPr/>
          </a:p>
        </p:txBody>
      </p:sp>
      <p:sp>
        <p:nvSpPr>
          <p:cNvPr id="182" name="Google Shape;182;p31"/>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tr" sz="1600">
                <a:solidFill>
                  <a:srgbClr val="000000"/>
                </a:solidFill>
                <a:latin typeface="Arial"/>
                <a:ea typeface="Arial"/>
                <a:cs typeface="Arial"/>
                <a:sym typeface="Arial"/>
              </a:rPr>
              <a:t>HTTP, HTTP Header, HTTP Metotları, Postman</a:t>
            </a:r>
            <a:endParaRPr b="1" sz="1600">
              <a:solidFill>
                <a:srgbClr val="000000"/>
              </a:solidFill>
              <a:latin typeface="Arial"/>
              <a:ea typeface="Arial"/>
              <a:cs typeface="Arial"/>
              <a:sym typeface="Arial"/>
            </a:endParaRPr>
          </a:p>
          <a:p>
            <a:pPr indent="0" lvl="0" marL="0" rtl="0" algn="ctr">
              <a:lnSpc>
                <a:spcPct val="90000"/>
              </a:lnSpc>
              <a:spcBef>
                <a:spcPts val="1000"/>
              </a:spcBef>
              <a:spcAft>
                <a:spcPts val="0"/>
              </a:spcAft>
              <a:buNone/>
            </a:pPr>
            <a:r>
              <a:rPr b="1" lang="tr" sz="1600">
                <a:solidFill>
                  <a:srgbClr val="000000"/>
                </a:solidFill>
                <a:latin typeface="Arial"/>
                <a:ea typeface="Arial"/>
                <a:cs typeface="Arial"/>
                <a:sym typeface="Arial"/>
              </a:rPr>
              <a:t> SOAP &amp; Rest Farkı ve Örnek Rest Servis </a:t>
            </a:r>
            <a:endParaRPr b="1" sz="1600">
              <a:solidFill>
                <a:srgbClr val="000000"/>
              </a:solidFill>
              <a:latin typeface="Arial"/>
              <a:ea typeface="Arial"/>
              <a:cs typeface="Arial"/>
              <a:sym typeface="Arial"/>
            </a:endParaRPr>
          </a:p>
          <a:p>
            <a:pPr indent="0" lvl="0" marL="0" rtl="0" algn="ctr">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Web Servis Nedir?</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1000"/>
              </a:spcBef>
              <a:spcAft>
                <a:spcPts val="0"/>
              </a:spcAft>
              <a:buSzPts val="1800"/>
              <a:buChar char="●"/>
            </a:pPr>
            <a:r>
              <a:rPr lang="tr"/>
              <a:t>Platform bağımsız, uygulama veya cihazların http protokolu üzerinden iletişim kurmalarını sağlayan yapılardır.</a:t>
            </a:r>
            <a:endParaRPr sz="2800">
              <a:solidFill>
                <a:srgbClr val="242424"/>
              </a:solidFill>
              <a:latin typeface="Arial"/>
              <a:ea typeface="Arial"/>
              <a:cs typeface="Arial"/>
              <a:sym typeface="Arial"/>
            </a:endParaRPr>
          </a:p>
          <a:p>
            <a:pPr indent="0" lvl="0" marL="0" rtl="0" algn="l">
              <a:spcBef>
                <a:spcPts val="0"/>
              </a:spcBef>
              <a:spcAft>
                <a:spcPts val="1200"/>
              </a:spcAft>
              <a:buNone/>
            </a:pPr>
            <a:r>
              <a:t/>
            </a:r>
            <a:endParaRPr/>
          </a:p>
        </p:txBody>
      </p:sp>
      <p:pic>
        <p:nvPicPr>
          <p:cNvPr id="74" name="Google Shape;74;p14"/>
          <p:cNvPicPr preferRelativeResize="0"/>
          <p:nvPr/>
        </p:nvPicPr>
        <p:blipFill>
          <a:blip r:embed="rId3">
            <a:alphaModFix/>
          </a:blip>
          <a:stretch>
            <a:fillRect/>
          </a:stretch>
        </p:blipFill>
        <p:spPr>
          <a:xfrm>
            <a:off x="1585387" y="2003275"/>
            <a:ext cx="5973226" cy="2980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Rest (REpresentational State Transfer)</a:t>
            </a:r>
            <a:endParaRPr/>
          </a:p>
        </p:txBody>
      </p:sp>
      <p:sp>
        <p:nvSpPr>
          <p:cNvPr id="188" name="Google Shape;188;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90000"/>
              </a:lnSpc>
              <a:spcBef>
                <a:spcPts val="1000"/>
              </a:spcBef>
              <a:spcAft>
                <a:spcPts val="0"/>
              </a:spcAft>
              <a:buNone/>
            </a:pPr>
            <a:r>
              <a:rPr lang="tr" sz="2800">
                <a:solidFill>
                  <a:srgbClr val="000000"/>
                </a:solidFill>
                <a:latin typeface="Arial"/>
                <a:ea typeface="Arial"/>
                <a:cs typeface="Arial"/>
                <a:sym typeface="Arial"/>
              </a:rPr>
              <a:t>Client-server haberleşmesinde HTTP protokolüne ait metot ve kodları kullanarak Json, xml, txt vb formatlarda veri alışverişini sağlayan mimaridir.</a:t>
            </a:r>
            <a:endParaRPr sz="2800">
              <a:solidFill>
                <a:srgbClr val="000000"/>
              </a:solidFill>
              <a:latin typeface="Arial"/>
              <a:ea typeface="Arial"/>
              <a:cs typeface="Arial"/>
              <a:sym typeface="Arial"/>
            </a:endParaRPr>
          </a:p>
          <a:p>
            <a:pPr indent="-369570" lvl="0" marL="457200" rtl="0" algn="l">
              <a:lnSpc>
                <a:spcPct val="90000"/>
              </a:lnSpc>
              <a:spcBef>
                <a:spcPts val="500"/>
              </a:spcBef>
              <a:spcAft>
                <a:spcPts val="0"/>
              </a:spcAft>
              <a:buSzPct val="100000"/>
              <a:buFont typeface="Arial"/>
              <a:buChar char="●"/>
            </a:pPr>
            <a:r>
              <a:rPr lang="tr" sz="2400">
                <a:solidFill>
                  <a:srgbClr val="242424"/>
                </a:solidFill>
                <a:latin typeface="Arial"/>
                <a:ea typeface="Arial"/>
                <a:cs typeface="Arial"/>
                <a:sym typeface="Arial"/>
              </a:rPr>
              <a:t>2000 yılında Roy Fielding tarafından doktora teziyle başlamıştır. (</a:t>
            </a:r>
            <a:r>
              <a:rPr lang="tr" sz="2400" u="sng">
                <a:solidFill>
                  <a:schemeClr val="hlink"/>
                </a:solidFill>
                <a:latin typeface="Arial"/>
                <a:ea typeface="Arial"/>
                <a:cs typeface="Arial"/>
                <a:sym typeface="Arial"/>
                <a:hlinkClick r:id="rId3"/>
              </a:rPr>
              <a:t>https://ics.uci.edu/~fielding/pubs/dissertation/fielding_dissertation.pdf</a:t>
            </a:r>
            <a:r>
              <a:rPr lang="tr" sz="2400">
                <a:solidFill>
                  <a:srgbClr val="242424"/>
                </a:solidFill>
                <a:latin typeface="Arial"/>
                <a:ea typeface="Arial"/>
                <a:cs typeface="Arial"/>
                <a:sym typeface="Arial"/>
              </a:rPr>
              <a:t>)</a:t>
            </a:r>
            <a:endParaRPr sz="2400">
              <a:solidFill>
                <a:srgbClr val="242424"/>
              </a:solidFill>
              <a:latin typeface="Arial"/>
              <a:ea typeface="Arial"/>
              <a:cs typeface="Arial"/>
              <a:sym typeface="Arial"/>
            </a:endParaRPr>
          </a:p>
          <a:p>
            <a:pPr indent="-369570" lvl="0" marL="457200" rtl="0" algn="l">
              <a:lnSpc>
                <a:spcPct val="90000"/>
              </a:lnSpc>
              <a:spcBef>
                <a:spcPts val="0"/>
              </a:spcBef>
              <a:spcAft>
                <a:spcPts val="0"/>
              </a:spcAft>
              <a:buClr>
                <a:srgbClr val="000000"/>
              </a:buClr>
              <a:buSzPct val="100000"/>
              <a:buFont typeface="Arial"/>
              <a:buChar char="●"/>
            </a:pPr>
            <a:r>
              <a:rPr lang="tr" sz="2400">
                <a:solidFill>
                  <a:srgbClr val="000000"/>
                </a:solidFill>
                <a:latin typeface="Arial"/>
                <a:ea typeface="Arial"/>
                <a:cs typeface="Arial"/>
                <a:sym typeface="Arial"/>
              </a:rPr>
              <a:t>HTTP tüm metotlarını kullanabilir.</a:t>
            </a:r>
            <a:endParaRPr sz="2400">
              <a:solidFill>
                <a:srgbClr val="000000"/>
              </a:solidFill>
              <a:latin typeface="Arial"/>
              <a:ea typeface="Arial"/>
              <a:cs typeface="Arial"/>
              <a:sym typeface="Arial"/>
            </a:endParaRPr>
          </a:p>
          <a:p>
            <a:pPr indent="-369570" lvl="0" marL="457200" rtl="0" algn="l">
              <a:lnSpc>
                <a:spcPct val="90000"/>
              </a:lnSpc>
              <a:spcBef>
                <a:spcPts val="0"/>
              </a:spcBef>
              <a:spcAft>
                <a:spcPts val="0"/>
              </a:spcAft>
              <a:buClr>
                <a:srgbClr val="000000"/>
              </a:buClr>
              <a:buSzPct val="100000"/>
              <a:buFont typeface="Arial"/>
              <a:buChar char="●"/>
            </a:pPr>
            <a:r>
              <a:rPr lang="tr" sz="2400">
                <a:solidFill>
                  <a:srgbClr val="000000"/>
                </a:solidFill>
                <a:latin typeface="Arial"/>
                <a:ea typeface="Arial"/>
                <a:cs typeface="Arial"/>
                <a:sym typeface="Arial"/>
              </a:rPr>
              <a:t>Platform Bağımsızdır.</a:t>
            </a:r>
            <a:endParaRPr sz="2400">
              <a:solidFill>
                <a:srgbClr val="000000"/>
              </a:solidFill>
              <a:latin typeface="Arial"/>
              <a:ea typeface="Arial"/>
              <a:cs typeface="Arial"/>
              <a:sym typeface="Arial"/>
            </a:endParaRPr>
          </a:p>
          <a:p>
            <a:pPr indent="-369570" lvl="0" marL="457200" rtl="0" algn="l">
              <a:lnSpc>
                <a:spcPct val="90000"/>
              </a:lnSpc>
              <a:spcBef>
                <a:spcPts val="0"/>
              </a:spcBef>
              <a:spcAft>
                <a:spcPts val="0"/>
              </a:spcAft>
              <a:buClr>
                <a:srgbClr val="000000"/>
              </a:buClr>
              <a:buSzPct val="100000"/>
              <a:buFont typeface="Arial"/>
              <a:buChar char="●"/>
            </a:pPr>
            <a:r>
              <a:rPr lang="tr" sz="2400">
                <a:solidFill>
                  <a:srgbClr val="000000"/>
                </a:solidFill>
                <a:latin typeface="Arial"/>
                <a:ea typeface="Arial"/>
                <a:cs typeface="Arial"/>
                <a:sym typeface="Arial"/>
              </a:rPr>
              <a:t>Farklı formatlarda veri tiplerini destekler.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244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Rest – Kısa Bilgiler</a:t>
            </a:r>
            <a:endParaRPr/>
          </a:p>
        </p:txBody>
      </p:sp>
      <p:pic>
        <p:nvPicPr>
          <p:cNvPr id="194" name="Google Shape;194;p33"/>
          <p:cNvPicPr preferRelativeResize="0"/>
          <p:nvPr/>
        </p:nvPicPr>
        <p:blipFill>
          <a:blip r:embed="rId3">
            <a:alphaModFix/>
          </a:blip>
          <a:stretch>
            <a:fillRect/>
          </a:stretch>
        </p:blipFill>
        <p:spPr>
          <a:xfrm>
            <a:off x="64075" y="952250"/>
            <a:ext cx="9144001" cy="1658025"/>
          </a:xfrm>
          <a:prstGeom prst="rect">
            <a:avLst/>
          </a:prstGeom>
          <a:noFill/>
          <a:ln>
            <a:noFill/>
          </a:ln>
        </p:spPr>
      </p:pic>
      <p:sp>
        <p:nvSpPr>
          <p:cNvPr id="195" name="Google Shape;195;p33"/>
          <p:cNvSpPr txBox="1"/>
          <p:nvPr/>
        </p:nvSpPr>
        <p:spPr>
          <a:xfrm>
            <a:off x="432075" y="2808600"/>
            <a:ext cx="8441400" cy="15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600"/>
              <a:t>protokol:</a:t>
            </a:r>
            <a:r>
              <a:rPr lang="tr" sz="1600"/>
              <a:t> Cihazların birbirleriyle iletişimini sağlayan kurallar dizisi</a:t>
            </a:r>
            <a:endParaRPr sz="1600"/>
          </a:p>
          <a:p>
            <a:pPr indent="0" lvl="0" marL="0" rtl="0" algn="l">
              <a:spcBef>
                <a:spcPts val="0"/>
              </a:spcBef>
              <a:spcAft>
                <a:spcPts val="0"/>
              </a:spcAft>
              <a:buNone/>
            </a:pPr>
            <a:r>
              <a:rPr b="1" lang="tr" sz="1600"/>
              <a:t>host:</a:t>
            </a:r>
            <a:r>
              <a:rPr lang="tr" sz="1600"/>
              <a:t> Hizmet sağlayan makine</a:t>
            </a:r>
            <a:endParaRPr sz="1600"/>
          </a:p>
          <a:p>
            <a:pPr indent="0" lvl="0" marL="0" rtl="0" algn="l">
              <a:spcBef>
                <a:spcPts val="0"/>
              </a:spcBef>
              <a:spcAft>
                <a:spcPts val="0"/>
              </a:spcAft>
              <a:buNone/>
            </a:pPr>
            <a:r>
              <a:rPr b="1" lang="tr" sz="1600"/>
              <a:t>domain: </a:t>
            </a:r>
            <a:r>
              <a:rPr lang="tr" sz="1600"/>
              <a:t>Web sitesinin internetteki adı, adresidir.</a:t>
            </a:r>
            <a:endParaRPr sz="1600"/>
          </a:p>
          <a:p>
            <a:pPr indent="0" lvl="0" marL="0" rtl="0" algn="l">
              <a:spcBef>
                <a:spcPts val="0"/>
              </a:spcBef>
              <a:spcAft>
                <a:spcPts val="0"/>
              </a:spcAft>
              <a:buNone/>
            </a:pPr>
            <a:r>
              <a:rPr b="1" lang="tr" sz="1600"/>
              <a:t>port: </a:t>
            </a:r>
            <a:r>
              <a:rPr lang="tr" sz="1600"/>
              <a:t>Bağlantı noktalarını belirtmek için kullanılan numaralardır.</a:t>
            </a:r>
            <a:endParaRPr sz="1600"/>
          </a:p>
          <a:p>
            <a:pPr indent="0" lvl="0" marL="0" rtl="0" algn="l">
              <a:spcBef>
                <a:spcPts val="0"/>
              </a:spcBef>
              <a:spcAft>
                <a:spcPts val="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244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Rest – Kısa Bilgiler</a:t>
            </a:r>
            <a:endParaRPr/>
          </a:p>
        </p:txBody>
      </p:sp>
      <p:pic>
        <p:nvPicPr>
          <p:cNvPr id="201" name="Google Shape;201;p34"/>
          <p:cNvPicPr preferRelativeResize="0"/>
          <p:nvPr/>
        </p:nvPicPr>
        <p:blipFill>
          <a:blip r:embed="rId3">
            <a:alphaModFix/>
          </a:blip>
          <a:stretch>
            <a:fillRect/>
          </a:stretch>
        </p:blipFill>
        <p:spPr>
          <a:xfrm>
            <a:off x="381049" y="1535150"/>
            <a:ext cx="8659451" cy="2645250"/>
          </a:xfrm>
          <a:prstGeom prst="rect">
            <a:avLst/>
          </a:prstGeom>
          <a:noFill/>
          <a:ln>
            <a:noFill/>
          </a:ln>
        </p:spPr>
      </p:pic>
      <p:cxnSp>
        <p:nvCxnSpPr>
          <p:cNvPr id="202" name="Google Shape;202;p34"/>
          <p:cNvCxnSpPr/>
          <p:nvPr/>
        </p:nvCxnSpPr>
        <p:spPr>
          <a:xfrm>
            <a:off x="4292046" y="1857131"/>
            <a:ext cx="0" cy="20013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34"/>
          <p:cNvSpPr txBox="1"/>
          <p:nvPr>
            <p:ph type="title"/>
          </p:nvPr>
        </p:nvSpPr>
        <p:spPr>
          <a:xfrm>
            <a:off x="1732625" y="952250"/>
            <a:ext cx="726900" cy="58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2800"/>
              <a:t>XML</a:t>
            </a:r>
            <a:endParaRPr sz="2800"/>
          </a:p>
        </p:txBody>
      </p:sp>
      <p:sp>
        <p:nvSpPr>
          <p:cNvPr id="204" name="Google Shape;204;p34"/>
          <p:cNvSpPr txBox="1"/>
          <p:nvPr>
            <p:ph type="title"/>
          </p:nvPr>
        </p:nvSpPr>
        <p:spPr>
          <a:xfrm>
            <a:off x="6330525" y="952250"/>
            <a:ext cx="890400" cy="58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2800"/>
              <a:t>JSON</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(Hypertext Transfer Protokol)</a:t>
            </a:r>
            <a:endParaRPr/>
          </a:p>
        </p:txBody>
      </p:sp>
      <p:sp>
        <p:nvSpPr>
          <p:cNvPr id="210" name="Google Shape;210;p35"/>
          <p:cNvSpPr txBox="1"/>
          <p:nvPr>
            <p:ph idx="1" type="body"/>
          </p:nvPr>
        </p:nvSpPr>
        <p:spPr>
          <a:xfrm>
            <a:off x="311700" y="1266325"/>
            <a:ext cx="8520600" cy="2988000"/>
          </a:xfrm>
          <a:prstGeom prst="rect">
            <a:avLst/>
          </a:prstGeom>
        </p:spPr>
        <p:txBody>
          <a:bodyPr anchorCtr="0" anchor="t" bIns="91425" lIns="91425" spcFirstLastPara="1" rIns="91425" wrap="square" tIns="91425">
            <a:normAutofit fontScale="77500" lnSpcReduction="20000"/>
          </a:bodyPr>
          <a:lstStyle/>
          <a:p>
            <a:pPr indent="0" lvl="0" marL="12700" rtl="0" algn="l">
              <a:lnSpc>
                <a:spcPct val="90000"/>
              </a:lnSpc>
              <a:spcBef>
                <a:spcPts val="500"/>
              </a:spcBef>
              <a:spcAft>
                <a:spcPts val="0"/>
              </a:spcAft>
              <a:buNone/>
            </a:pPr>
            <a:r>
              <a:rPr lang="tr" sz="2400">
                <a:solidFill>
                  <a:srgbClr val="242424"/>
                </a:solidFill>
                <a:latin typeface="Arial"/>
                <a:ea typeface="Arial"/>
                <a:cs typeface="Arial"/>
                <a:sym typeface="Arial"/>
              </a:rPr>
              <a:t>İnternet üzerinde bilgi iletmeyi sağlayan bir protokoldür. </a:t>
            </a:r>
            <a:endParaRPr sz="2400">
              <a:solidFill>
                <a:srgbClr val="242424"/>
              </a:solidFill>
              <a:latin typeface="Arial"/>
              <a:ea typeface="Arial"/>
              <a:cs typeface="Arial"/>
              <a:sym typeface="Arial"/>
            </a:endParaRPr>
          </a:p>
          <a:p>
            <a:pPr indent="0" lvl="0" marL="0" rtl="0" algn="l">
              <a:lnSpc>
                <a:spcPct val="90000"/>
              </a:lnSpc>
              <a:spcBef>
                <a:spcPts val="500"/>
              </a:spcBef>
              <a:spcAft>
                <a:spcPts val="0"/>
              </a:spcAft>
              <a:buNone/>
            </a:pPr>
            <a:r>
              <a:t/>
            </a:r>
            <a:endParaRPr sz="2400">
              <a:solidFill>
                <a:srgbClr val="242424"/>
              </a:solidFill>
              <a:latin typeface="Arial"/>
              <a:ea typeface="Arial"/>
              <a:cs typeface="Arial"/>
              <a:sym typeface="Arial"/>
            </a:endParaRPr>
          </a:p>
          <a:p>
            <a:pPr indent="0" lvl="0" marL="0" rtl="0" algn="l">
              <a:lnSpc>
                <a:spcPct val="90000"/>
              </a:lnSpc>
              <a:spcBef>
                <a:spcPts val="500"/>
              </a:spcBef>
              <a:spcAft>
                <a:spcPts val="0"/>
              </a:spcAft>
              <a:buNone/>
            </a:pPr>
            <a:r>
              <a:rPr lang="tr" sz="2400">
                <a:solidFill>
                  <a:srgbClr val="000000"/>
                </a:solidFill>
                <a:latin typeface="Arial"/>
                <a:ea typeface="Arial"/>
                <a:cs typeface="Arial"/>
                <a:sym typeface="Arial"/>
              </a:rPr>
              <a:t>•</a:t>
            </a:r>
            <a:r>
              <a:rPr b="1" lang="tr" sz="2400">
                <a:solidFill>
                  <a:srgbClr val="000000"/>
                </a:solidFill>
                <a:latin typeface="Arial"/>
                <a:ea typeface="Arial"/>
                <a:cs typeface="Arial"/>
                <a:sym typeface="Arial"/>
              </a:rPr>
              <a:t>Stateless</a:t>
            </a:r>
            <a:endParaRPr b="1" sz="2400">
              <a:solidFill>
                <a:srgbClr val="000000"/>
              </a:solidFill>
              <a:latin typeface="Arial"/>
              <a:ea typeface="Arial"/>
              <a:cs typeface="Arial"/>
              <a:sym typeface="Arial"/>
            </a:endParaRPr>
          </a:p>
          <a:p>
            <a:pPr indent="0" lvl="0" marL="12700" rtl="0" algn="l">
              <a:lnSpc>
                <a:spcPct val="90000"/>
              </a:lnSpc>
              <a:spcBef>
                <a:spcPts val="500"/>
              </a:spcBef>
              <a:spcAft>
                <a:spcPts val="0"/>
              </a:spcAft>
              <a:buNone/>
            </a:pPr>
            <a:r>
              <a:t/>
            </a:r>
            <a:endParaRPr b="1" sz="2400">
              <a:solidFill>
                <a:srgbClr val="000000"/>
              </a:solidFill>
              <a:latin typeface="Arial"/>
              <a:ea typeface="Arial"/>
              <a:cs typeface="Arial"/>
              <a:sym typeface="Arial"/>
            </a:endParaRPr>
          </a:p>
          <a:p>
            <a:pPr indent="0" lvl="0" marL="12700" rtl="0" algn="l">
              <a:lnSpc>
                <a:spcPct val="90000"/>
              </a:lnSpc>
              <a:spcBef>
                <a:spcPts val="500"/>
              </a:spcBef>
              <a:spcAft>
                <a:spcPts val="0"/>
              </a:spcAft>
              <a:buNone/>
            </a:pPr>
            <a:r>
              <a:rPr lang="tr" sz="2400">
                <a:solidFill>
                  <a:srgbClr val="000000"/>
                </a:solidFill>
                <a:latin typeface="Arial"/>
                <a:ea typeface="Arial"/>
                <a:cs typeface="Arial"/>
                <a:sym typeface="Arial"/>
              </a:rPr>
              <a:t>•</a:t>
            </a:r>
            <a:r>
              <a:rPr b="1" lang="tr" sz="2400">
                <a:solidFill>
                  <a:srgbClr val="000000"/>
                </a:solidFill>
                <a:latin typeface="Arial"/>
                <a:ea typeface="Arial"/>
                <a:cs typeface="Arial"/>
                <a:sym typeface="Arial"/>
              </a:rPr>
              <a:t>Nasıl Çalışır?</a:t>
            </a:r>
            <a:endParaRPr b="1" sz="2400">
              <a:solidFill>
                <a:srgbClr val="000000"/>
              </a:solidFill>
              <a:latin typeface="Arial"/>
              <a:ea typeface="Arial"/>
              <a:cs typeface="Arial"/>
              <a:sym typeface="Arial"/>
            </a:endParaRPr>
          </a:p>
          <a:p>
            <a:pPr indent="0" lvl="0" marL="914400" rtl="0" algn="l">
              <a:lnSpc>
                <a:spcPct val="90000"/>
              </a:lnSpc>
              <a:spcBef>
                <a:spcPts val="500"/>
              </a:spcBef>
              <a:spcAft>
                <a:spcPts val="0"/>
              </a:spcAft>
              <a:buNone/>
            </a:pPr>
            <a:r>
              <a:rPr lang="tr" sz="2000">
                <a:solidFill>
                  <a:srgbClr val="242424"/>
                </a:solidFill>
                <a:latin typeface="Arial"/>
                <a:ea typeface="Arial"/>
                <a:cs typeface="Arial"/>
                <a:sym typeface="Arial"/>
              </a:rPr>
              <a:t>Client, tarayıcının adres çubuğuna girerek web sunucusuna bir istek başlatır. Bu da başlangıçta üç basamaktan oluşan bir durum koduyla yanıt verir. Durum kodu, talebin başarıyla cevaplanıp cevaplanamayacağı bilgisini içerir. Her kullanıcı daha önce böyle bir durum kodu görmüştür: İstekte bir hata varsa, örneğin tipik 404 hata mesajı görünür. Yalnızca HTML içeriği değil, aynı zamanda diğer formatlar da HTTP yoluyla iletilebilir. </a:t>
            </a:r>
            <a:endParaRPr sz="2000">
              <a:solidFill>
                <a:srgbClr val="242424"/>
              </a:solidFill>
              <a:latin typeface="Arial"/>
              <a:ea typeface="Arial"/>
              <a:cs typeface="Arial"/>
              <a:sym typeface="Arial"/>
            </a:endParaRPr>
          </a:p>
          <a:p>
            <a:pPr indent="0" lvl="0" marL="0" rtl="0" algn="l">
              <a:spcBef>
                <a:spcPts val="0"/>
              </a:spcBef>
              <a:spcAft>
                <a:spcPts val="1200"/>
              </a:spcAft>
              <a:buNone/>
            </a:pPr>
            <a:r>
              <a:t/>
            </a:r>
            <a:endParaRPr/>
          </a:p>
        </p:txBody>
      </p:sp>
      <p:sp>
        <p:nvSpPr>
          <p:cNvPr id="211" name="Google Shape;211;p35"/>
          <p:cNvSpPr txBox="1"/>
          <p:nvPr/>
        </p:nvSpPr>
        <p:spPr>
          <a:xfrm>
            <a:off x="561000" y="3981125"/>
            <a:ext cx="82713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tr" u="sng">
                <a:solidFill>
                  <a:schemeClr val="hlink"/>
                </a:solidFill>
                <a:hlinkClick r:id="rId3"/>
              </a:rPr>
              <a:t>https://datatracker.ietf.org/doc/html/rfc2616</a:t>
            </a:r>
            <a:endParaRPr u="sng">
              <a:solidFill>
                <a:schemeClr val="hlink"/>
              </a:solidFill>
            </a:endParaRPr>
          </a:p>
          <a:p>
            <a:pPr indent="0" lvl="0" marL="0" rtl="0" algn="ctr">
              <a:lnSpc>
                <a:spcPct val="115000"/>
              </a:lnSpc>
              <a:spcBef>
                <a:spcPts val="0"/>
              </a:spcBef>
              <a:spcAft>
                <a:spcPts val="0"/>
              </a:spcAft>
              <a:buNone/>
            </a:pPr>
            <a:r>
              <a:rPr lang="tr" u="sng">
                <a:solidFill>
                  <a:schemeClr val="hlink"/>
                </a:solidFill>
                <a:hlinkClick r:id="rId4"/>
              </a:rPr>
              <a:t>https://datatracker.ietf.org/doc/html/rfc1945</a:t>
            </a:r>
            <a:endParaRPr u="sng">
              <a:solidFill>
                <a:schemeClr val="hlink"/>
              </a:solidFill>
            </a:endParaRPr>
          </a:p>
          <a:p>
            <a:pPr indent="0" lvl="0" marL="0" rtl="0" algn="ctr">
              <a:lnSpc>
                <a:spcPct val="115000"/>
              </a:lnSpc>
              <a:spcBef>
                <a:spcPts val="0"/>
              </a:spcBef>
              <a:spcAft>
                <a:spcPts val="0"/>
              </a:spcAft>
              <a:buNone/>
            </a:pPr>
            <a:r>
              <a:rPr lang="tr" u="sng">
                <a:solidFill>
                  <a:schemeClr val="hlink"/>
                </a:solidFill>
                <a:hlinkClick r:id="rId5"/>
              </a:rPr>
              <a:t>https://datatracker.ietf.org/doc/html/rfc9113</a:t>
            </a:r>
            <a:endParaRPr u="sng">
              <a:solidFill>
                <a:schemeClr val="hlink"/>
              </a:solidFill>
            </a:endParaRPr>
          </a:p>
          <a:p>
            <a:pPr indent="0" lvl="0" marL="0" rtl="0" algn="ctr">
              <a:lnSpc>
                <a:spcPct val="115000"/>
              </a:lnSpc>
              <a:spcBef>
                <a:spcPts val="0"/>
              </a:spcBef>
              <a:spcAft>
                <a:spcPts val="0"/>
              </a:spcAft>
              <a:buNone/>
            </a:pPr>
            <a:r>
              <a:rPr lang="tr" u="sng">
                <a:solidFill>
                  <a:schemeClr val="hlink"/>
                </a:solidFill>
              </a:rPr>
              <a:t>https://datatracker.ietf.org/doc/rfc9114/</a:t>
            </a:r>
            <a:endParaRPr u="sng">
              <a:solidFill>
                <a:schemeClr val="hlink"/>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(Hypertext Transfer Protokol) Nasıl Çalışır?</a:t>
            </a:r>
            <a:endParaRPr/>
          </a:p>
        </p:txBody>
      </p:sp>
      <p:pic>
        <p:nvPicPr>
          <p:cNvPr id="217" name="Google Shape;217;p36"/>
          <p:cNvPicPr preferRelativeResize="0"/>
          <p:nvPr/>
        </p:nvPicPr>
        <p:blipFill rotWithShape="1">
          <a:blip r:embed="rId3">
            <a:alphaModFix/>
          </a:blip>
          <a:srcRect b="0" l="-1337" r="0" t="0"/>
          <a:stretch/>
        </p:blipFill>
        <p:spPr>
          <a:xfrm>
            <a:off x="828113" y="1080525"/>
            <a:ext cx="7487776" cy="37686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184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Metotları</a:t>
            </a:r>
            <a:endParaRPr/>
          </a:p>
        </p:txBody>
      </p:sp>
      <p:graphicFrame>
        <p:nvGraphicFramePr>
          <p:cNvPr id="223" name="Google Shape;223;p37"/>
          <p:cNvGraphicFramePr/>
          <p:nvPr/>
        </p:nvGraphicFramePr>
        <p:xfrm>
          <a:off x="184200" y="1014325"/>
          <a:ext cx="3000000" cy="3000000"/>
        </p:xfrm>
        <a:graphic>
          <a:graphicData uri="http://schemas.openxmlformats.org/drawingml/2006/table">
            <a:tbl>
              <a:tblPr>
                <a:noFill/>
                <a:tableStyleId>{AD0BEEE4-AAE0-486B-A6D4-1ECD052B8CF5}</a:tableStyleId>
              </a:tblPr>
              <a:tblGrid>
                <a:gridCol w="1882750"/>
                <a:gridCol w="2071950"/>
                <a:gridCol w="4693400"/>
              </a:tblGrid>
              <a:tr h="316700">
                <a:tc>
                  <a:txBody>
                    <a:bodyPr/>
                    <a:lstStyle/>
                    <a:p>
                      <a:pPr indent="0" lvl="0" marL="0" rtl="0" algn="ctr">
                        <a:lnSpc>
                          <a:spcPct val="115000"/>
                        </a:lnSpc>
                        <a:spcBef>
                          <a:spcPts val="0"/>
                        </a:spcBef>
                        <a:spcAft>
                          <a:spcPts val="0"/>
                        </a:spcAft>
                        <a:buNone/>
                      </a:pPr>
                      <a:r>
                        <a:rPr b="1" lang="tr">
                          <a:solidFill>
                            <a:srgbClr val="FFFFFF"/>
                          </a:solidFill>
                        </a:rPr>
                        <a:t>Metot</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Örnek URL</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Açıklama</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526175">
                <a:tc>
                  <a:txBody>
                    <a:bodyPr/>
                    <a:lstStyle/>
                    <a:p>
                      <a:pPr indent="0" lvl="0" marL="0" rtl="0" algn="ctr">
                        <a:lnSpc>
                          <a:spcPct val="115000"/>
                        </a:lnSpc>
                        <a:spcBef>
                          <a:spcPts val="0"/>
                        </a:spcBef>
                        <a:spcAft>
                          <a:spcPts val="0"/>
                        </a:spcAft>
                        <a:buNone/>
                      </a:pPr>
                      <a:r>
                        <a:rPr b="1" lang="tr"/>
                        <a:t>GET</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a:t>http://localhost:8080/users</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a:solidFill>
                            <a:srgbClr val="0C0D0E"/>
                          </a:solidFill>
                        </a:rPr>
                        <a:t>Verileri getirmek için kullanılır.</a:t>
                      </a:r>
                      <a:endParaRPr b="1">
                        <a:solidFill>
                          <a:srgbClr val="0C0D0E"/>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526175">
                <a:tc>
                  <a:txBody>
                    <a:bodyPr/>
                    <a:lstStyle/>
                    <a:p>
                      <a:pPr indent="0" lvl="0" marL="0" rtl="0" algn="ctr">
                        <a:lnSpc>
                          <a:spcPct val="115000"/>
                        </a:lnSpc>
                        <a:spcBef>
                          <a:spcPts val="0"/>
                        </a:spcBef>
                        <a:spcAft>
                          <a:spcPts val="0"/>
                        </a:spcAft>
                        <a:buNone/>
                      </a:pPr>
                      <a:r>
                        <a:rPr b="1" lang="tr"/>
                        <a:t>POST</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a:t>http://localhost:8080/users</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a:t>Veri oluşturmak için kullanılır.</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526175">
                <a:tc>
                  <a:txBody>
                    <a:bodyPr/>
                    <a:lstStyle/>
                    <a:p>
                      <a:pPr indent="0" lvl="0" marL="0" rtl="0" algn="ctr">
                        <a:lnSpc>
                          <a:spcPct val="115000"/>
                        </a:lnSpc>
                        <a:spcBef>
                          <a:spcPts val="0"/>
                        </a:spcBef>
                        <a:spcAft>
                          <a:spcPts val="0"/>
                        </a:spcAft>
                        <a:buNone/>
                      </a:pPr>
                      <a:r>
                        <a:rPr b="1" lang="tr"/>
                        <a:t>PUT</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a:t>http://localhost:8080/users/{id}</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a:t>Verileri güncellemek için kullanılır.</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526175">
                <a:tc>
                  <a:txBody>
                    <a:bodyPr/>
                    <a:lstStyle/>
                    <a:p>
                      <a:pPr indent="0" lvl="0" marL="0" rtl="0" algn="ctr">
                        <a:lnSpc>
                          <a:spcPct val="115000"/>
                        </a:lnSpc>
                        <a:spcBef>
                          <a:spcPts val="0"/>
                        </a:spcBef>
                        <a:spcAft>
                          <a:spcPts val="0"/>
                        </a:spcAft>
                        <a:buNone/>
                      </a:pPr>
                      <a:r>
                        <a:rPr b="1" lang="tr"/>
                        <a:t>DELETE</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a:t>http://localhost:8080/users/{id}</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a:t>Verileri silmek için kullanılır.</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526175">
                <a:tc>
                  <a:txBody>
                    <a:bodyPr/>
                    <a:lstStyle/>
                    <a:p>
                      <a:pPr indent="0" lvl="0" marL="0" rtl="0" algn="ctr">
                        <a:lnSpc>
                          <a:spcPct val="115000"/>
                        </a:lnSpc>
                        <a:spcBef>
                          <a:spcPts val="0"/>
                        </a:spcBef>
                        <a:spcAft>
                          <a:spcPts val="0"/>
                        </a:spcAft>
                        <a:buNone/>
                      </a:pPr>
                      <a:r>
                        <a:rPr b="1" lang="tr"/>
                        <a:t>Patch</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a:t>http://localhost:8080/users/{id}</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a:t>Veri güncellerken belli bir noktayı güncellemek istediğimizde kullanılır.</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526175">
                <a:tc>
                  <a:txBody>
                    <a:bodyPr/>
                    <a:lstStyle/>
                    <a:p>
                      <a:pPr indent="0" lvl="0" marL="0" rtl="0" algn="ctr">
                        <a:lnSpc>
                          <a:spcPct val="115000"/>
                        </a:lnSpc>
                        <a:spcBef>
                          <a:spcPts val="0"/>
                        </a:spcBef>
                        <a:spcAft>
                          <a:spcPts val="0"/>
                        </a:spcAft>
                        <a:buNone/>
                      </a:pPr>
                      <a:r>
                        <a:rPr b="1" lang="tr"/>
                        <a:t>Options</a:t>
                      </a:r>
                      <a:endParaRPr b="1">
                        <a:latin typeface="Georgia"/>
                        <a:ea typeface="Georgia"/>
                        <a:cs typeface="Georgia"/>
                        <a:sym typeface="Georgia"/>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a:t>http://localhost:8080/users</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a:t>İstek atılan endpoint için hangi metotların kullanılacağını gösterir.</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Status Kodları</a:t>
            </a:r>
            <a:endParaRPr/>
          </a:p>
        </p:txBody>
      </p:sp>
      <p:graphicFrame>
        <p:nvGraphicFramePr>
          <p:cNvPr id="229" name="Google Shape;229;p38"/>
          <p:cNvGraphicFramePr/>
          <p:nvPr/>
        </p:nvGraphicFramePr>
        <p:xfrm>
          <a:off x="250025" y="1405925"/>
          <a:ext cx="3000000" cy="3000000"/>
        </p:xfrm>
        <a:graphic>
          <a:graphicData uri="http://schemas.openxmlformats.org/drawingml/2006/table">
            <a:tbl>
              <a:tblPr>
                <a:noFill/>
                <a:tableStyleId>{AD0BEEE4-AAE0-486B-A6D4-1ECD052B8CF5}</a:tableStyleId>
              </a:tblPr>
              <a:tblGrid>
                <a:gridCol w="2431100"/>
                <a:gridCol w="6212850"/>
              </a:tblGrid>
              <a:tr h="482425">
                <a:tc>
                  <a:txBody>
                    <a:bodyPr/>
                    <a:lstStyle/>
                    <a:p>
                      <a:pPr indent="0" lvl="0" marL="0" rtl="0" algn="ctr">
                        <a:lnSpc>
                          <a:spcPct val="115000"/>
                        </a:lnSpc>
                        <a:spcBef>
                          <a:spcPts val="0"/>
                        </a:spcBef>
                        <a:spcAft>
                          <a:spcPts val="0"/>
                        </a:spcAft>
                        <a:buNone/>
                      </a:pPr>
                      <a:r>
                        <a:rPr b="1" lang="tr">
                          <a:solidFill>
                            <a:srgbClr val="FFFFFF"/>
                          </a:solidFill>
                        </a:rPr>
                        <a:t>Kod</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Açıklama</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439125">
                <a:tc>
                  <a:txBody>
                    <a:bodyPr/>
                    <a:lstStyle/>
                    <a:p>
                      <a:pPr indent="0" lvl="0" marL="0" rtl="0" algn="ctr">
                        <a:lnSpc>
                          <a:spcPct val="115000"/>
                        </a:lnSpc>
                        <a:spcBef>
                          <a:spcPts val="0"/>
                        </a:spcBef>
                        <a:spcAft>
                          <a:spcPts val="0"/>
                        </a:spcAft>
                        <a:buNone/>
                      </a:pPr>
                      <a:r>
                        <a:rPr b="1" lang="tr"/>
                        <a:t>100~200</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800"/>
                        <a:t>Bilgi</a:t>
                      </a:r>
                      <a:endParaRPr b="1" sz="18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482425">
                <a:tc>
                  <a:txBody>
                    <a:bodyPr/>
                    <a:lstStyle/>
                    <a:p>
                      <a:pPr indent="0" lvl="0" marL="0" rtl="0" algn="ctr">
                        <a:lnSpc>
                          <a:spcPct val="115000"/>
                        </a:lnSpc>
                        <a:spcBef>
                          <a:spcPts val="0"/>
                        </a:spcBef>
                        <a:spcAft>
                          <a:spcPts val="0"/>
                        </a:spcAft>
                        <a:buNone/>
                      </a:pPr>
                      <a:r>
                        <a:rPr b="1" lang="tr"/>
                        <a:t>200~300</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800"/>
                        <a:t>Başarı</a:t>
                      </a:r>
                      <a:endParaRPr b="1" sz="18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482425">
                <a:tc>
                  <a:txBody>
                    <a:bodyPr/>
                    <a:lstStyle/>
                    <a:p>
                      <a:pPr indent="0" lvl="0" marL="0" rtl="0" algn="ctr">
                        <a:lnSpc>
                          <a:spcPct val="115000"/>
                        </a:lnSpc>
                        <a:spcBef>
                          <a:spcPts val="0"/>
                        </a:spcBef>
                        <a:spcAft>
                          <a:spcPts val="0"/>
                        </a:spcAft>
                        <a:buNone/>
                      </a:pPr>
                      <a:r>
                        <a:rPr b="1" lang="tr"/>
                        <a:t>300~400</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800"/>
                        <a:t>Yönlendirme</a:t>
                      </a:r>
                      <a:endParaRPr b="1" sz="18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482425">
                <a:tc>
                  <a:txBody>
                    <a:bodyPr/>
                    <a:lstStyle/>
                    <a:p>
                      <a:pPr indent="0" lvl="0" marL="0" rtl="0" algn="ctr">
                        <a:lnSpc>
                          <a:spcPct val="115000"/>
                        </a:lnSpc>
                        <a:spcBef>
                          <a:spcPts val="0"/>
                        </a:spcBef>
                        <a:spcAft>
                          <a:spcPts val="0"/>
                        </a:spcAft>
                        <a:buNone/>
                      </a:pPr>
                      <a:r>
                        <a:rPr b="1" lang="tr"/>
                        <a:t>400~500</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800"/>
                        <a:t>İstemci Hataları</a:t>
                      </a:r>
                      <a:endParaRPr b="1" sz="18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411025">
                <a:tc>
                  <a:txBody>
                    <a:bodyPr/>
                    <a:lstStyle/>
                    <a:p>
                      <a:pPr indent="0" lvl="0" marL="0" rtl="0" algn="ctr">
                        <a:lnSpc>
                          <a:spcPct val="115000"/>
                        </a:lnSpc>
                        <a:spcBef>
                          <a:spcPts val="0"/>
                        </a:spcBef>
                        <a:spcAft>
                          <a:spcPts val="0"/>
                        </a:spcAft>
                        <a:buNone/>
                      </a:pPr>
                      <a:r>
                        <a:rPr b="1" lang="tr"/>
                        <a:t>500~</a:t>
                      </a:r>
                      <a:endParaRPr b="1"/>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800"/>
                        <a:t>Sunucu Hataları</a:t>
                      </a:r>
                      <a:endParaRPr b="1" sz="18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13" y="139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200 ve 300 Kodları</a:t>
            </a:r>
            <a:endParaRPr/>
          </a:p>
        </p:txBody>
      </p:sp>
      <p:graphicFrame>
        <p:nvGraphicFramePr>
          <p:cNvPr id="235" name="Google Shape;235;p39"/>
          <p:cNvGraphicFramePr/>
          <p:nvPr/>
        </p:nvGraphicFramePr>
        <p:xfrm>
          <a:off x="1599550" y="846925"/>
          <a:ext cx="3000000" cy="3000000"/>
        </p:xfrm>
        <a:graphic>
          <a:graphicData uri="http://schemas.openxmlformats.org/drawingml/2006/table">
            <a:tbl>
              <a:tblPr>
                <a:noFill/>
                <a:tableStyleId>{AD0BEEE4-AAE0-486B-A6D4-1ECD052B8CF5}</a:tableStyleId>
              </a:tblPr>
              <a:tblGrid>
                <a:gridCol w="1042700"/>
                <a:gridCol w="2524125"/>
                <a:gridCol w="2530450"/>
              </a:tblGrid>
              <a:tr h="227600">
                <a:tc>
                  <a:txBody>
                    <a:bodyPr/>
                    <a:lstStyle/>
                    <a:p>
                      <a:pPr indent="0" lvl="0" marL="0" rtl="0" algn="ctr">
                        <a:lnSpc>
                          <a:spcPct val="115000"/>
                        </a:lnSpc>
                        <a:spcBef>
                          <a:spcPts val="0"/>
                        </a:spcBef>
                        <a:spcAft>
                          <a:spcPts val="0"/>
                        </a:spcAft>
                        <a:buNone/>
                      </a:pPr>
                      <a:r>
                        <a:rPr b="1" lang="tr">
                          <a:solidFill>
                            <a:srgbClr val="FFFFFF"/>
                          </a:solidFill>
                        </a:rPr>
                        <a:t>Kod</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Url</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Açıklama</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429950">
                <a:tc>
                  <a:txBody>
                    <a:bodyPr/>
                    <a:lstStyle/>
                    <a:p>
                      <a:pPr indent="0" lvl="0" marL="0" rtl="0" algn="ctr">
                        <a:lnSpc>
                          <a:spcPct val="115000"/>
                        </a:lnSpc>
                        <a:spcBef>
                          <a:spcPts val="0"/>
                        </a:spcBef>
                        <a:spcAft>
                          <a:spcPts val="0"/>
                        </a:spcAft>
                        <a:buNone/>
                      </a:pPr>
                      <a:r>
                        <a:rPr b="1" lang="tr" sz="1200"/>
                        <a:t>200 OK</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GET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İşlem Sorunsuz gerçekleşti.</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429950">
                <a:tc>
                  <a:txBody>
                    <a:bodyPr/>
                    <a:lstStyle/>
                    <a:p>
                      <a:pPr indent="0" lvl="0" marL="0" rtl="0" algn="ctr">
                        <a:lnSpc>
                          <a:spcPct val="115000"/>
                        </a:lnSpc>
                        <a:spcBef>
                          <a:spcPts val="0"/>
                        </a:spcBef>
                        <a:spcAft>
                          <a:spcPts val="0"/>
                        </a:spcAft>
                        <a:buNone/>
                      </a:pPr>
                      <a:r>
                        <a:rPr b="1" lang="tr" sz="1200"/>
                        <a:t>201 CREATED</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POST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Başarıyla yeni resource oluştu.</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498200">
                <a:tc>
                  <a:txBody>
                    <a:bodyPr/>
                    <a:lstStyle/>
                    <a:p>
                      <a:pPr indent="0" lvl="0" marL="0" rtl="0" algn="ctr">
                        <a:lnSpc>
                          <a:spcPct val="115000"/>
                        </a:lnSpc>
                        <a:spcBef>
                          <a:spcPts val="0"/>
                        </a:spcBef>
                        <a:spcAft>
                          <a:spcPts val="0"/>
                        </a:spcAft>
                        <a:buNone/>
                      </a:pPr>
                      <a:r>
                        <a:rPr b="1" lang="tr" sz="1200"/>
                        <a:t>202 ACCEPTED</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POST /roles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Sunucu İsteği Kabul etti, işleme alacak.</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498200">
                <a:tc>
                  <a:txBody>
                    <a:bodyPr/>
                    <a:lstStyle/>
                    <a:p>
                      <a:pPr indent="0" lvl="0" marL="0" rtl="0" algn="ctr">
                        <a:lnSpc>
                          <a:spcPct val="115000"/>
                        </a:lnSpc>
                        <a:spcBef>
                          <a:spcPts val="0"/>
                        </a:spcBef>
                        <a:spcAft>
                          <a:spcPts val="0"/>
                        </a:spcAft>
                        <a:buNone/>
                      </a:pPr>
                      <a:r>
                        <a:rPr b="1" lang="tr" sz="1200"/>
                        <a:t>204 NO CONTENT</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DELETE /users/{id}</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Resource silindi.</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graphicFrame>
        <p:nvGraphicFramePr>
          <p:cNvPr id="236" name="Google Shape;236;p39"/>
          <p:cNvGraphicFramePr/>
          <p:nvPr/>
        </p:nvGraphicFramePr>
        <p:xfrm>
          <a:off x="1813150" y="3499675"/>
          <a:ext cx="3000000" cy="3000000"/>
        </p:xfrm>
        <a:graphic>
          <a:graphicData uri="http://schemas.openxmlformats.org/drawingml/2006/table">
            <a:tbl>
              <a:tblPr>
                <a:noFill/>
                <a:tableStyleId>{AD0BEEE4-AAE0-486B-A6D4-1ECD052B8CF5}</a:tableStyleId>
              </a:tblPr>
              <a:tblGrid>
                <a:gridCol w="1575650"/>
                <a:gridCol w="3942025"/>
              </a:tblGrid>
              <a:tr h="259475">
                <a:tc>
                  <a:txBody>
                    <a:bodyPr/>
                    <a:lstStyle/>
                    <a:p>
                      <a:pPr indent="0" lvl="0" marL="0" rtl="0" algn="ctr">
                        <a:lnSpc>
                          <a:spcPct val="115000"/>
                        </a:lnSpc>
                        <a:spcBef>
                          <a:spcPts val="0"/>
                        </a:spcBef>
                        <a:spcAft>
                          <a:spcPts val="0"/>
                        </a:spcAft>
                        <a:buNone/>
                      </a:pPr>
                      <a:r>
                        <a:rPr b="1" lang="tr" sz="1200">
                          <a:solidFill>
                            <a:srgbClr val="FFFFFF"/>
                          </a:solidFill>
                        </a:rPr>
                        <a:t>Kod</a:t>
                      </a:r>
                      <a:endParaRPr b="1" sz="1200">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sz="1200">
                          <a:solidFill>
                            <a:srgbClr val="FFFFFF"/>
                          </a:solidFill>
                        </a:rPr>
                        <a:t>Açıklama</a:t>
                      </a:r>
                      <a:endParaRPr b="1" sz="1200">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379200">
                <a:tc>
                  <a:txBody>
                    <a:bodyPr/>
                    <a:lstStyle/>
                    <a:p>
                      <a:pPr indent="0" lvl="0" marL="0" rtl="0" algn="ctr">
                        <a:lnSpc>
                          <a:spcPct val="115000"/>
                        </a:lnSpc>
                        <a:spcBef>
                          <a:spcPts val="0"/>
                        </a:spcBef>
                        <a:spcAft>
                          <a:spcPts val="0"/>
                        </a:spcAft>
                        <a:buNone/>
                      </a:pPr>
                      <a:r>
                        <a:rPr b="1" lang="tr" sz="1200"/>
                        <a:t>301 Moved Permanently</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Kalıcı Taşındı.</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379200">
                <a:tc>
                  <a:txBody>
                    <a:bodyPr/>
                    <a:lstStyle/>
                    <a:p>
                      <a:pPr indent="0" lvl="0" marL="0" rtl="0" algn="ctr">
                        <a:lnSpc>
                          <a:spcPct val="115000"/>
                        </a:lnSpc>
                        <a:spcBef>
                          <a:spcPts val="0"/>
                        </a:spcBef>
                        <a:spcAft>
                          <a:spcPts val="0"/>
                        </a:spcAft>
                        <a:buNone/>
                      </a:pPr>
                      <a:r>
                        <a:rPr b="1" lang="tr" sz="1200"/>
                        <a:t>302 Moved Temporarily</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Geçici Taşındı</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400 Kodları</a:t>
            </a:r>
            <a:endParaRPr/>
          </a:p>
        </p:txBody>
      </p:sp>
      <p:graphicFrame>
        <p:nvGraphicFramePr>
          <p:cNvPr id="242" name="Google Shape;242;p40"/>
          <p:cNvGraphicFramePr/>
          <p:nvPr/>
        </p:nvGraphicFramePr>
        <p:xfrm>
          <a:off x="420063" y="1363525"/>
          <a:ext cx="3000000" cy="3000000"/>
        </p:xfrm>
        <a:graphic>
          <a:graphicData uri="http://schemas.openxmlformats.org/drawingml/2006/table">
            <a:tbl>
              <a:tblPr>
                <a:noFill/>
                <a:tableStyleId>{AD0BEEE4-AAE0-486B-A6D4-1ECD052B8CF5}</a:tableStyleId>
              </a:tblPr>
              <a:tblGrid>
                <a:gridCol w="1427250"/>
                <a:gridCol w="3416675"/>
                <a:gridCol w="3459950"/>
              </a:tblGrid>
              <a:tr h="307475">
                <a:tc>
                  <a:txBody>
                    <a:bodyPr/>
                    <a:lstStyle/>
                    <a:p>
                      <a:pPr indent="0" lvl="0" marL="0" rtl="0" algn="ctr">
                        <a:lnSpc>
                          <a:spcPct val="115000"/>
                        </a:lnSpc>
                        <a:spcBef>
                          <a:spcPts val="0"/>
                        </a:spcBef>
                        <a:spcAft>
                          <a:spcPts val="0"/>
                        </a:spcAft>
                        <a:buNone/>
                      </a:pPr>
                      <a:r>
                        <a:rPr b="1" lang="tr">
                          <a:solidFill>
                            <a:srgbClr val="FFFFFF"/>
                          </a:solidFill>
                        </a:rPr>
                        <a:t>Kod</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Url</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Açıklama</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462950">
                <a:tc>
                  <a:txBody>
                    <a:bodyPr/>
                    <a:lstStyle/>
                    <a:p>
                      <a:pPr indent="0" lvl="0" marL="0" rtl="0" algn="ctr">
                        <a:lnSpc>
                          <a:spcPct val="115000"/>
                        </a:lnSpc>
                        <a:spcBef>
                          <a:spcPts val="0"/>
                        </a:spcBef>
                        <a:spcAft>
                          <a:spcPts val="0"/>
                        </a:spcAft>
                        <a:buNone/>
                      </a:pPr>
                      <a:r>
                        <a:rPr b="1" lang="tr" sz="1200"/>
                        <a:t>400 Bad Request</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POST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Eksik istek.</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462950">
                <a:tc>
                  <a:txBody>
                    <a:bodyPr/>
                    <a:lstStyle/>
                    <a:p>
                      <a:pPr indent="0" lvl="0" marL="0" rtl="0" algn="ctr">
                        <a:lnSpc>
                          <a:spcPct val="115000"/>
                        </a:lnSpc>
                        <a:spcBef>
                          <a:spcPts val="0"/>
                        </a:spcBef>
                        <a:spcAft>
                          <a:spcPts val="0"/>
                        </a:spcAft>
                        <a:buNone/>
                      </a:pPr>
                      <a:r>
                        <a:rPr b="1" lang="tr" sz="1200"/>
                        <a:t>401 Unauthorized</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POST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Yetki hatası.</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289250">
                <a:tc>
                  <a:txBody>
                    <a:bodyPr/>
                    <a:lstStyle/>
                    <a:p>
                      <a:pPr indent="0" lvl="0" marL="0" rtl="0" algn="ctr">
                        <a:lnSpc>
                          <a:spcPct val="115000"/>
                        </a:lnSpc>
                        <a:spcBef>
                          <a:spcPts val="0"/>
                        </a:spcBef>
                        <a:spcAft>
                          <a:spcPts val="0"/>
                        </a:spcAft>
                        <a:buNone/>
                      </a:pPr>
                      <a:r>
                        <a:rPr b="1" lang="tr" sz="1200"/>
                        <a:t>403 Forbidden</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DELETE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Yasaklandı.</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289250">
                <a:tc>
                  <a:txBody>
                    <a:bodyPr/>
                    <a:lstStyle/>
                    <a:p>
                      <a:pPr indent="0" lvl="0" marL="0" rtl="0" algn="ctr">
                        <a:lnSpc>
                          <a:spcPct val="115000"/>
                        </a:lnSpc>
                        <a:spcBef>
                          <a:spcPts val="0"/>
                        </a:spcBef>
                        <a:spcAft>
                          <a:spcPts val="0"/>
                        </a:spcAft>
                        <a:buNone/>
                      </a:pPr>
                      <a:r>
                        <a:rPr b="1" lang="tr" sz="1200"/>
                        <a:t>404 Not Found</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GET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Resource Bulunamadı.</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462950">
                <a:tc>
                  <a:txBody>
                    <a:bodyPr/>
                    <a:lstStyle/>
                    <a:p>
                      <a:pPr indent="0" lvl="0" marL="0" rtl="0" algn="ctr">
                        <a:lnSpc>
                          <a:spcPct val="115000"/>
                        </a:lnSpc>
                        <a:spcBef>
                          <a:spcPts val="0"/>
                        </a:spcBef>
                        <a:spcAft>
                          <a:spcPts val="0"/>
                        </a:spcAft>
                        <a:buNone/>
                      </a:pPr>
                      <a:r>
                        <a:rPr b="1" lang="tr" sz="1200"/>
                        <a:t>405 Method Not Allowed</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POST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İzin verilmeyen Metod</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652975">
                <a:tc>
                  <a:txBody>
                    <a:bodyPr/>
                    <a:lstStyle/>
                    <a:p>
                      <a:pPr indent="0" lvl="0" marL="0" rtl="0" algn="ctr">
                        <a:lnSpc>
                          <a:spcPct val="115000"/>
                        </a:lnSpc>
                        <a:spcBef>
                          <a:spcPts val="0"/>
                        </a:spcBef>
                        <a:spcAft>
                          <a:spcPts val="0"/>
                        </a:spcAft>
                        <a:buNone/>
                      </a:pPr>
                      <a:r>
                        <a:rPr b="1" lang="tr" sz="1200"/>
                        <a:t>415  Unsupported Media Type</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POST /users</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Desteklenmeyen Media Türü</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500 kodları</a:t>
            </a:r>
            <a:endParaRPr/>
          </a:p>
        </p:txBody>
      </p:sp>
      <p:graphicFrame>
        <p:nvGraphicFramePr>
          <p:cNvPr id="248" name="Google Shape;248;p41"/>
          <p:cNvGraphicFramePr/>
          <p:nvPr/>
        </p:nvGraphicFramePr>
        <p:xfrm>
          <a:off x="766038" y="1392425"/>
          <a:ext cx="3000000" cy="3000000"/>
        </p:xfrm>
        <a:graphic>
          <a:graphicData uri="http://schemas.openxmlformats.org/drawingml/2006/table">
            <a:tbl>
              <a:tblPr>
                <a:noFill/>
                <a:tableStyleId>{AD0BEEE4-AAE0-486B-A6D4-1ECD052B8CF5}</a:tableStyleId>
              </a:tblPr>
              <a:tblGrid>
                <a:gridCol w="2148775"/>
                <a:gridCol w="5463150"/>
              </a:tblGrid>
              <a:tr h="372600">
                <a:tc>
                  <a:txBody>
                    <a:bodyPr/>
                    <a:lstStyle/>
                    <a:p>
                      <a:pPr indent="0" lvl="0" marL="0" rtl="0" algn="ctr">
                        <a:lnSpc>
                          <a:spcPct val="115000"/>
                        </a:lnSpc>
                        <a:spcBef>
                          <a:spcPts val="0"/>
                        </a:spcBef>
                        <a:spcAft>
                          <a:spcPts val="0"/>
                        </a:spcAft>
                        <a:buNone/>
                      </a:pPr>
                      <a:r>
                        <a:rPr b="1" lang="tr">
                          <a:solidFill>
                            <a:srgbClr val="FFFFFF"/>
                          </a:solidFill>
                        </a:rPr>
                        <a:t>Kod</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a:solidFill>
                            <a:srgbClr val="FFFFFF"/>
                          </a:solidFill>
                        </a:rPr>
                        <a:t>Açıklama</a:t>
                      </a:r>
                      <a:endParaRPr b="1">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454900">
                <a:tc>
                  <a:txBody>
                    <a:bodyPr/>
                    <a:lstStyle/>
                    <a:p>
                      <a:pPr indent="0" lvl="0" marL="0" rtl="0" algn="ctr">
                        <a:lnSpc>
                          <a:spcPct val="115000"/>
                        </a:lnSpc>
                        <a:spcBef>
                          <a:spcPts val="0"/>
                        </a:spcBef>
                        <a:spcAft>
                          <a:spcPts val="0"/>
                        </a:spcAft>
                        <a:buNone/>
                      </a:pPr>
                      <a:r>
                        <a:rPr b="1" lang="tr" sz="1200"/>
                        <a:t>500 Internal Server Error</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Internal Error.</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372600">
                <a:tc>
                  <a:txBody>
                    <a:bodyPr/>
                    <a:lstStyle/>
                    <a:p>
                      <a:pPr indent="0" lvl="0" marL="0" rtl="0" algn="ctr">
                        <a:lnSpc>
                          <a:spcPct val="115000"/>
                        </a:lnSpc>
                        <a:spcBef>
                          <a:spcPts val="0"/>
                        </a:spcBef>
                        <a:spcAft>
                          <a:spcPts val="0"/>
                        </a:spcAft>
                        <a:buNone/>
                      </a:pPr>
                      <a:r>
                        <a:rPr b="1" lang="tr" sz="1200"/>
                        <a:t>502 Bad Gateway</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Geçersiz Ağ Geçidi</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372600">
                <a:tc>
                  <a:txBody>
                    <a:bodyPr/>
                    <a:lstStyle/>
                    <a:p>
                      <a:pPr indent="0" lvl="0" marL="0" rtl="0" algn="ctr">
                        <a:lnSpc>
                          <a:spcPct val="115000"/>
                        </a:lnSpc>
                        <a:spcBef>
                          <a:spcPts val="0"/>
                        </a:spcBef>
                        <a:spcAft>
                          <a:spcPts val="0"/>
                        </a:spcAft>
                        <a:buNone/>
                      </a:pPr>
                      <a:r>
                        <a:rPr b="1" lang="tr" sz="1200"/>
                        <a:t>503 Service Unavaible</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Sunucu İsteği Kabul etti, işleme alacak.</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372600">
                <a:tc>
                  <a:txBody>
                    <a:bodyPr/>
                    <a:lstStyle/>
                    <a:p>
                      <a:pPr indent="0" lvl="0" marL="0" rtl="0" algn="ctr">
                        <a:lnSpc>
                          <a:spcPct val="115000"/>
                        </a:lnSpc>
                        <a:spcBef>
                          <a:spcPts val="0"/>
                        </a:spcBef>
                        <a:spcAft>
                          <a:spcPts val="0"/>
                        </a:spcAft>
                        <a:buNone/>
                      </a:pPr>
                      <a:r>
                        <a:rPr b="1" lang="tr" sz="1200"/>
                        <a:t>504 Gateway Timeout</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b="1" lang="tr" sz="1200"/>
                        <a:t>Resource silindi.</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
        <p:nvSpPr>
          <p:cNvPr id="249" name="Google Shape;249;p41"/>
          <p:cNvSpPr txBox="1"/>
          <p:nvPr/>
        </p:nvSpPr>
        <p:spPr>
          <a:xfrm>
            <a:off x="766050" y="3836975"/>
            <a:ext cx="77547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tr" sz="1800" u="sng">
                <a:solidFill>
                  <a:schemeClr val="hlink"/>
                </a:solidFill>
                <a:hlinkClick r:id="rId3"/>
              </a:rPr>
              <a:t>https://developer.mozilla.org/en-US/docs/Web/HTTP/Status</a:t>
            </a:r>
            <a:endParaRPr sz="1800" u="sng">
              <a:solidFill>
                <a:schemeClr val="hlink"/>
              </a:solidFill>
            </a:endParaRPr>
          </a:p>
          <a:p>
            <a:pPr indent="0" lvl="0" marL="0" rtl="0" algn="ctr">
              <a:lnSpc>
                <a:spcPct val="115000"/>
              </a:lnSpc>
              <a:spcBef>
                <a:spcPts val="0"/>
              </a:spcBef>
              <a:spcAft>
                <a:spcPts val="0"/>
              </a:spcAft>
              <a:buNone/>
            </a:pPr>
            <a:r>
              <a:rPr lang="tr" sz="1800" u="sng">
                <a:solidFill>
                  <a:schemeClr val="hlink"/>
                </a:solidFill>
                <a:hlinkClick r:id="rId4"/>
              </a:rPr>
              <a:t>https://http.dev/status</a:t>
            </a:r>
            <a:endParaRPr sz="1800" u="sng">
              <a:solidFill>
                <a:schemeClr va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SOAP</a:t>
            </a:r>
            <a:endParaRPr/>
          </a:p>
        </p:txBody>
      </p:sp>
      <p:sp>
        <p:nvSpPr>
          <p:cNvPr id="80" name="Google Shape;80;p15"/>
          <p:cNvSpPr txBox="1"/>
          <p:nvPr/>
        </p:nvSpPr>
        <p:spPr>
          <a:xfrm>
            <a:off x="842075" y="3755325"/>
            <a:ext cx="7590600" cy="55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b="1" lang="tr" sz="2400">
                <a:solidFill>
                  <a:srgbClr val="FFFFFF"/>
                </a:solidFill>
              </a:rPr>
              <a:t>Soap, wsdl, standartlar ve demo</a:t>
            </a:r>
            <a:endParaRPr b="1" sz="24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Header -&gt; Request</a:t>
            </a:r>
            <a:endParaRPr/>
          </a:p>
        </p:txBody>
      </p:sp>
      <p:sp>
        <p:nvSpPr>
          <p:cNvPr id="255" name="Google Shape;255;p42"/>
          <p:cNvSpPr txBox="1"/>
          <p:nvPr>
            <p:ph idx="1" type="body"/>
          </p:nvPr>
        </p:nvSpPr>
        <p:spPr>
          <a:xfrm>
            <a:off x="311700" y="1266325"/>
            <a:ext cx="8520600" cy="3652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tr">
                <a:solidFill>
                  <a:srgbClr val="000000"/>
                </a:solidFill>
                <a:latin typeface="Arial"/>
                <a:ea typeface="Arial"/>
                <a:cs typeface="Arial"/>
                <a:sym typeface="Arial"/>
              </a:rPr>
              <a:t>User-agent:  </a:t>
            </a:r>
            <a:r>
              <a:rPr b="1" lang="tr">
                <a:solidFill>
                  <a:srgbClr val="494C51"/>
                </a:solidFill>
                <a:latin typeface="Courier New"/>
                <a:ea typeface="Courier New"/>
                <a:cs typeface="Courier New"/>
                <a:sym typeface="Courier New"/>
              </a:rPr>
              <a:t>Burada verilen bilgilere göre uygun içeriği göndereceği istemci özelliklerini belirtir. Sunucular, farklı tarayıcılar ve cihazlar için içerik sunma veya uygun bir yanıt döndürme amacıyla bu bilgiyi kullanır.</a:t>
            </a:r>
            <a:endParaRPr b="1">
              <a:solidFill>
                <a:srgbClr val="494C51"/>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494C51"/>
              </a:solidFill>
              <a:latin typeface="Courier New"/>
              <a:ea typeface="Courier New"/>
              <a:cs typeface="Courier New"/>
              <a:sym typeface="Courier New"/>
            </a:endParaRPr>
          </a:p>
          <a:p>
            <a:pPr indent="0" lvl="0" marL="0" rtl="0" algn="l">
              <a:spcBef>
                <a:spcPts val="0"/>
              </a:spcBef>
              <a:spcAft>
                <a:spcPts val="0"/>
              </a:spcAft>
              <a:buNone/>
            </a:pPr>
            <a:r>
              <a:rPr b="1" lang="tr">
                <a:solidFill>
                  <a:srgbClr val="494C51"/>
                </a:solidFill>
                <a:latin typeface="Courier New"/>
                <a:ea typeface="Courier New"/>
                <a:cs typeface="Courier New"/>
                <a:sym typeface="Courier New"/>
              </a:rPr>
              <a:t>Mozilla/5.0 (Windows NT 10.0; Win64; x64)AppleWebKit/537.36 (KHTML, like Gecko) Chrome/92.0.4515.107 Safari/537.36 </a:t>
            </a:r>
            <a:endParaRPr b="1">
              <a:solidFill>
                <a:srgbClr val="494C51"/>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494C51"/>
              </a:solidFill>
              <a:latin typeface="Courier New"/>
              <a:ea typeface="Courier New"/>
              <a:cs typeface="Courier New"/>
              <a:sym typeface="Courier New"/>
            </a:endParaRPr>
          </a:p>
          <a:p>
            <a:pPr indent="0" lvl="0" marL="0" rtl="0" algn="l">
              <a:spcBef>
                <a:spcPts val="0"/>
              </a:spcBef>
              <a:spcAft>
                <a:spcPts val="0"/>
              </a:spcAft>
              <a:buNone/>
            </a:pPr>
            <a:r>
              <a:rPr b="1" lang="tr">
                <a:solidFill>
                  <a:srgbClr val="000000"/>
                </a:solidFill>
                <a:latin typeface="Arial"/>
                <a:ea typeface="Arial"/>
                <a:cs typeface="Arial"/>
                <a:sym typeface="Arial"/>
              </a:rPr>
              <a:t>Accept:  </a:t>
            </a:r>
            <a:r>
              <a:rPr b="1" lang="tr">
                <a:solidFill>
                  <a:srgbClr val="494C51"/>
                </a:solidFill>
                <a:latin typeface="Courier New"/>
                <a:ea typeface="Courier New"/>
                <a:cs typeface="Courier New"/>
                <a:sym typeface="Courier New"/>
              </a:rPr>
              <a:t>Tarayıcının kabul edebileceği içerik türlerini belirtir. Örneğin, "text/html" HTML içerik türünü kabul ettiğini gösterir.</a:t>
            </a:r>
            <a:endParaRPr b="1">
              <a:solidFill>
                <a:srgbClr val="494C51"/>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494C51"/>
              </a:solidFill>
              <a:latin typeface="Courier New"/>
              <a:ea typeface="Courier New"/>
              <a:cs typeface="Courier New"/>
              <a:sym typeface="Courier New"/>
            </a:endParaRPr>
          </a:p>
          <a:p>
            <a:pPr indent="0" lvl="0" marL="0" rtl="0" algn="l">
              <a:spcBef>
                <a:spcPts val="0"/>
              </a:spcBef>
              <a:spcAft>
                <a:spcPts val="0"/>
              </a:spcAft>
              <a:buNone/>
            </a:pPr>
            <a:r>
              <a:rPr b="1" lang="tr">
                <a:solidFill>
                  <a:srgbClr val="494C51"/>
                </a:solidFill>
                <a:latin typeface="Arial"/>
                <a:ea typeface="Arial"/>
                <a:cs typeface="Arial"/>
                <a:sym typeface="Arial"/>
              </a:rPr>
              <a:t>Accept: text/html</a:t>
            </a:r>
            <a:endParaRPr b="1">
              <a:solidFill>
                <a:srgbClr val="494C51"/>
              </a:solidFill>
              <a:latin typeface="Arial"/>
              <a:ea typeface="Arial"/>
              <a:cs typeface="Arial"/>
              <a:sym typeface="Arial"/>
            </a:endParaRPr>
          </a:p>
          <a:p>
            <a:pPr indent="0" lvl="0" marL="0" rtl="0" algn="l">
              <a:spcBef>
                <a:spcPts val="0"/>
              </a:spcBef>
              <a:spcAft>
                <a:spcPts val="0"/>
              </a:spcAft>
              <a:buNone/>
            </a:pPr>
            <a:r>
              <a:t/>
            </a:r>
            <a:endParaRPr>
              <a:solidFill>
                <a:srgbClr val="494C51"/>
              </a:solidFill>
              <a:latin typeface="Arial"/>
              <a:ea typeface="Arial"/>
              <a:cs typeface="Arial"/>
              <a:sym typeface="Arial"/>
            </a:endParaRPr>
          </a:p>
          <a:p>
            <a:pPr indent="0" lvl="0" marL="0" rtl="0" algn="l">
              <a:spcBef>
                <a:spcPts val="0"/>
              </a:spcBef>
              <a:spcAft>
                <a:spcPts val="0"/>
              </a:spcAft>
              <a:buNone/>
            </a:pPr>
            <a:r>
              <a:rPr b="1" lang="tr">
                <a:solidFill>
                  <a:srgbClr val="000000"/>
                </a:solidFill>
                <a:latin typeface="Arial"/>
                <a:ea typeface="Arial"/>
                <a:cs typeface="Arial"/>
                <a:sym typeface="Arial"/>
              </a:rPr>
              <a:t>Accept-Language:  </a:t>
            </a:r>
            <a:r>
              <a:rPr b="1" lang="tr">
                <a:solidFill>
                  <a:srgbClr val="494C51"/>
                </a:solidFill>
                <a:latin typeface="Courier New"/>
                <a:ea typeface="Courier New"/>
                <a:cs typeface="Courier New"/>
                <a:sym typeface="Courier New"/>
              </a:rPr>
              <a:t>İstemcinin dil tercihini belirtmek için kullanılır. Sunucu, içeriği bu tercihlere göre sunar. Bu HTTP header sayesinde birden fazla dil tercihiniz varsa virgülle ayırarak belirtebilirsiniz.</a:t>
            </a:r>
            <a:endParaRPr b="1">
              <a:solidFill>
                <a:srgbClr val="494C51"/>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494C51"/>
              </a:solidFill>
              <a:latin typeface="Courier New"/>
              <a:ea typeface="Courier New"/>
              <a:cs typeface="Courier New"/>
              <a:sym typeface="Courier New"/>
            </a:endParaRPr>
          </a:p>
          <a:p>
            <a:pPr indent="0" lvl="0" marL="0" rtl="0" algn="l">
              <a:spcBef>
                <a:spcPts val="0"/>
              </a:spcBef>
              <a:spcAft>
                <a:spcPts val="0"/>
              </a:spcAft>
              <a:buNone/>
            </a:pPr>
            <a:r>
              <a:rPr b="1" lang="tr">
                <a:solidFill>
                  <a:srgbClr val="494C51"/>
                </a:solidFill>
                <a:latin typeface="Courier New"/>
                <a:ea typeface="Courier New"/>
                <a:cs typeface="Courier New"/>
                <a:sym typeface="Courier New"/>
              </a:rPr>
              <a:t>tr-TR,tr;q=0.9,en-US;q=0.8,en;q=0.7</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Header -&gt; Request</a:t>
            </a:r>
            <a:endParaRPr/>
          </a:p>
        </p:txBody>
      </p:sp>
      <p:sp>
        <p:nvSpPr>
          <p:cNvPr id="261" name="Google Shape;261;p43"/>
          <p:cNvSpPr txBox="1"/>
          <p:nvPr>
            <p:ph idx="1" type="body"/>
          </p:nvPr>
        </p:nvSpPr>
        <p:spPr>
          <a:xfrm>
            <a:off x="311700" y="1266325"/>
            <a:ext cx="8520600" cy="3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350">
                <a:solidFill>
                  <a:srgbClr val="000000"/>
                </a:solidFill>
                <a:latin typeface="Arial"/>
                <a:ea typeface="Arial"/>
                <a:cs typeface="Arial"/>
                <a:sym typeface="Arial"/>
              </a:rPr>
              <a:t>Content-type:</a:t>
            </a:r>
            <a:r>
              <a:rPr lang="tr" sz="1350">
                <a:solidFill>
                  <a:srgbClr val="000000"/>
                </a:solidFill>
                <a:latin typeface="Arial"/>
                <a:ea typeface="Arial"/>
                <a:cs typeface="Arial"/>
                <a:sym typeface="Arial"/>
              </a:rPr>
              <a:t>İçeriğin türünü belirtir. </a:t>
            </a:r>
            <a:endParaRPr sz="1350">
              <a:solidFill>
                <a:srgbClr val="000000"/>
              </a:solidFill>
              <a:latin typeface="Arial"/>
              <a:ea typeface="Arial"/>
              <a:cs typeface="Arial"/>
              <a:sym typeface="Arial"/>
            </a:endParaRPr>
          </a:p>
          <a:p>
            <a:pPr indent="0" lvl="0" marL="0" rtl="0" algn="l">
              <a:spcBef>
                <a:spcPts val="0"/>
              </a:spcBef>
              <a:spcAft>
                <a:spcPts val="0"/>
              </a:spcAft>
              <a:buNone/>
            </a:pPr>
            <a:r>
              <a:rPr b="1" lang="tr" sz="1350">
                <a:solidFill>
                  <a:srgbClr val="000000"/>
                </a:solidFill>
                <a:latin typeface="Arial"/>
                <a:ea typeface="Arial"/>
                <a:cs typeface="Arial"/>
                <a:sym typeface="Arial"/>
              </a:rPr>
              <a:t> </a:t>
            </a:r>
            <a:r>
              <a:rPr b="1" lang="tr" sz="1350">
                <a:solidFill>
                  <a:srgbClr val="494C51"/>
                </a:solidFill>
                <a:latin typeface="Courier New"/>
                <a:ea typeface="Courier New"/>
                <a:cs typeface="Courier New"/>
                <a:sym typeface="Courier New"/>
              </a:rPr>
              <a:t>application/json</a:t>
            </a:r>
            <a:endParaRPr b="1" sz="1350">
              <a:solidFill>
                <a:srgbClr val="494C51"/>
              </a:solidFill>
              <a:latin typeface="Courier New"/>
              <a:ea typeface="Courier New"/>
              <a:cs typeface="Courier New"/>
              <a:sym typeface="Courier New"/>
            </a:endParaRPr>
          </a:p>
          <a:p>
            <a:pPr indent="0" lvl="0" marL="0" rtl="0" algn="l">
              <a:spcBef>
                <a:spcPts val="0"/>
              </a:spcBef>
              <a:spcAft>
                <a:spcPts val="0"/>
              </a:spcAft>
              <a:buNone/>
            </a:pPr>
            <a:r>
              <a:t/>
            </a:r>
            <a:endParaRPr sz="1350">
              <a:solidFill>
                <a:srgbClr val="494C51"/>
              </a:solidFill>
              <a:latin typeface="Courier New"/>
              <a:ea typeface="Courier New"/>
              <a:cs typeface="Courier New"/>
              <a:sym typeface="Courier New"/>
            </a:endParaRPr>
          </a:p>
          <a:p>
            <a:pPr indent="0" lvl="0" marL="0" rtl="0" algn="l">
              <a:spcBef>
                <a:spcPts val="0"/>
              </a:spcBef>
              <a:spcAft>
                <a:spcPts val="0"/>
              </a:spcAft>
              <a:buNone/>
            </a:pPr>
            <a:r>
              <a:rPr b="1" lang="tr" sz="1350">
                <a:solidFill>
                  <a:srgbClr val="000000"/>
                </a:solidFill>
                <a:latin typeface="Arial"/>
                <a:ea typeface="Arial"/>
                <a:cs typeface="Arial"/>
                <a:sym typeface="Arial"/>
              </a:rPr>
              <a:t>Authorization:</a:t>
            </a:r>
            <a:r>
              <a:rPr lang="tr" sz="1350">
                <a:solidFill>
                  <a:srgbClr val="000000"/>
                </a:solidFill>
                <a:latin typeface="Arial"/>
                <a:ea typeface="Arial"/>
                <a:cs typeface="Arial"/>
                <a:sym typeface="Arial"/>
              </a:rPr>
              <a:t> Kimlik doğrulama için kullanılır ve yetkilendirme bilgilerini içerir. Genellikle, kullanıcı adı ve şifre gibi kimlik doğrulama mekanizmalarında kullanılır.</a:t>
            </a:r>
            <a:endParaRPr sz="1350">
              <a:solidFill>
                <a:srgbClr val="000000"/>
              </a:solidFill>
              <a:latin typeface="Arial"/>
              <a:ea typeface="Arial"/>
              <a:cs typeface="Arial"/>
              <a:sym typeface="Arial"/>
            </a:endParaRPr>
          </a:p>
          <a:p>
            <a:pPr indent="0" lvl="0" marL="0" rtl="0" algn="l">
              <a:spcBef>
                <a:spcPts val="0"/>
              </a:spcBef>
              <a:spcAft>
                <a:spcPts val="0"/>
              </a:spcAft>
              <a:buNone/>
            </a:pPr>
            <a:r>
              <a:rPr b="1" lang="tr" sz="1350">
                <a:solidFill>
                  <a:srgbClr val="494C51"/>
                </a:solidFill>
                <a:latin typeface="Courier New"/>
                <a:ea typeface="Courier New"/>
                <a:cs typeface="Courier New"/>
                <a:sym typeface="Courier New"/>
              </a:rPr>
              <a:t>Bearer x.x.x</a:t>
            </a:r>
            <a:endParaRPr b="1" sz="1350">
              <a:solidFill>
                <a:srgbClr val="494C51"/>
              </a:solidFill>
              <a:latin typeface="Courier New"/>
              <a:ea typeface="Courier New"/>
              <a:cs typeface="Courier New"/>
              <a:sym typeface="Courier New"/>
            </a:endParaRPr>
          </a:p>
          <a:p>
            <a:pPr indent="0" lvl="0" marL="0" rtl="0" algn="l">
              <a:spcBef>
                <a:spcPts val="0"/>
              </a:spcBef>
              <a:spcAft>
                <a:spcPts val="0"/>
              </a:spcAft>
              <a:buNone/>
            </a:pPr>
            <a:r>
              <a:t/>
            </a:r>
            <a:endParaRPr sz="1350">
              <a:solidFill>
                <a:srgbClr val="494C51"/>
              </a:solidFill>
              <a:latin typeface="Courier New"/>
              <a:ea typeface="Courier New"/>
              <a:cs typeface="Courier New"/>
              <a:sym typeface="Courier New"/>
            </a:endParaRPr>
          </a:p>
          <a:p>
            <a:pPr indent="0" lvl="0" marL="0" rtl="0" algn="l">
              <a:spcBef>
                <a:spcPts val="0"/>
              </a:spcBef>
              <a:spcAft>
                <a:spcPts val="0"/>
              </a:spcAft>
              <a:buNone/>
            </a:pPr>
            <a:r>
              <a:rPr b="1" lang="tr" sz="1350">
                <a:solidFill>
                  <a:srgbClr val="494C51"/>
                </a:solidFill>
                <a:latin typeface="Arial"/>
                <a:ea typeface="Arial"/>
                <a:cs typeface="Arial"/>
                <a:sym typeface="Arial"/>
              </a:rPr>
              <a:t>Cache-Control:</a:t>
            </a:r>
            <a:r>
              <a:rPr lang="tr" sz="1350">
                <a:solidFill>
                  <a:srgbClr val="494C51"/>
                </a:solidFill>
                <a:latin typeface="Arial"/>
                <a:ea typeface="Arial"/>
                <a:cs typeface="Arial"/>
                <a:sym typeface="Arial"/>
              </a:rPr>
              <a:t> Önbellekleme davranışını belirler. Örneğin, "no-cache" önbelleği kullanmayı engelleyerek, sunucudan her zaman yeni içerik alınmasını sağlar.</a:t>
            </a:r>
            <a:endParaRPr sz="1350">
              <a:solidFill>
                <a:srgbClr val="494C51"/>
              </a:solidFill>
              <a:latin typeface="Arial"/>
              <a:ea typeface="Arial"/>
              <a:cs typeface="Arial"/>
              <a:sym typeface="Arial"/>
            </a:endParaRPr>
          </a:p>
          <a:p>
            <a:pPr indent="0" lvl="0" marL="0" rtl="0" algn="l">
              <a:spcBef>
                <a:spcPts val="0"/>
              </a:spcBef>
              <a:spcAft>
                <a:spcPts val="0"/>
              </a:spcAft>
              <a:buNone/>
            </a:pPr>
            <a:r>
              <a:rPr b="1" lang="tr" sz="1350">
                <a:solidFill>
                  <a:srgbClr val="494C51"/>
                </a:solidFill>
                <a:latin typeface="Arial"/>
                <a:ea typeface="Arial"/>
                <a:cs typeface="Arial"/>
                <a:sym typeface="Arial"/>
              </a:rPr>
              <a:t>Örnek: Cache-Control: max-age=3600</a:t>
            </a:r>
            <a:endParaRPr b="1" sz="1350">
              <a:solidFill>
                <a:srgbClr val="494C51"/>
              </a:solidFill>
              <a:latin typeface="Arial"/>
              <a:ea typeface="Arial"/>
              <a:cs typeface="Arial"/>
              <a:sym typeface="Arial"/>
            </a:endParaRPr>
          </a:p>
          <a:p>
            <a:pPr indent="0" lvl="0" marL="0" rtl="0" algn="l">
              <a:spcBef>
                <a:spcPts val="0"/>
              </a:spcBef>
              <a:spcAft>
                <a:spcPts val="0"/>
              </a:spcAft>
              <a:buNone/>
            </a:pPr>
            <a:r>
              <a:t/>
            </a:r>
            <a:endParaRPr sz="1350">
              <a:solidFill>
                <a:srgbClr val="494C51"/>
              </a:solidFill>
              <a:latin typeface="Arial"/>
              <a:ea typeface="Arial"/>
              <a:cs typeface="Arial"/>
              <a:sym typeface="Arial"/>
            </a:endParaRPr>
          </a:p>
          <a:p>
            <a:pPr indent="0" lvl="0" marL="0" rtl="0" algn="l">
              <a:spcBef>
                <a:spcPts val="0"/>
              </a:spcBef>
              <a:spcAft>
                <a:spcPts val="0"/>
              </a:spcAft>
              <a:buNone/>
            </a:pPr>
            <a:r>
              <a:rPr b="1" lang="tr" sz="1350">
                <a:solidFill>
                  <a:srgbClr val="494C51"/>
                </a:solidFill>
                <a:latin typeface="Arial"/>
                <a:ea typeface="Arial"/>
                <a:cs typeface="Arial"/>
                <a:sym typeface="Arial"/>
              </a:rPr>
              <a:t>Strict-Transport-Security (HSTS): </a:t>
            </a:r>
            <a:r>
              <a:rPr lang="tr" sz="1350">
                <a:solidFill>
                  <a:srgbClr val="494C51"/>
                </a:solidFill>
                <a:latin typeface="Arial"/>
                <a:ea typeface="Arial"/>
                <a:cs typeface="Arial"/>
                <a:sym typeface="Arial"/>
              </a:rPr>
              <a:t>HSTS başlığı, bir web sitesinin yalnızca HTTPS üzerinden erişilmesini zorlar ve tarayıcıların HTTP üzerinden erişim girişimlerini otomatik olarak HTTPS'e yönlendirmelerini sağlar.</a:t>
            </a:r>
            <a:endParaRPr sz="1350">
              <a:solidFill>
                <a:srgbClr val="494C51"/>
              </a:solidFill>
              <a:latin typeface="Arial"/>
              <a:ea typeface="Arial"/>
              <a:cs typeface="Arial"/>
              <a:sym typeface="Arial"/>
            </a:endParaRPr>
          </a:p>
          <a:p>
            <a:pPr indent="0" lvl="0" marL="0" rtl="0" algn="l">
              <a:spcBef>
                <a:spcPts val="0"/>
              </a:spcBef>
              <a:spcAft>
                <a:spcPts val="0"/>
              </a:spcAft>
              <a:buNone/>
            </a:pPr>
            <a:r>
              <a:rPr b="1" lang="tr" sz="1350">
                <a:solidFill>
                  <a:srgbClr val="000000"/>
                </a:solidFill>
                <a:latin typeface="Arial"/>
                <a:ea typeface="Arial"/>
                <a:cs typeface="Arial"/>
                <a:sym typeface="Arial"/>
              </a:rPr>
              <a:t>Strict-transport-security=max-age=1552000</a:t>
            </a:r>
            <a:endParaRPr b="1" sz="1350">
              <a:solidFill>
                <a:srgbClr val="000000"/>
              </a:solidFill>
              <a:latin typeface="Arial"/>
              <a:ea typeface="Arial"/>
              <a:cs typeface="Arial"/>
              <a:sym typeface="Arial"/>
            </a:endParaRPr>
          </a:p>
          <a:p>
            <a:pPr indent="0" lvl="0" marL="0" rtl="0" algn="l">
              <a:spcBef>
                <a:spcPts val="0"/>
              </a:spcBef>
              <a:spcAft>
                <a:spcPts val="1200"/>
              </a:spcAft>
              <a:buNone/>
            </a:pPr>
            <a:r>
              <a:t/>
            </a:r>
            <a:endParaRPr sz="135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Header -&gt; Request</a:t>
            </a:r>
            <a:endParaRPr/>
          </a:p>
        </p:txBody>
      </p:sp>
      <p:sp>
        <p:nvSpPr>
          <p:cNvPr id="267" name="Google Shape;267;p44"/>
          <p:cNvSpPr txBox="1"/>
          <p:nvPr>
            <p:ph idx="1" type="body"/>
          </p:nvPr>
        </p:nvSpPr>
        <p:spPr>
          <a:xfrm>
            <a:off x="311700" y="1266325"/>
            <a:ext cx="8520600" cy="3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350">
                <a:solidFill>
                  <a:srgbClr val="000000"/>
                </a:solidFill>
                <a:latin typeface="Arial"/>
                <a:ea typeface="Arial"/>
                <a:cs typeface="Arial"/>
                <a:sym typeface="Arial"/>
              </a:rPr>
              <a:t>X-Content-Type-Options</a:t>
            </a:r>
            <a:r>
              <a:rPr b="1" lang="tr" sz="1350">
                <a:solidFill>
                  <a:srgbClr val="242424"/>
                </a:solidFill>
                <a:latin typeface="Arial"/>
                <a:ea typeface="Arial"/>
                <a:cs typeface="Arial"/>
                <a:sym typeface="Arial"/>
              </a:rPr>
              <a:t>: </a:t>
            </a:r>
            <a:r>
              <a:rPr lang="tr" sz="1350">
                <a:solidFill>
                  <a:srgbClr val="242424"/>
                </a:solidFill>
                <a:latin typeface="Arial"/>
                <a:ea typeface="Arial"/>
                <a:cs typeface="Arial"/>
                <a:sym typeface="Arial"/>
              </a:rPr>
              <a:t>Bu başlık, sunucunun belirli içerik türlerini doğru bir şekilde sunmasını zorlar ve kötü amaçlı içerik yüklemesini engeller. Özellikle "nosniff" değeri kullanılır.</a:t>
            </a:r>
            <a:endParaRPr sz="1350">
              <a:solidFill>
                <a:srgbClr val="242424"/>
              </a:solidFill>
              <a:latin typeface="Arial"/>
              <a:ea typeface="Arial"/>
              <a:cs typeface="Arial"/>
              <a:sym typeface="Arial"/>
            </a:endParaRPr>
          </a:p>
          <a:p>
            <a:pPr indent="0" lvl="0" marL="0" rtl="0" algn="l">
              <a:spcBef>
                <a:spcPts val="0"/>
              </a:spcBef>
              <a:spcAft>
                <a:spcPts val="0"/>
              </a:spcAft>
              <a:buNone/>
            </a:pPr>
            <a:r>
              <a:rPr b="1" lang="tr" sz="1350">
                <a:solidFill>
                  <a:srgbClr val="242424"/>
                </a:solidFill>
                <a:latin typeface="Arial"/>
                <a:ea typeface="Arial"/>
                <a:cs typeface="Arial"/>
                <a:sym typeface="Arial"/>
              </a:rPr>
              <a:t>X-content-type-options: nosniff</a:t>
            </a:r>
            <a:endParaRPr b="1" sz="1350">
              <a:solidFill>
                <a:srgbClr val="242424"/>
              </a:solidFill>
              <a:latin typeface="Arial"/>
              <a:ea typeface="Arial"/>
              <a:cs typeface="Arial"/>
              <a:sym typeface="Arial"/>
            </a:endParaRPr>
          </a:p>
          <a:p>
            <a:pPr indent="0" lvl="0" marL="0" rtl="0" algn="l">
              <a:spcBef>
                <a:spcPts val="0"/>
              </a:spcBef>
              <a:spcAft>
                <a:spcPts val="0"/>
              </a:spcAft>
              <a:buNone/>
            </a:pPr>
            <a:r>
              <a:t/>
            </a:r>
            <a:endParaRPr sz="1350">
              <a:solidFill>
                <a:srgbClr val="242424"/>
              </a:solidFill>
              <a:latin typeface="Arial"/>
              <a:ea typeface="Arial"/>
              <a:cs typeface="Arial"/>
              <a:sym typeface="Arial"/>
            </a:endParaRPr>
          </a:p>
          <a:p>
            <a:pPr indent="0" lvl="0" marL="0" rtl="0" algn="l">
              <a:spcBef>
                <a:spcPts val="0"/>
              </a:spcBef>
              <a:spcAft>
                <a:spcPts val="0"/>
              </a:spcAft>
              <a:buNone/>
            </a:pPr>
            <a:r>
              <a:rPr b="1" lang="tr" sz="1350">
                <a:solidFill>
                  <a:srgbClr val="000000"/>
                </a:solidFill>
                <a:latin typeface="Arial"/>
                <a:ea typeface="Arial"/>
                <a:cs typeface="Arial"/>
                <a:sym typeface="Arial"/>
              </a:rPr>
              <a:t>X-Frame-Options</a:t>
            </a:r>
            <a:r>
              <a:rPr b="1" lang="tr" sz="1350">
                <a:solidFill>
                  <a:srgbClr val="242424"/>
                </a:solidFill>
                <a:latin typeface="Arial"/>
                <a:ea typeface="Arial"/>
                <a:cs typeface="Arial"/>
                <a:sym typeface="Arial"/>
              </a:rPr>
              <a:t>:</a:t>
            </a:r>
            <a:r>
              <a:rPr lang="tr" sz="1350">
                <a:solidFill>
                  <a:srgbClr val="242424"/>
                </a:solidFill>
                <a:latin typeface="Arial"/>
                <a:ea typeface="Arial"/>
                <a:cs typeface="Arial"/>
                <a:sym typeface="Arial"/>
              </a:rPr>
              <a:t> Bu başlık, web sayfasının başka bir web sayfası içinde gömülmesini engelleyerek "clickjacking" gibi saldırılara karşı koruma sağlar.</a:t>
            </a:r>
            <a:endParaRPr sz="1350">
              <a:solidFill>
                <a:srgbClr val="242424"/>
              </a:solidFill>
              <a:latin typeface="Arial"/>
              <a:ea typeface="Arial"/>
              <a:cs typeface="Arial"/>
              <a:sym typeface="Arial"/>
            </a:endParaRPr>
          </a:p>
          <a:p>
            <a:pPr indent="0" lvl="0" marL="0" rtl="0" algn="l">
              <a:spcBef>
                <a:spcPts val="0"/>
              </a:spcBef>
              <a:spcAft>
                <a:spcPts val="0"/>
              </a:spcAft>
              <a:buNone/>
            </a:pPr>
            <a:r>
              <a:rPr b="1" lang="tr" sz="1350">
                <a:solidFill>
                  <a:srgbClr val="242424"/>
                </a:solidFill>
                <a:latin typeface="Arial"/>
                <a:ea typeface="Arial"/>
                <a:cs typeface="Arial"/>
                <a:sym typeface="Arial"/>
              </a:rPr>
              <a:t>X-frame-options: sameorigin</a:t>
            </a:r>
            <a:endParaRPr b="1" sz="1350">
              <a:solidFill>
                <a:srgbClr val="242424"/>
              </a:solidFill>
              <a:latin typeface="Arial"/>
              <a:ea typeface="Arial"/>
              <a:cs typeface="Arial"/>
              <a:sym typeface="Arial"/>
            </a:endParaRPr>
          </a:p>
          <a:p>
            <a:pPr indent="0" lvl="0" marL="0" rtl="0" algn="l">
              <a:spcBef>
                <a:spcPts val="0"/>
              </a:spcBef>
              <a:spcAft>
                <a:spcPts val="0"/>
              </a:spcAft>
              <a:buNone/>
            </a:pPr>
            <a:r>
              <a:t/>
            </a:r>
            <a:endParaRPr sz="1350">
              <a:solidFill>
                <a:srgbClr val="242424"/>
              </a:solidFill>
              <a:latin typeface="Arial"/>
              <a:ea typeface="Arial"/>
              <a:cs typeface="Arial"/>
              <a:sym typeface="Arial"/>
            </a:endParaRPr>
          </a:p>
          <a:p>
            <a:pPr indent="0" lvl="0" marL="0" rtl="0" algn="l">
              <a:spcBef>
                <a:spcPts val="0"/>
              </a:spcBef>
              <a:spcAft>
                <a:spcPts val="0"/>
              </a:spcAft>
              <a:buNone/>
            </a:pPr>
            <a:r>
              <a:rPr b="1" lang="tr" sz="1350">
                <a:solidFill>
                  <a:srgbClr val="000000"/>
                </a:solidFill>
                <a:latin typeface="Arial"/>
                <a:ea typeface="Arial"/>
                <a:cs typeface="Arial"/>
                <a:sym typeface="Arial"/>
              </a:rPr>
              <a:t>X-XSS-Protection</a:t>
            </a:r>
            <a:r>
              <a:rPr b="1" lang="tr" sz="1350">
                <a:solidFill>
                  <a:srgbClr val="242424"/>
                </a:solidFill>
                <a:latin typeface="Arial"/>
                <a:ea typeface="Arial"/>
                <a:cs typeface="Arial"/>
                <a:sym typeface="Arial"/>
              </a:rPr>
              <a:t>:</a:t>
            </a:r>
            <a:r>
              <a:rPr lang="tr" sz="1350">
                <a:solidFill>
                  <a:srgbClr val="242424"/>
                </a:solidFill>
                <a:latin typeface="Arial"/>
                <a:ea typeface="Arial"/>
                <a:cs typeface="Arial"/>
                <a:sym typeface="Arial"/>
              </a:rPr>
              <a:t> Bu başlık, tarayıcının yerleşik XSS filtresini etkinleştirmesini sağlar ve bu sayede tarayıcıda olası XSS saldırılarını engeller.</a:t>
            </a:r>
            <a:endParaRPr sz="1350">
              <a:solidFill>
                <a:srgbClr val="242424"/>
              </a:solidFill>
              <a:latin typeface="Arial"/>
              <a:ea typeface="Arial"/>
              <a:cs typeface="Arial"/>
              <a:sym typeface="Arial"/>
            </a:endParaRPr>
          </a:p>
          <a:p>
            <a:pPr indent="0" lvl="0" marL="0" rtl="0" algn="l">
              <a:spcBef>
                <a:spcPts val="0"/>
              </a:spcBef>
              <a:spcAft>
                <a:spcPts val="0"/>
              </a:spcAft>
              <a:buNone/>
            </a:pPr>
            <a:r>
              <a:rPr b="1" lang="tr" sz="1350">
                <a:solidFill>
                  <a:srgbClr val="242424"/>
                </a:solidFill>
                <a:latin typeface="Arial"/>
                <a:ea typeface="Arial"/>
                <a:cs typeface="Arial"/>
                <a:sym typeface="Arial"/>
              </a:rPr>
              <a:t>X-xss-protextion: 1; mode=block</a:t>
            </a:r>
            <a:endParaRPr b="1" sz="1350">
              <a:solidFill>
                <a:srgbClr val="242424"/>
              </a:solidFill>
              <a:latin typeface="Arial"/>
              <a:ea typeface="Arial"/>
              <a:cs typeface="Arial"/>
              <a:sym typeface="Arial"/>
            </a:endParaRPr>
          </a:p>
          <a:p>
            <a:pPr indent="0" lvl="0" marL="0" rtl="0" algn="l">
              <a:spcBef>
                <a:spcPts val="0"/>
              </a:spcBef>
              <a:spcAft>
                <a:spcPts val="0"/>
              </a:spcAft>
              <a:buNone/>
            </a:pPr>
            <a:r>
              <a:t/>
            </a:r>
            <a:endParaRPr sz="1350">
              <a:solidFill>
                <a:srgbClr val="242424"/>
              </a:solidFill>
              <a:latin typeface="Arial"/>
              <a:ea typeface="Arial"/>
              <a:cs typeface="Arial"/>
              <a:sym typeface="Arial"/>
            </a:endParaRPr>
          </a:p>
          <a:p>
            <a:pPr indent="0" lvl="0" marL="0" rtl="0" algn="l">
              <a:spcBef>
                <a:spcPts val="0"/>
              </a:spcBef>
              <a:spcAft>
                <a:spcPts val="0"/>
              </a:spcAft>
              <a:buNone/>
            </a:pPr>
            <a:r>
              <a:rPr b="1" lang="tr" sz="1350">
                <a:solidFill>
                  <a:srgbClr val="000000"/>
                </a:solidFill>
                <a:latin typeface="Arial"/>
                <a:ea typeface="Arial"/>
                <a:cs typeface="Arial"/>
                <a:sym typeface="Arial"/>
              </a:rPr>
              <a:t>Referrer-Policy</a:t>
            </a:r>
            <a:r>
              <a:rPr b="1" lang="tr" sz="1350">
                <a:solidFill>
                  <a:srgbClr val="242424"/>
                </a:solidFill>
                <a:latin typeface="Arial"/>
                <a:ea typeface="Arial"/>
                <a:cs typeface="Arial"/>
                <a:sym typeface="Arial"/>
              </a:rPr>
              <a:t>:</a:t>
            </a:r>
            <a:r>
              <a:rPr lang="tr" sz="1350">
                <a:solidFill>
                  <a:srgbClr val="242424"/>
                </a:solidFill>
                <a:latin typeface="Arial"/>
                <a:ea typeface="Arial"/>
                <a:cs typeface="Arial"/>
                <a:sym typeface="Arial"/>
              </a:rPr>
              <a:t> Bu başlık, tarayıcının sayfadan başka bir sayfaya yapılan isteklerde hangi bilgileri referrer olarak göndermesi gerektiğini kontrol eder. Özel bir politika tanımlayarak gizliliği artırabilir.</a:t>
            </a:r>
            <a:endParaRPr sz="1350">
              <a:solidFill>
                <a:srgbClr val="242424"/>
              </a:solidFill>
              <a:latin typeface="Arial"/>
              <a:ea typeface="Arial"/>
              <a:cs typeface="Arial"/>
              <a:sym typeface="Arial"/>
            </a:endParaRPr>
          </a:p>
          <a:p>
            <a:pPr indent="0" lvl="0" marL="0" rtl="0" algn="l">
              <a:spcBef>
                <a:spcPts val="0"/>
              </a:spcBef>
              <a:spcAft>
                <a:spcPts val="0"/>
              </a:spcAft>
              <a:buNone/>
            </a:pPr>
            <a:r>
              <a:rPr b="1" lang="tr" sz="1350">
                <a:solidFill>
                  <a:srgbClr val="242424"/>
                </a:solidFill>
                <a:latin typeface="Arial"/>
                <a:ea typeface="Arial"/>
                <a:cs typeface="Arial"/>
                <a:sym typeface="Arial"/>
              </a:rPr>
              <a:t>Referrer-policy: same-origin</a:t>
            </a:r>
            <a:endParaRPr b="1" sz="1350">
              <a:solidFill>
                <a:srgbClr val="242424"/>
              </a:solidFill>
              <a:latin typeface="Arial"/>
              <a:ea typeface="Arial"/>
              <a:cs typeface="Arial"/>
              <a:sym typeface="Arial"/>
            </a:endParaRPr>
          </a:p>
          <a:p>
            <a:pPr indent="0" lvl="0" marL="0" rtl="0" algn="l">
              <a:spcBef>
                <a:spcPts val="0"/>
              </a:spcBef>
              <a:spcAft>
                <a:spcPts val="1200"/>
              </a:spcAft>
              <a:buNone/>
            </a:pPr>
            <a:r>
              <a:t/>
            </a:r>
            <a:endParaRPr sz="13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Header - Response</a:t>
            </a:r>
            <a:endParaRPr/>
          </a:p>
        </p:txBody>
      </p:sp>
      <p:sp>
        <p:nvSpPr>
          <p:cNvPr id="273" name="Google Shape;273;p45"/>
          <p:cNvSpPr txBox="1"/>
          <p:nvPr>
            <p:ph idx="1" type="body"/>
          </p:nvPr>
        </p:nvSpPr>
        <p:spPr>
          <a:xfrm>
            <a:off x="311700" y="1203425"/>
            <a:ext cx="8520600" cy="3732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tr" sz="1100">
                <a:solidFill>
                  <a:srgbClr val="494C51"/>
                </a:solidFill>
              </a:rPr>
              <a:t>Content-Type: </a:t>
            </a:r>
            <a:r>
              <a:rPr lang="tr" sz="1100">
                <a:solidFill>
                  <a:srgbClr val="494C51"/>
                </a:solidFill>
                <a:latin typeface="Open Sans Medium"/>
                <a:ea typeface="Open Sans Medium"/>
                <a:cs typeface="Open Sans Medium"/>
                <a:sym typeface="Open Sans Medium"/>
              </a:rPr>
              <a:t>Yanıtın içeriğinin türünü belirtir. </a:t>
            </a:r>
            <a:endParaRPr sz="1100">
              <a:solidFill>
                <a:srgbClr val="494C51"/>
              </a:solidFill>
              <a:latin typeface="Open Sans Medium"/>
              <a:ea typeface="Open Sans Medium"/>
              <a:cs typeface="Open Sans Medium"/>
              <a:sym typeface="Open Sans Medium"/>
            </a:endParaRPr>
          </a:p>
          <a:p>
            <a:pPr indent="457200" lvl="0" marL="0" marR="0" rtl="0" algn="l">
              <a:lnSpc>
                <a:spcPct val="115000"/>
              </a:lnSpc>
              <a:spcBef>
                <a:spcPts val="0"/>
              </a:spcBef>
              <a:spcAft>
                <a:spcPts val="0"/>
              </a:spcAft>
              <a:buNone/>
            </a:pPr>
            <a:r>
              <a:rPr b="1" lang="tr" sz="1100">
                <a:solidFill>
                  <a:srgbClr val="494C51"/>
                </a:solidFill>
              </a:rPr>
              <a:t>   text/html: HTML içeriği</a:t>
            </a:r>
            <a:endParaRPr b="1" sz="1100">
              <a:solidFill>
                <a:srgbClr val="494C51"/>
              </a:solidFill>
            </a:endParaRPr>
          </a:p>
          <a:p>
            <a:pPr indent="0" lvl="0" marL="0" marR="0" rtl="0" algn="l">
              <a:lnSpc>
                <a:spcPct val="115000"/>
              </a:lnSpc>
              <a:spcBef>
                <a:spcPts val="0"/>
              </a:spcBef>
              <a:spcAft>
                <a:spcPts val="0"/>
              </a:spcAft>
              <a:buNone/>
            </a:pPr>
            <a:r>
              <a:rPr b="1" lang="tr" sz="1100">
                <a:solidFill>
                  <a:srgbClr val="494C51"/>
                </a:solidFill>
              </a:rPr>
              <a:t>               application/json: JSON verisi</a:t>
            </a:r>
            <a:endParaRPr b="1" sz="1100">
              <a:solidFill>
                <a:srgbClr val="494C51"/>
              </a:solidFill>
            </a:endParaRPr>
          </a:p>
          <a:p>
            <a:pPr indent="0" lvl="0" marL="0" marR="0" rtl="0" algn="l">
              <a:lnSpc>
                <a:spcPct val="115000"/>
              </a:lnSpc>
              <a:spcBef>
                <a:spcPts val="0"/>
              </a:spcBef>
              <a:spcAft>
                <a:spcPts val="0"/>
              </a:spcAft>
              <a:buNone/>
            </a:pPr>
            <a:r>
              <a:rPr b="1" lang="tr" sz="1100">
                <a:solidFill>
                  <a:srgbClr val="494C51"/>
                </a:solidFill>
              </a:rPr>
              <a:t>               image/jpeg: JPEG formatında resim</a:t>
            </a:r>
            <a:endParaRPr b="1" sz="1100">
              <a:solidFill>
                <a:srgbClr val="494C51"/>
              </a:solidFill>
            </a:endParaRPr>
          </a:p>
          <a:p>
            <a:pPr indent="0" lvl="0" marL="0" marR="0" rtl="0" algn="l">
              <a:lnSpc>
                <a:spcPct val="115000"/>
              </a:lnSpc>
              <a:spcBef>
                <a:spcPts val="0"/>
              </a:spcBef>
              <a:spcAft>
                <a:spcPts val="0"/>
              </a:spcAft>
              <a:buNone/>
            </a:pPr>
            <a:r>
              <a:t/>
            </a:r>
            <a:endParaRPr b="1" sz="1100">
              <a:solidFill>
                <a:srgbClr val="494C51"/>
              </a:solidFill>
            </a:endParaRPr>
          </a:p>
          <a:p>
            <a:pPr indent="0" lvl="0" marL="0" marR="0" rtl="0" algn="l">
              <a:lnSpc>
                <a:spcPct val="115000"/>
              </a:lnSpc>
              <a:spcBef>
                <a:spcPts val="0"/>
              </a:spcBef>
              <a:spcAft>
                <a:spcPts val="0"/>
              </a:spcAft>
              <a:buNone/>
            </a:pPr>
            <a:r>
              <a:rPr b="1" lang="tr" sz="1100">
                <a:solidFill>
                  <a:srgbClr val="494C51"/>
                </a:solidFill>
              </a:rPr>
              <a:t>Content-Length: </a:t>
            </a:r>
            <a:r>
              <a:rPr lang="tr" sz="1100">
                <a:solidFill>
                  <a:srgbClr val="494C51"/>
                </a:solidFill>
                <a:latin typeface="Open Sans Medium"/>
                <a:ea typeface="Open Sans Medium"/>
                <a:cs typeface="Open Sans Medium"/>
                <a:sym typeface="Open Sans Medium"/>
              </a:rPr>
              <a:t>Yanıtın içeriğinin uzunluğunu bayt cinsinden belirtir.</a:t>
            </a:r>
            <a:endParaRPr sz="1100">
              <a:solidFill>
                <a:srgbClr val="494C51"/>
              </a:solidFill>
              <a:latin typeface="Open Sans Medium"/>
              <a:ea typeface="Open Sans Medium"/>
              <a:cs typeface="Open Sans Medium"/>
              <a:sym typeface="Open Sans Medium"/>
            </a:endParaRPr>
          </a:p>
          <a:p>
            <a:pPr indent="0" lvl="0" marL="0" marR="0" rtl="0" algn="l">
              <a:lnSpc>
                <a:spcPct val="115000"/>
              </a:lnSpc>
              <a:spcBef>
                <a:spcPts val="0"/>
              </a:spcBef>
              <a:spcAft>
                <a:spcPts val="0"/>
              </a:spcAft>
              <a:buNone/>
            </a:pPr>
            <a:r>
              <a:rPr b="1" lang="tr" sz="1100">
                <a:solidFill>
                  <a:srgbClr val="494C51"/>
                </a:solidFill>
              </a:rPr>
              <a:t>Content-Length: 1024</a:t>
            </a:r>
            <a:endParaRPr b="1" sz="1100">
              <a:solidFill>
                <a:srgbClr val="494C51"/>
              </a:solidFill>
            </a:endParaRPr>
          </a:p>
          <a:p>
            <a:pPr indent="0" lvl="0" marL="0" marR="0" rtl="0" algn="l">
              <a:lnSpc>
                <a:spcPct val="115000"/>
              </a:lnSpc>
              <a:spcBef>
                <a:spcPts val="0"/>
              </a:spcBef>
              <a:spcAft>
                <a:spcPts val="0"/>
              </a:spcAft>
              <a:buNone/>
            </a:pPr>
            <a:r>
              <a:t/>
            </a:r>
            <a:endParaRPr b="1" sz="1100">
              <a:solidFill>
                <a:srgbClr val="494C51"/>
              </a:solidFill>
            </a:endParaRPr>
          </a:p>
          <a:p>
            <a:pPr indent="0" lvl="0" marL="0" marR="0" rtl="0" algn="l">
              <a:lnSpc>
                <a:spcPct val="115000"/>
              </a:lnSpc>
              <a:spcBef>
                <a:spcPts val="0"/>
              </a:spcBef>
              <a:spcAft>
                <a:spcPts val="0"/>
              </a:spcAft>
              <a:buNone/>
            </a:pPr>
            <a:r>
              <a:rPr b="1" lang="tr" sz="1100">
                <a:solidFill>
                  <a:srgbClr val="494C51"/>
                </a:solidFill>
              </a:rPr>
              <a:t>Cache-Control: </a:t>
            </a:r>
            <a:r>
              <a:rPr lang="tr" sz="1100">
                <a:solidFill>
                  <a:srgbClr val="494C51"/>
                </a:solidFill>
                <a:latin typeface="Open Sans Medium"/>
                <a:ea typeface="Open Sans Medium"/>
                <a:cs typeface="Open Sans Medium"/>
                <a:sym typeface="Open Sans Medium"/>
              </a:rPr>
              <a:t>Tarayıcıda veya önbellekleyici aracılarda içeriğin nasıl önbellekleneceğini yönlendirir. </a:t>
            </a:r>
            <a:endParaRPr sz="1100">
              <a:solidFill>
                <a:srgbClr val="494C51"/>
              </a:solidFill>
              <a:latin typeface="Open Sans Medium"/>
              <a:ea typeface="Open Sans Medium"/>
              <a:cs typeface="Open Sans Medium"/>
              <a:sym typeface="Open Sans Medium"/>
            </a:endParaRPr>
          </a:p>
          <a:p>
            <a:pPr indent="0" lvl="0" marL="0" marR="0" rtl="0" algn="l">
              <a:lnSpc>
                <a:spcPct val="115000"/>
              </a:lnSpc>
              <a:spcBef>
                <a:spcPts val="0"/>
              </a:spcBef>
              <a:spcAft>
                <a:spcPts val="0"/>
              </a:spcAft>
              <a:buNone/>
            </a:pPr>
            <a:r>
              <a:rPr b="1" lang="tr" sz="1100">
                <a:solidFill>
                  <a:srgbClr val="494C51"/>
                </a:solidFill>
              </a:rPr>
              <a:t>Cache-Control: no-cache, no-store, must-revalidate</a:t>
            </a:r>
            <a:endParaRPr b="1" sz="1100">
              <a:solidFill>
                <a:srgbClr val="494C51"/>
              </a:solidFill>
            </a:endParaRPr>
          </a:p>
          <a:p>
            <a:pPr indent="0" lvl="0" marL="0" marR="0" rtl="0" algn="l">
              <a:lnSpc>
                <a:spcPct val="115000"/>
              </a:lnSpc>
              <a:spcBef>
                <a:spcPts val="0"/>
              </a:spcBef>
              <a:spcAft>
                <a:spcPts val="0"/>
              </a:spcAft>
              <a:buNone/>
            </a:pPr>
            <a:r>
              <a:t/>
            </a:r>
            <a:endParaRPr b="1" sz="1100">
              <a:solidFill>
                <a:srgbClr val="494C51"/>
              </a:solidFill>
            </a:endParaRPr>
          </a:p>
          <a:p>
            <a:pPr indent="0" lvl="0" marL="0" marR="0" rtl="0" algn="l">
              <a:lnSpc>
                <a:spcPct val="115000"/>
              </a:lnSpc>
              <a:spcBef>
                <a:spcPts val="0"/>
              </a:spcBef>
              <a:spcAft>
                <a:spcPts val="0"/>
              </a:spcAft>
              <a:buNone/>
            </a:pPr>
            <a:r>
              <a:rPr b="1" lang="tr" sz="1100">
                <a:solidFill>
                  <a:srgbClr val="494C51"/>
                </a:solidFill>
              </a:rPr>
              <a:t>Location: </a:t>
            </a:r>
            <a:r>
              <a:rPr lang="tr" sz="1100">
                <a:solidFill>
                  <a:srgbClr val="494C51"/>
                </a:solidFill>
                <a:latin typeface="Open Sans Medium"/>
                <a:ea typeface="Open Sans Medium"/>
                <a:cs typeface="Open Sans Medium"/>
                <a:sym typeface="Open Sans Medium"/>
              </a:rPr>
              <a:t>Yönlendirme durumunda (örneğin 301 veya 302 durum kodlarıyla) kullanılması gereken yeni kaynağın URLini belirtir.</a:t>
            </a:r>
            <a:endParaRPr sz="1100">
              <a:solidFill>
                <a:srgbClr val="494C51"/>
              </a:solidFill>
              <a:latin typeface="Open Sans Medium"/>
              <a:ea typeface="Open Sans Medium"/>
              <a:cs typeface="Open Sans Medium"/>
              <a:sym typeface="Open Sans Medium"/>
            </a:endParaRPr>
          </a:p>
          <a:p>
            <a:pPr indent="0" lvl="0" marL="0" marR="0" rtl="0" algn="l">
              <a:lnSpc>
                <a:spcPct val="115000"/>
              </a:lnSpc>
              <a:spcBef>
                <a:spcPts val="0"/>
              </a:spcBef>
              <a:spcAft>
                <a:spcPts val="0"/>
              </a:spcAft>
              <a:buNone/>
            </a:pPr>
            <a:r>
              <a:rPr b="1" lang="tr" sz="1100">
                <a:solidFill>
                  <a:srgbClr val="494C51"/>
                </a:solidFill>
              </a:rPr>
              <a:t>Location:</a:t>
            </a:r>
            <a:r>
              <a:rPr b="1" lang="tr" sz="1100">
                <a:solidFill>
                  <a:srgbClr val="494C51"/>
                </a:solidFill>
                <a:uFill>
                  <a:noFill/>
                </a:uFill>
                <a:hlinkClick r:id="rId3">
                  <a:extLst>
                    <a:ext uri="{A12FA001-AC4F-418D-AE19-62706E023703}">
                      <ahyp:hlinkClr val="tx"/>
                    </a:ext>
                  </a:extLst>
                </a:hlinkClick>
              </a:rPr>
              <a:t> https://www.example.com/new-page</a:t>
            </a:r>
            <a:endParaRPr b="1" sz="1100">
              <a:solidFill>
                <a:srgbClr val="494C51"/>
              </a:solidFill>
            </a:endParaRPr>
          </a:p>
          <a:p>
            <a:pPr indent="0" lvl="0" marL="0" marR="0" rtl="0" algn="l">
              <a:lnSpc>
                <a:spcPct val="115000"/>
              </a:lnSpc>
              <a:spcBef>
                <a:spcPts val="0"/>
              </a:spcBef>
              <a:spcAft>
                <a:spcPts val="0"/>
              </a:spcAft>
              <a:buNone/>
            </a:pPr>
            <a:r>
              <a:t/>
            </a:r>
            <a:endParaRPr b="1" sz="1100">
              <a:solidFill>
                <a:srgbClr val="494C51"/>
              </a:solidFill>
            </a:endParaRPr>
          </a:p>
          <a:p>
            <a:pPr indent="0" lvl="0" marL="0" marR="0" rtl="0" algn="l">
              <a:lnSpc>
                <a:spcPct val="115000"/>
              </a:lnSpc>
              <a:spcBef>
                <a:spcPts val="0"/>
              </a:spcBef>
              <a:spcAft>
                <a:spcPts val="0"/>
              </a:spcAft>
              <a:buNone/>
            </a:pPr>
            <a:r>
              <a:rPr b="1" lang="tr" sz="1100">
                <a:solidFill>
                  <a:srgbClr val="494C51"/>
                </a:solidFill>
              </a:rPr>
              <a:t>Set-Cookie: </a:t>
            </a:r>
            <a:r>
              <a:rPr lang="tr" sz="1100">
                <a:solidFill>
                  <a:srgbClr val="494C51"/>
                </a:solidFill>
                <a:latin typeface="Open Sans Medium"/>
                <a:ea typeface="Open Sans Medium"/>
                <a:cs typeface="Open Sans Medium"/>
                <a:sym typeface="Open Sans Medium"/>
              </a:rPr>
              <a:t>Bu HTTP header sayesinde tarayıcıya çerez (cookie) göndermek için kullanılır. Sunucu, tarayıcıda saklanacak çerez bilgilerini bu başlıkla gönderir.</a:t>
            </a:r>
            <a:endParaRPr sz="1100">
              <a:solidFill>
                <a:srgbClr val="494C51"/>
              </a:solidFill>
              <a:latin typeface="Open Sans Medium"/>
              <a:ea typeface="Open Sans Medium"/>
              <a:cs typeface="Open Sans Medium"/>
              <a:sym typeface="Open Sans Medium"/>
            </a:endParaRPr>
          </a:p>
          <a:p>
            <a:pPr indent="0" lvl="0" marL="0" marR="0" rtl="0" algn="l">
              <a:lnSpc>
                <a:spcPct val="115000"/>
              </a:lnSpc>
              <a:spcBef>
                <a:spcPts val="0"/>
              </a:spcBef>
              <a:spcAft>
                <a:spcPts val="0"/>
              </a:spcAft>
              <a:buNone/>
            </a:pPr>
            <a:r>
              <a:rPr b="1" lang="tr" sz="1100">
                <a:solidFill>
                  <a:srgbClr val="494C51"/>
                </a:solidFill>
              </a:rPr>
              <a:t>Set-Cookie: session_id=abc123; Expires=Sat, 24 Jul 2023 12:00:00 GMT; Path=/</a:t>
            </a:r>
            <a:endParaRPr sz="1200">
              <a:solidFill>
                <a:srgbClr val="494C51"/>
              </a:solidFill>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Header -&gt; Response</a:t>
            </a:r>
            <a:endParaRPr/>
          </a:p>
        </p:txBody>
      </p:sp>
      <p:sp>
        <p:nvSpPr>
          <p:cNvPr id="279" name="Google Shape;279;p46"/>
          <p:cNvSpPr txBox="1"/>
          <p:nvPr>
            <p:ph idx="1" type="body"/>
          </p:nvPr>
        </p:nvSpPr>
        <p:spPr>
          <a:xfrm>
            <a:off x="311700" y="1266325"/>
            <a:ext cx="8520600" cy="38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100">
                <a:solidFill>
                  <a:srgbClr val="494C51"/>
                </a:solidFill>
              </a:rPr>
              <a:t>Date: </a:t>
            </a:r>
            <a:r>
              <a:rPr lang="tr" sz="1100">
                <a:solidFill>
                  <a:srgbClr val="494C51"/>
                </a:solidFill>
                <a:latin typeface="Open Sans Medium"/>
                <a:ea typeface="Open Sans Medium"/>
                <a:cs typeface="Open Sans Medium"/>
                <a:sym typeface="Open Sans Medium"/>
              </a:rPr>
              <a:t>Oluşturulan yanıtın tarih ve saat bilgisini verir.</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Date: Sun, 16 Jul 2023 18:00:00 GMT</a:t>
            </a:r>
            <a:endParaRPr b="1" sz="1100">
              <a:solidFill>
                <a:srgbClr val="494C51"/>
              </a:solidFill>
            </a:endParaRPr>
          </a:p>
          <a:p>
            <a:pPr indent="0" lvl="0" marL="0" rtl="0" algn="l">
              <a:spcBef>
                <a:spcPts val="0"/>
              </a:spcBef>
              <a:spcAft>
                <a:spcPts val="0"/>
              </a:spcAft>
              <a:buNone/>
            </a:pPr>
            <a:r>
              <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Server:</a:t>
            </a:r>
            <a:r>
              <a:rPr lang="tr" sz="1100">
                <a:solidFill>
                  <a:srgbClr val="494C51"/>
                </a:solidFill>
                <a:latin typeface="Open Sans Medium"/>
                <a:ea typeface="Open Sans Medium"/>
                <a:cs typeface="Open Sans Medium"/>
                <a:sym typeface="Open Sans Medium"/>
              </a:rPr>
              <a:t> Sunucuya ait yazılımın adını ve sürümünü verir.</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Server: Apache/2.4.38 (Unix)</a:t>
            </a:r>
            <a:endParaRPr b="1" sz="1100">
              <a:solidFill>
                <a:srgbClr val="494C51"/>
              </a:solidFill>
            </a:endParaRPr>
          </a:p>
          <a:p>
            <a:pPr indent="0" lvl="0" marL="0" rtl="0" algn="l">
              <a:spcBef>
                <a:spcPts val="0"/>
              </a:spcBef>
              <a:spcAft>
                <a:spcPts val="0"/>
              </a:spcAft>
              <a:buNone/>
            </a:pPr>
            <a:r>
              <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Content-Encoding: </a:t>
            </a:r>
            <a:r>
              <a:rPr lang="tr" sz="1100">
                <a:solidFill>
                  <a:srgbClr val="494C51"/>
                </a:solidFill>
                <a:latin typeface="Open Sans Medium"/>
                <a:ea typeface="Open Sans Medium"/>
                <a:cs typeface="Open Sans Medium"/>
                <a:sym typeface="Open Sans Medium"/>
              </a:rPr>
              <a:t>Yanıtın içeriğinin nasıl kodlandığını belirtir. Örneğin, "gzip" sıkıştırma ile gönderilmiş ise aşağıda verilmiş HTTP Header kullanılır.</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Content-Encoding: gzip</a:t>
            </a:r>
            <a:endParaRPr b="1" sz="1100">
              <a:solidFill>
                <a:srgbClr val="494C51"/>
              </a:solidFill>
            </a:endParaRPr>
          </a:p>
          <a:p>
            <a:pPr indent="0" lvl="0" marL="0" rtl="0" algn="l">
              <a:spcBef>
                <a:spcPts val="0"/>
              </a:spcBef>
              <a:spcAft>
                <a:spcPts val="0"/>
              </a:spcAft>
              <a:buNone/>
            </a:pPr>
            <a:r>
              <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ETag:</a:t>
            </a:r>
            <a:r>
              <a:rPr lang="tr" sz="1100">
                <a:solidFill>
                  <a:srgbClr val="494C51"/>
                </a:solidFill>
                <a:latin typeface="Open Sans Medium"/>
                <a:ea typeface="Open Sans Medium"/>
                <a:cs typeface="Open Sans Medium"/>
                <a:sym typeface="Open Sans Medium"/>
              </a:rPr>
              <a:t> İçeriğin bir etiketini (tag) belirtir. Sunucu, bu etiketi sonraki isteklerde "If-None-Match" başlığında kullanarak içeriğin değişip değişmediğini kontrol edebilir.</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ETag: "abc123”</a:t>
            </a:r>
            <a:endParaRPr b="1" sz="1100">
              <a:solidFill>
                <a:srgbClr val="494C51"/>
              </a:solidFill>
            </a:endParaRPr>
          </a:p>
          <a:p>
            <a:pPr indent="0" lvl="0" marL="0" rtl="0" algn="l">
              <a:spcBef>
                <a:spcPts val="0"/>
              </a:spcBef>
              <a:spcAft>
                <a:spcPts val="0"/>
              </a:spcAft>
              <a:buNone/>
            </a:pPr>
            <a:r>
              <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Expires:</a:t>
            </a:r>
            <a:r>
              <a:rPr lang="tr" sz="1100">
                <a:solidFill>
                  <a:srgbClr val="494C51"/>
                </a:solidFill>
                <a:latin typeface="Open Sans Medium"/>
                <a:ea typeface="Open Sans Medium"/>
                <a:cs typeface="Open Sans Medium"/>
                <a:sym typeface="Open Sans Medium"/>
              </a:rPr>
              <a:t> Önbellekteki içeriğin geçerliliğinin sona ermiş ise buna ait tarih ve saat bilgisini verir.</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Expires: Thu, 01 Aug 2023 00:00:00 GMT</a:t>
            </a:r>
            <a:endParaRPr b="1" sz="1100">
              <a:solidFill>
                <a:srgbClr val="494C51"/>
              </a:solidFill>
            </a:endParaRPr>
          </a:p>
          <a:p>
            <a:pPr indent="0" lvl="0" marL="0" rtl="0" algn="l">
              <a:spcBef>
                <a:spcPts val="0"/>
              </a:spcBef>
              <a:spcAft>
                <a:spcPts val="0"/>
              </a:spcAft>
              <a:buNone/>
            </a:pPr>
            <a:r>
              <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Last-Modified:</a:t>
            </a:r>
            <a:r>
              <a:rPr lang="tr" sz="1100">
                <a:solidFill>
                  <a:srgbClr val="494C51"/>
                </a:solidFill>
                <a:latin typeface="Open Sans Medium"/>
                <a:ea typeface="Open Sans Medium"/>
                <a:cs typeface="Open Sans Medium"/>
                <a:sym typeface="Open Sans Medium"/>
              </a:rPr>
              <a:t> İçeriğe ait son güncellenme tarihini belirtir.</a:t>
            </a:r>
            <a:endParaRPr sz="1100">
              <a:solidFill>
                <a:srgbClr val="494C51"/>
              </a:solidFill>
              <a:latin typeface="Open Sans Medium"/>
              <a:ea typeface="Open Sans Medium"/>
              <a:cs typeface="Open Sans Medium"/>
              <a:sym typeface="Open Sans Medium"/>
            </a:endParaRPr>
          </a:p>
          <a:p>
            <a:pPr indent="0" lvl="0" marL="0" rtl="0" algn="l">
              <a:spcBef>
                <a:spcPts val="0"/>
              </a:spcBef>
              <a:spcAft>
                <a:spcPts val="0"/>
              </a:spcAft>
              <a:buNone/>
            </a:pPr>
            <a:r>
              <a:rPr b="1" lang="tr" sz="1100">
                <a:solidFill>
                  <a:srgbClr val="494C51"/>
                </a:solidFill>
              </a:rPr>
              <a:t>Last-Modified: Wed, 12 Jul 2023 15:30:00 GMT</a:t>
            </a:r>
            <a:endParaRPr b="1" sz="1100">
              <a:solidFill>
                <a:srgbClr val="494C51"/>
              </a:solidFill>
            </a:endParaRPr>
          </a:p>
          <a:p>
            <a:pPr indent="0" lvl="0" marL="0" rtl="0" algn="l">
              <a:spcBef>
                <a:spcPts val="0"/>
              </a:spcBef>
              <a:spcAft>
                <a:spcPts val="1200"/>
              </a:spcAft>
              <a:buNone/>
            </a:pPr>
            <a:r>
              <a:t/>
            </a:r>
            <a:endParaRPr sz="1100">
              <a:latin typeface="Open Sans Medium"/>
              <a:ea typeface="Open Sans Medium"/>
              <a:cs typeface="Open Sans Medium"/>
              <a:sym typeface="Open Sans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Rest &amp; Soap Farkları</a:t>
            </a:r>
            <a:endParaRPr/>
          </a:p>
        </p:txBody>
      </p:sp>
      <p:graphicFrame>
        <p:nvGraphicFramePr>
          <p:cNvPr id="285" name="Google Shape;285;p47"/>
          <p:cNvGraphicFramePr/>
          <p:nvPr/>
        </p:nvGraphicFramePr>
        <p:xfrm>
          <a:off x="826688" y="1334000"/>
          <a:ext cx="3000000" cy="3000000"/>
        </p:xfrm>
        <a:graphic>
          <a:graphicData uri="http://schemas.openxmlformats.org/drawingml/2006/table">
            <a:tbl>
              <a:tblPr>
                <a:noFill/>
                <a:tableStyleId>{AD0BEEE4-AAE0-486B-A6D4-1ECD052B8CF5}</a:tableStyleId>
              </a:tblPr>
              <a:tblGrid>
                <a:gridCol w="3401975"/>
                <a:gridCol w="4088650"/>
              </a:tblGrid>
              <a:tr h="146750">
                <a:tc>
                  <a:txBody>
                    <a:bodyPr/>
                    <a:lstStyle/>
                    <a:p>
                      <a:pPr indent="0" lvl="0" marL="0" rtl="0" algn="ctr">
                        <a:lnSpc>
                          <a:spcPct val="115000"/>
                        </a:lnSpc>
                        <a:spcBef>
                          <a:spcPts val="0"/>
                        </a:spcBef>
                        <a:spcAft>
                          <a:spcPts val="0"/>
                        </a:spcAft>
                        <a:buNone/>
                      </a:pPr>
                      <a:r>
                        <a:rPr b="1" lang="tr" sz="1200">
                          <a:solidFill>
                            <a:srgbClr val="FFFFFF"/>
                          </a:solidFill>
                        </a:rPr>
                        <a:t>Rest</a:t>
                      </a:r>
                      <a:endParaRPr b="1" sz="1200">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ctr">
                        <a:lnSpc>
                          <a:spcPct val="115000"/>
                        </a:lnSpc>
                        <a:spcBef>
                          <a:spcPts val="0"/>
                        </a:spcBef>
                        <a:spcAft>
                          <a:spcPts val="0"/>
                        </a:spcAft>
                        <a:buNone/>
                      </a:pPr>
                      <a:r>
                        <a:rPr b="1" lang="tr" sz="1200">
                          <a:solidFill>
                            <a:srgbClr val="FFFFFF"/>
                          </a:solidFill>
                        </a:rPr>
                        <a:t>Soap</a:t>
                      </a:r>
                      <a:endParaRPr b="1" sz="1200">
                        <a:solidFill>
                          <a:srgbClr val="FFFFFF"/>
                        </a:solidFill>
                      </a:endParaRPr>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185500">
                <a:tc>
                  <a:txBody>
                    <a:bodyPr/>
                    <a:lstStyle/>
                    <a:p>
                      <a:pPr indent="0" lvl="0" marL="0" rtl="0" algn="l">
                        <a:lnSpc>
                          <a:spcPct val="115000"/>
                        </a:lnSpc>
                        <a:spcBef>
                          <a:spcPts val="0"/>
                        </a:spcBef>
                        <a:spcAft>
                          <a:spcPts val="0"/>
                        </a:spcAft>
                        <a:buNone/>
                      </a:pPr>
                      <a:r>
                        <a:rPr lang="tr" sz="1200"/>
                        <a:t>REST </a:t>
                      </a:r>
                      <a:r>
                        <a:rPr b="1" lang="tr" sz="1200"/>
                        <a:t>mimari’dir.</a:t>
                      </a:r>
                      <a:endParaRPr b="1" sz="1200"/>
                    </a:p>
                  </a:txBody>
                  <a:tcPr marT="57150" marB="57150" marR="114300" marL="1143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lang="tr" sz="1200"/>
                        <a:t>SOAP </a:t>
                      </a:r>
                      <a:r>
                        <a:rPr b="1" lang="tr" sz="1200"/>
                        <a:t>protokoldür</a:t>
                      </a:r>
                      <a:r>
                        <a:rPr lang="tr" sz="1200"/>
                        <a:t>.</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311650">
                <a:tc>
                  <a:txBody>
                    <a:bodyPr/>
                    <a:lstStyle/>
                    <a:p>
                      <a:pPr indent="0" lvl="0" marL="0" rtl="0" algn="l">
                        <a:lnSpc>
                          <a:spcPct val="115000"/>
                        </a:lnSpc>
                        <a:spcBef>
                          <a:spcPts val="0"/>
                        </a:spcBef>
                        <a:spcAft>
                          <a:spcPts val="0"/>
                        </a:spcAft>
                        <a:buNone/>
                      </a:pPr>
                      <a:r>
                        <a:rPr lang="tr" sz="1200"/>
                        <a:t>REST SOAP gibi çok fazla standart tanımlamaz.</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lang="tr" sz="1200"/>
                        <a:t>SOAP standartlarına uymaktadır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311650">
                <a:tc>
                  <a:txBody>
                    <a:bodyPr/>
                    <a:lstStyle/>
                    <a:p>
                      <a:pPr indent="0" lvl="0" marL="0" rtl="0" algn="ctr">
                        <a:lnSpc>
                          <a:spcPct val="115000"/>
                        </a:lnSpc>
                        <a:spcBef>
                          <a:spcPts val="0"/>
                        </a:spcBef>
                        <a:spcAft>
                          <a:spcPts val="0"/>
                        </a:spcAft>
                        <a:buNone/>
                      </a:pPr>
                      <a:r>
                        <a:rPr lang="tr" sz="1200"/>
                        <a:t>REST, SOAP’tan daha az bant genişliği ve kaynak gerektirir.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lang="tr" sz="1200"/>
                        <a:t>SOAP, REST’den daha fazla bant genişliği ve kaynak gerektirir.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146750">
                <a:tc>
                  <a:txBody>
                    <a:bodyPr/>
                    <a:lstStyle/>
                    <a:p>
                      <a:pPr indent="0" lvl="0" marL="0" rtl="0" algn="ctr">
                        <a:lnSpc>
                          <a:spcPct val="115000"/>
                        </a:lnSpc>
                        <a:spcBef>
                          <a:spcPts val="0"/>
                        </a:spcBef>
                        <a:spcAft>
                          <a:spcPts val="0"/>
                        </a:spcAft>
                        <a:buNone/>
                      </a:pPr>
                      <a:r>
                        <a:rPr b="1" lang="tr" sz="1200"/>
                        <a:t>Http’nin güvenliğini kullanır.</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lang="tr" sz="1200"/>
                        <a:t>Kendi Güvenlik önlemleri vardır.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447675">
                <a:tc>
                  <a:txBody>
                    <a:bodyPr/>
                    <a:lstStyle/>
                    <a:p>
                      <a:pPr indent="0" lvl="0" marL="0" rtl="0" algn="ctr">
                        <a:lnSpc>
                          <a:spcPct val="115000"/>
                        </a:lnSpc>
                        <a:spcBef>
                          <a:spcPts val="0"/>
                        </a:spcBef>
                        <a:spcAft>
                          <a:spcPts val="0"/>
                        </a:spcAft>
                        <a:buNone/>
                      </a:pPr>
                      <a:r>
                        <a:rPr lang="tr" sz="1200"/>
                        <a:t>REST </a:t>
                      </a:r>
                      <a:r>
                        <a:rPr b="1" lang="tr" sz="1200"/>
                        <a:t>birden fazla</a:t>
                      </a:r>
                      <a:r>
                        <a:rPr lang="tr" sz="1200"/>
                        <a:t>veri formatına izin verir. Plain text, HTML, XML, JSON etc.</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lang="tr" sz="1200"/>
                        <a:t>SOAP </a:t>
                      </a:r>
                      <a:r>
                        <a:rPr b="1" lang="tr" sz="1200"/>
                        <a:t>XML</a:t>
                      </a:r>
                      <a:r>
                        <a:rPr lang="tr" sz="1200"/>
                        <a:t>‘e olanak sağlar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146750">
                <a:tc>
                  <a:txBody>
                    <a:bodyPr/>
                    <a:lstStyle/>
                    <a:p>
                      <a:pPr indent="0" lvl="0" marL="0" rtl="0" algn="ctr">
                        <a:lnSpc>
                          <a:spcPct val="115000"/>
                        </a:lnSpc>
                        <a:spcBef>
                          <a:spcPts val="0"/>
                        </a:spcBef>
                        <a:spcAft>
                          <a:spcPts val="0"/>
                        </a:spcAft>
                        <a:buNone/>
                      </a:pPr>
                      <a:r>
                        <a:rPr b="1" lang="tr" sz="1200"/>
                        <a:t>HTTP tüm metotlarıyla çalışır.</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lang="tr" sz="1200"/>
                        <a:t>Http POST metotuyla çalışır.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r h="146750">
                <a:tc>
                  <a:txBody>
                    <a:bodyPr/>
                    <a:lstStyle/>
                    <a:p>
                      <a:pPr indent="0" lvl="0" marL="0" rtl="0" algn="ctr">
                        <a:lnSpc>
                          <a:spcPct val="115000"/>
                        </a:lnSpc>
                        <a:spcBef>
                          <a:spcPts val="0"/>
                        </a:spcBef>
                        <a:spcAft>
                          <a:spcPts val="0"/>
                        </a:spcAft>
                        <a:buNone/>
                      </a:pPr>
                      <a:r>
                        <a:rPr b="1" lang="tr" sz="1200"/>
                        <a:t>WSDL’a ihtiyaç duymaz</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c>
                  <a:txBody>
                    <a:bodyPr/>
                    <a:lstStyle/>
                    <a:p>
                      <a:pPr indent="0" lvl="0" marL="0" rtl="0" algn="ctr">
                        <a:lnSpc>
                          <a:spcPct val="115000"/>
                        </a:lnSpc>
                        <a:spcBef>
                          <a:spcPts val="0"/>
                        </a:spcBef>
                        <a:spcAft>
                          <a:spcPts val="0"/>
                        </a:spcAft>
                        <a:buNone/>
                      </a:pPr>
                      <a:r>
                        <a:rPr b="1" lang="tr" sz="1200"/>
                        <a:t>WSDL’a ihtiyaç  duyar</a:t>
                      </a:r>
                      <a:endParaRPr b="1"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D5EA"/>
                    </a:solidFill>
                  </a:tcPr>
                </a:tc>
              </a:tr>
              <a:tr h="175600">
                <a:tc>
                  <a:txBody>
                    <a:bodyPr/>
                    <a:lstStyle/>
                    <a:p>
                      <a:pPr indent="0" lvl="0" marL="0" rtl="0" algn="ctr">
                        <a:lnSpc>
                          <a:spcPct val="115000"/>
                        </a:lnSpc>
                        <a:spcBef>
                          <a:spcPts val="0"/>
                        </a:spcBef>
                        <a:spcAft>
                          <a:spcPts val="0"/>
                        </a:spcAft>
                        <a:buNone/>
                      </a:pPr>
                      <a:r>
                        <a:rPr lang="tr" sz="1200"/>
                        <a:t>URI-Scheme kullanır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c>
                  <a:txBody>
                    <a:bodyPr/>
                    <a:lstStyle/>
                    <a:p>
                      <a:pPr indent="0" lvl="0" marL="0" rtl="0" algn="ctr">
                        <a:lnSpc>
                          <a:spcPct val="115000"/>
                        </a:lnSpc>
                        <a:spcBef>
                          <a:spcPts val="0"/>
                        </a:spcBef>
                        <a:spcAft>
                          <a:spcPts val="0"/>
                        </a:spcAft>
                        <a:buNone/>
                      </a:pPr>
                      <a:r>
                        <a:rPr lang="tr" sz="1200"/>
                        <a:t>XML-Scheme kullanır</a:t>
                      </a:r>
                      <a:endParaRPr sz="1200"/>
                    </a:p>
                  </a:txBody>
                  <a:tcPr marT="45725" marB="45725" marR="91450" marL="914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BF5"/>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REST Dökümantasyonu</a:t>
            </a:r>
            <a:endParaRPr/>
          </a:p>
        </p:txBody>
      </p:sp>
      <p:sp>
        <p:nvSpPr>
          <p:cNvPr id="291" name="Google Shape;291;p48"/>
          <p:cNvSpPr txBox="1"/>
          <p:nvPr>
            <p:ph idx="1" type="body"/>
          </p:nvPr>
        </p:nvSpPr>
        <p:spPr>
          <a:xfrm>
            <a:off x="311700" y="1266325"/>
            <a:ext cx="8520600" cy="17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000000"/>
                </a:solidFill>
                <a:latin typeface="Arial"/>
                <a:ea typeface="Arial"/>
                <a:cs typeface="Arial"/>
                <a:sym typeface="Arial"/>
              </a:rPr>
              <a:t>•Resource fiil değil isim olmalıdır. (</a:t>
            </a:r>
            <a:r>
              <a:rPr lang="tr">
                <a:solidFill>
                  <a:schemeClr val="lt1"/>
                </a:solidFill>
                <a:highlight>
                  <a:schemeClr val="accent5"/>
                </a:highlight>
                <a:latin typeface="Arial"/>
                <a:ea typeface="Arial"/>
                <a:cs typeface="Arial"/>
                <a:sym typeface="Arial"/>
              </a:rPr>
              <a:t>users</a:t>
            </a:r>
            <a:r>
              <a:rPr lang="tr">
                <a:solidFill>
                  <a:srgbClr val="000000"/>
                </a:solidFill>
                <a:latin typeface="Arial"/>
                <a:ea typeface="Arial"/>
                <a:cs typeface="Arial"/>
                <a:sym typeface="Arial"/>
              </a:rPr>
              <a:t> | </a:t>
            </a:r>
            <a:r>
              <a:rPr lang="tr" u="sng">
                <a:solidFill>
                  <a:schemeClr val="lt1"/>
                </a:solidFill>
                <a:highlight>
                  <a:srgbClr val="FF0000"/>
                </a:highlight>
                <a:latin typeface="Arial"/>
                <a:ea typeface="Arial"/>
                <a:cs typeface="Arial"/>
                <a:sym typeface="Arial"/>
              </a:rPr>
              <a:t>getUser</a:t>
            </a:r>
            <a:r>
              <a:rPr lang="tr">
                <a:solidFill>
                  <a:srgbClr val="000000"/>
                </a:solidFill>
                <a:latin typeface="Arial"/>
                <a:ea typeface="Arial"/>
                <a:cs typeface="Arial"/>
                <a:sym typeface="Arial"/>
              </a:rPr>
              <a:t> ) Çoğul isimler kullanılmalı.</a:t>
            </a:r>
            <a:endParaRPr>
              <a:solidFill>
                <a:srgbClr val="000000"/>
              </a:solidFill>
              <a:latin typeface="Arial"/>
              <a:ea typeface="Arial"/>
              <a:cs typeface="Arial"/>
              <a:sym typeface="Arial"/>
            </a:endParaRPr>
          </a:p>
          <a:p>
            <a:pPr indent="0" lvl="0" marL="0" rtl="0" algn="l">
              <a:spcBef>
                <a:spcPts val="0"/>
              </a:spcBef>
              <a:spcAft>
                <a:spcPts val="0"/>
              </a:spcAft>
              <a:buNone/>
            </a:pPr>
            <a:r>
              <a:rPr lang="tr">
                <a:solidFill>
                  <a:srgbClr val="000000"/>
                </a:solidFill>
                <a:latin typeface="Arial"/>
                <a:ea typeface="Arial"/>
                <a:cs typeface="Arial"/>
                <a:sym typeface="Arial"/>
              </a:rPr>
              <a:t>•URI bittiğinde / olarak sonu bırakılmamalıdır.</a:t>
            </a:r>
            <a:endParaRPr>
              <a:solidFill>
                <a:srgbClr val="000000"/>
              </a:solidFill>
              <a:latin typeface="Arial"/>
              <a:ea typeface="Arial"/>
              <a:cs typeface="Arial"/>
              <a:sym typeface="Arial"/>
            </a:endParaRPr>
          </a:p>
          <a:p>
            <a:pPr indent="0" lvl="0" marL="0" rtl="0" algn="l">
              <a:spcBef>
                <a:spcPts val="0"/>
              </a:spcBef>
              <a:spcAft>
                <a:spcPts val="0"/>
              </a:spcAft>
              <a:buNone/>
            </a:pPr>
            <a:r>
              <a:rPr lang="tr">
                <a:solidFill>
                  <a:srgbClr val="000000"/>
                </a:solidFill>
                <a:latin typeface="Arial"/>
                <a:ea typeface="Arial"/>
                <a:cs typeface="Arial"/>
                <a:sym typeface="Arial"/>
              </a:rPr>
              <a:t>•Isimlendirmede küçük harfler kullanılmalıdır.</a:t>
            </a:r>
            <a:endParaRPr>
              <a:solidFill>
                <a:srgbClr val="000000"/>
              </a:solidFill>
              <a:latin typeface="Arial"/>
              <a:ea typeface="Arial"/>
              <a:cs typeface="Arial"/>
              <a:sym typeface="Arial"/>
            </a:endParaRPr>
          </a:p>
          <a:p>
            <a:pPr indent="0" lvl="0" marL="0" rtl="0" algn="l">
              <a:spcBef>
                <a:spcPts val="0"/>
              </a:spcBef>
              <a:spcAft>
                <a:spcPts val="0"/>
              </a:spcAft>
              <a:buNone/>
            </a:pPr>
            <a:r>
              <a:rPr lang="tr">
                <a:solidFill>
                  <a:srgbClr val="000000"/>
                </a:solidFill>
                <a:latin typeface="Arial"/>
                <a:ea typeface="Arial"/>
                <a:cs typeface="Arial"/>
                <a:sym typeface="Arial"/>
              </a:rPr>
              <a:t>•Isimlendirme birden fazla kelimeden oluşuyorsa – ile ayrılmaldıır. home-adress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92" name="Google Shape;292;p48"/>
          <p:cNvPicPr preferRelativeResize="0"/>
          <p:nvPr/>
        </p:nvPicPr>
        <p:blipFill>
          <a:blip r:embed="rId3">
            <a:alphaModFix/>
          </a:blip>
          <a:stretch>
            <a:fillRect/>
          </a:stretch>
        </p:blipFill>
        <p:spPr>
          <a:xfrm>
            <a:off x="53925" y="3155902"/>
            <a:ext cx="9144001" cy="170069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137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Rest API Güvenlik</a:t>
            </a:r>
            <a:endParaRPr/>
          </a:p>
        </p:txBody>
      </p:sp>
      <p:sp>
        <p:nvSpPr>
          <p:cNvPr id="298" name="Google Shape;298;p49"/>
          <p:cNvSpPr txBox="1"/>
          <p:nvPr>
            <p:ph idx="1" type="body"/>
          </p:nvPr>
        </p:nvSpPr>
        <p:spPr>
          <a:xfrm>
            <a:off x="311700" y="920400"/>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tr"/>
              <a:t>API için belirli güvenlik önlemleri sağlanmasını isteyebilirsiniz. Örneğin dakika da ne kadar istek atılabilir, hangi kullanıcılar istek atabilir, hangi yetkiye sahip kullanıcılar servisi kullanabilir gibi.</a:t>
            </a:r>
            <a:endParaRPr/>
          </a:p>
          <a:p>
            <a:pPr indent="-317182" lvl="0" marL="457200" rtl="0" algn="l">
              <a:spcBef>
                <a:spcPts val="1200"/>
              </a:spcBef>
              <a:spcAft>
                <a:spcPts val="0"/>
              </a:spcAft>
              <a:buSzPct val="100000"/>
              <a:buAutoNum type="arabicPeriod"/>
            </a:pPr>
            <a:r>
              <a:rPr b="1" lang="tr"/>
              <a:t>Rate Limits</a:t>
            </a:r>
            <a:endParaRPr b="1"/>
          </a:p>
          <a:p>
            <a:pPr indent="0" lvl="0" marL="0" rtl="0" algn="l">
              <a:spcBef>
                <a:spcPts val="0"/>
              </a:spcBef>
              <a:spcAft>
                <a:spcPts val="0"/>
              </a:spcAft>
              <a:buNone/>
            </a:pPr>
            <a:r>
              <a:rPr lang="tr"/>
              <a:t>Servise belirli bir süre içerisinde atılacak istek sayısını belirleyen yapıdır.</a:t>
            </a:r>
            <a:endParaRPr/>
          </a:p>
          <a:p>
            <a:pPr indent="0" lvl="0" marL="0" rtl="0" algn="ctr">
              <a:spcBef>
                <a:spcPts val="0"/>
              </a:spcBef>
              <a:spcAft>
                <a:spcPts val="0"/>
              </a:spcAft>
              <a:buNone/>
            </a:pPr>
            <a:r>
              <a:rPr b="1" lang="tr"/>
              <a:t>“Her 1 dakika 60 istek”</a:t>
            </a:r>
            <a:endParaRPr b="1"/>
          </a:p>
          <a:p>
            <a:pPr indent="-317182" lvl="0" marL="457200" rtl="0" algn="l">
              <a:lnSpc>
                <a:spcPct val="100000"/>
              </a:lnSpc>
              <a:spcBef>
                <a:spcPts val="0"/>
              </a:spcBef>
              <a:spcAft>
                <a:spcPts val="0"/>
              </a:spcAft>
              <a:buSzPct val="100000"/>
              <a:buAutoNum type="arabicPeriod"/>
            </a:pPr>
            <a:r>
              <a:rPr b="1" lang="tr"/>
              <a:t>Yetki</a:t>
            </a:r>
            <a:endParaRPr b="1"/>
          </a:p>
          <a:p>
            <a:pPr indent="0" lvl="0" marL="0" rtl="0" algn="l">
              <a:lnSpc>
                <a:spcPct val="100000"/>
              </a:lnSpc>
              <a:spcBef>
                <a:spcPts val="0"/>
              </a:spcBef>
              <a:spcAft>
                <a:spcPts val="0"/>
              </a:spcAft>
              <a:buNone/>
            </a:pPr>
            <a:r>
              <a:rPr lang="tr"/>
              <a:t>API KEY, JWT, Basic Authorization gibi belirli güvenlik önlemleri alınarak servise </a:t>
            </a:r>
            <a:endParaRPr/>
          </a:p>
          <a:p>
            <a:pPr indent="0" lvl="0" marL="0" rtl="0" algn="l">
              <a:lnSpc>
                <a:spcPct val="100000"/>
              </a:lnSpc>
              <a:spcBef>
                <a:spcPts val="0"/>
              </a:spcBef>
              <a:spcAft>
                <a:spcPts val="0"/>
              </a:spcAft>
              <a:buNone/>
            </a:pPr>
            <a:r>
              <a:rPr lang="tr"/>
              <a:t>istek yapılabilmektedir.</a:t>
            </a:r>
            <a:endParaRPr/>
          </a:p>
          <a:p>
            <a:pPr indent="0" lvl="0" marL="0" rtl="0" algn="l">
              <a:lnSpc>
                <a:spcPct val="115000"/>
              </a:lnSpc>
              <a:spcBef>
                <a:spcPts val="0"/>
              </a:spcBef>
              <a:spcAft>
                <a:spcPts val="0"/>
              </a:spcAft>
              <a:buNone/>
            </a:pPr>
            <a:r>
              <a:t/>
            </a:r>
            <a:endParaRPr/>
          </a:p>
          <a:p>
            <a:pPr indent="-317182" lvl="0" marL="457200" rtl="0" algn="l">
              <a:lnSpc>
                <a:spcPct val="115000"/>
              </a:lnSpc>
              <a:spcBef>
                <a:spcPts val="0"/>
              </a:spcBef>
              <a:spcAft>
                <a:spcPts val="0"/>
              </a:spcAft>
              <a:buSzPct val="100000"/>
              <a:buAutoNum type="arabicPeriod"/>
            </a:pPr>
            <a:r>
              <a:rPr b="1" lang="tr"/>
              <a:t>HTTPS</a:t>
            </a:r>
            <a:endParaRPr b="1"/>
          </a:p>
          <a:p>
            <a:pPr indent="0" lvl="0" marL="0" rtl="0" algn="l">
              <a:lnSpc>
                <a:spcPct val="115000"/>
              </a:lnSpc>
              <a:spcBef>
                <a:spcPts val="0"/>
              </a:spcBef>
              <a:spcAft>
                <a:spcPts val="0"/>
              </a:spcAft>
              <a:buNone/>
            </a:pPr>
            <a:r>
              <a:rPr lang="tr"/>
              <a:t>HTTP protokolünün güvenli halidir, TLS katmanıyla şifreleme ve güvenlik sağlar.</a:t>
            </a:r>
            <a:endParaRPr/>
          </a:p>
          <a:p>
            <a:pPr indent="0" lvl="0" marL="0" rtl="0" algn="l">
              <a:lnSpc>
                <a:spcPct val="115000"/>
              </a:lnSpc>
              <a:spcBef>
                <a:spcPts val="0"/>
              </a:spcBef>
              <a:spcAft>
                <a:spcPts val="0"/>
              </a:spcAft>
              <a:buNone/>
            </a:pPr>
            <a:r>
              <a:t/>
            </a:r>
            <a:endParaRPr/>
          </a:p>
          <a:p>
            <a:pPr indent="-317182" lvl="0" marL="457200" rtl="0" algn="l">
              <a:lnSpc>
                <a:spcPct val="115000"/>
              </a:lnSpc>
              <a:spcBef>
                <a:spcPts val="0"/>
              </a:spcBef>
              <a:spcAft>
                <a:spcPts val="0"/>
              </a:spcAft>
              <a:buSzPct val="100000"/>
              <a:buAutoNum type="arabicPeriod"/>
            </a:pPr>
            <a:r>
              <a:rPr b="1" lang="tr"/>
              <a:t>Validasyon</a:t>
            </a:r>
            <a:endParaRPr b="1"/>
          </a:p>
          <a:p>
            <a:pPr indent="0" lvl="0" marL="0" rtl="0" algn="l">
              <a:lnSpc>
                <a:spcPct val="115000"/>
              </a:lnSpc>
              <a:spcBef>
                <a:spcPts val="0"/>
              </a:spcBef>
              <a:spcAft>
                <a:spcPts val="0"/>
              </a:spcAft>
              <a:buNone/>
            </a:pPr>
            <a:r>
              <a:rPr lang="tr"/>
              <a:t>Veriyi validate ederek servisi daha güvenli hale getirebiliriz.</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132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SOAP (Simple Object Access Protokol) Nedir?</a:t>
            </a:r>
            <a:endParaRPr/>
          </a:p>
        </p:txBody>
      </p:sp>
      <p:sp>
        <p:nvSpPr>
          <p:cNvPr id="86" name="Google Shape;86;p16"/>
          <p:cNvSpPr txBox="1"/>
          <p:nvPr>
            <p:ph idx="1" type="body"/>
          </p:nvPr>
        </p:nvSpPr>
        <p:spPr>
          <a:xfrm>
            <a:off x="311700" y="1266325"/>
            <a:ext cx="8520600" cy="3657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000"/>
              </a:spcBef>
              <a:spcAft>
                <a:spcPts val="0"/>
              </a:spcAft>
              <a:buClr>
                <a:srgbClr val="000000"/>
              </a:buClr>
              <a:buSzPts val="1300"/>
              <a:buChar char="●"/>
            </a:pPr>
            <a:r>
              <a:rPr lang="tr" sz="1300">
                <a:solidFill>
                  <a:srgbClr val="000000"/>
                </a:solidFill>
              </a:rPr>
              <a:t>XML mesajları web uygulamaları üzerinden birbirleriyle haberleştirmeye yarayan mesajlaşma protokolüdür.</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tr" sz="1300">
                <a:solidFill>
                  <a:srgbClr val="000000"/>
                </a:solidFill>
              </a:rPr>
              <a:t>HTTP POST metotunu kullanır.</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tr" sz="1300">
                <a:solidFill>
                  <a:srgbClr val="000000"/>
                </a:solidFill>
              </a:rPr>
              <a:t>SOAP, mesaj göndermek için bir formattır.</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tr" sz="1300">
                <a:solidFill>
                  <a:srgbClr val="000000"/>
                </a:solidFill>
              </a:rPr>
              <a:t>SOAP, Internet üzerinden iletişim kurmak amacıyla tasarlanmıştır.</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tr" sz="1300">
                <a:solidFill>
                  <a:srgbClr val="000000"/>
                </a:solidFill>
              </a:rPr>
              <a:t>SOAP, platformdan ve programlama dilinden bağımsızdır.</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tr" sz="1300">
                <a:solidFill>
                  <a:srgbClr val="000000"/>
                </a:solidFill>
              </a:rPr>
              <a:t>SOAP W3C standardıdır.</a:t>
            </a:r>
            <a:endParaRPr sz="1300">
              <a:solidFill>
                <a:srgbClr val="000000"/>
              </a:solidFill>
            </a:endParaRPr>
          </a:p>
          <a:p>
            <a:pPr indent="-311150" lvl="0" marL="457200" rtl="0" algn="l">
              <a:lnSpc>
                <a:spcPct val="115000"/>
              </a:lnSpc>
              <a:spcBef>
                <a:spcPts val="0"/>
              </a:spcBef>
              <a:spcAft>
                <a:spcPts val="0"/>
              </a:spcAft>
              <a:buSzPts val="1300"/>
              <a:buChar char="●"/>
            </a:pPr>
            <a:r>
              <a:rPr lang="tr" sz="1300">
                <a:solidFill>
                  <a:srgbClr val="000000"/>
                </a:solidFill>
              </a:rPr>
              <a:t>Soap 1.1 -&gt;</a:t>
            </a:r>
            <a:r>
              <a:rPr lang="tr" sz="1300">
                <a:solidFill>
                  <a:srgbClr val="000000"/>
                </a:solidFill>
                <a:uFill>
                  <a:noFill/>
                </a:uFill>
                <a:hlinkClick r:id="rId3">
                  <a:extLst>
                    <a:ext uri="{A12FA001-AC4F-418D-AE19-62706E023703}">
                      <ahyp:hlinkClr val="tx"/>
                    </a:ext>
                  </a:extLst>
                </a:hlinkClick>
              </a:rPr>
              <a:t> </a:t>
            </a:r>
            <a:r>
              <a:rPr lang="tr" sz="1300" u="sng">
                <a:solidFill>
                  <a:schemeClr val="hlink"/>
                </a:solidFill>
                <a:hlinkClick r:id="rId4"/>
              </a:rPr>
              <a:t>https://www.w3.org/TR/2000/NOTE-SOAP-20000508/</a:t>
            </a:r>
            <a:endParaRPr sz="1300" u="sng">
              <a:solidFill>
                <a:schemeClr val="hlink"/>
              </a:solidFill>
            </a:endParaRPr>
          </a:p>
          <a:p>
            <a:pPr indent="-311150" lvl="0" marL="457200" rtl="0" algn="l">
              <a:lnSpc>
                <a:spcPct val="115000"/>
              </a:lnSpc>
              <a:spcBef>
                <a:spcPts val="0"/>
              </a:spcBef>
              <a:spcAft>
                <a:spcPts val="0"/>
              </a:spcAft>
              <a:buSzPts val="1300"/>
              <a:buChar char="●"/>
            </a:pPr>
            <a:r>
              <a:rPr lang="tr" sz="1300">
                <a:solidFill>
                  <a:srgbClr val="000000"/>
                </a:solidFill>
              </a:rPr>
              <a:t>Soap 1.2 -&gt;</a:t>
            </a:r>
            <a:r>
              <a:rPr lang="tr" sz="1300">
                <a:solidFill>
                  <a:srgbClr val="000000"/>
                </a:solidFill>
                <a:uFill>
                  <a:noFill/>
                </a:uFill>
                <a:hlinkClick r:id="rId5">
                  <a:extLst>
                    <a:ext uri="{A12FA001-AC4F-418D-AE19-62706E023703}">
                      <ahyp:hlinkClr val="tx"/>
                    </a:ext>
                  </a:extLst>
                </a:hlinkClick>
              </a:rPr>
              <a:t> </a:t>
            </a:r>
            <a:r>
              <a:rPr lang="tr" sz="1300" u="sng">
                <a:solidFill>
                  <a:schemeClr val="hlink"/>
                </a:solidFill>
                <a:hlinkClick r:id="rId6"/>
              </a:rPr>
              <a:t>https://www.w3.org/TR/soap12/</a:t>
            </a:r>
            <a:endParaRPr sz="1300" u="sng">
              <a:solidFill>
                <a:schemeClr val="hlink"/>
              </a:solidFill>
            </a:endParaRPr>
          </a:p>
          <a:p>
            <a:pPr indent="0" lvl="0" marL="0" rtl="0" algn="l">
              <a:lnSpc>
                <a:spcPct val="115000"/>
              </a:lnSpc>
              <a:spcBef>
                <a:spcPts val="1000"/>
              </a:spcBef>
              <a:spcAft>
                <a:spcPts val="0"/>
              </a:spcAft>
              <a:buNone/>
            </a:pPr>
            <a:r>
              <a:rPr b="1" lang="tr" sz="1300">
                <a:solidFill>
                  <a:srgbClr val="000000"/>
                </a:solidFill>
              </a:rPr>
              <a:t>Soap web servisleri kullanmak için;</a:t>
            </a:r>
            <a:endParaRPr b="1" sz="1300">
              <a:solidFill>
                <a:srgbClr val="000000"/>
              </a:solidFill>
            </a:endParaRPr>
          </a:p>
          <a:p>
            <a:pPr indent="-311150" lvl="0" marL="457200" rtl="0" algn="l">
              <a:lnSpc>
                <a:spcPct val="115000"/>
              </a:lnSpc>
              <a:spcBef>
                <a:spcPts val="500"/>
              </a:spcBef>
              <a:spcAft>
                <a:spcPts val="0"/>
              </a:spcAft>
              <a:buClr>
                <a:srgbClr val="000000"/>
              </a:buClr>
              <a:buSzPts val="1300"/>
              <a:buChar char="●"/>
            </a:pPr>
            <a:r>
              <a:rPr lang="tr" sz="1300">
                <a:solidFill>
                  <a:srgbClr val="000000"/>
                </a:solidFill>
              </a:rPr>
              <a:t>SOAP (Simple Object Access Protocol)</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tr" sz="1300">
                <a:solidFill>
                  <a:srgbClr val="000000"/>
                </a:solidFill>
              </a:rPr>
              <a:t>WSDL (Web Services Description Language)</a:t>
            </a:r>
            <a:endParaRPr sz="1300">
              <a:solidFill>
                <a:srgbClr val="000000"/>
              </a:solidFill>
            </a:endParaRPr>
          </a:p>
          <a:p>
            <a:pPr indent="0" lvl="0" marL="12700" rtl="0" algn="l">
              <a:lnSpc>
                <a:spcPct val="115000"/>
              </a:lnSpc>
              <a:spcBef>
                <a:spcPts val="500"/>
              </a:spcBef>
              <a:spcAft>
                <a:spcPts val="0"/>
              </a:spcAft>
              <a:buNone/>
            </a:pPr>
            <a:r>
              <a:t/>
            </a:r>
            <a:endParaRPr sz="1300">
              <a:solidFill>
                <a:srgbClr val="000000"/>
              </a:solidFill>
            </a:endParaRPr>
          </a:p>
          <a:p>
            <a:pPr indent="0" lvl="0" marL="0" rtl="0" algn="l">
              <a:lnSpc>
                <a:spcPct val="115000"/>
              </a:lnSpc>
              <a:spcBef>
                <a:spcPts val="1000"/>
              </a:spcBef>
              <a:spcAft>
                <a:spcPts val="0"/>
              </a:spcAft>
              <a:buNone/>
            </a:pPr>
            <a:r>
              <a:rPr lang="tr" sz="1300" u="sng">
                <a:solidFill>
                  <a:schemeClr val="hlink"/>
                </a:solidFill>
                <a:hlinkClick r:id="rId7"/>
              </a:rPr>
              <a:t>https://www.w3.org/TR/soap/</a:t>
            </a:r>
            <a:r>
              <a:rPr lang="tr" sz="1300">
                <a:solidFill>
                  <a:srgbClr val="000000"/>
                </a:solidFill>
              </a:rPr>
              <a:t> -&gt; Standartlarla ilgili detaylı bilgi.</a:t>
            </a:r>
            <a:endParaRPr sz="1300">
              <a:solidFill>
                <a:srgbClr val="000000"/>
              </a:solidFill>
            </a:endParaRPr>
          </a:p>
          <a:p>
            <a:pPr indent="0" lvl="0" marL="0" rtl="0" algn="l">
              <a:lnSpc>
                <a:spcPct val="115000"/>
              </a:lnSpc>
              <a:spcBef>
                <a:spcPts val="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SOAP (Simple Object Access Protokol)</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lnSpc>
                <a:spcPct val="90000"/>
              </a:lnSpc>
              <a:spcBef>
                <a:spcPts val="1000"/>
              </a:spcBef>
              <a:spcAft>
                <a:spcPts val="0"/>
              </a:spcAft>
              <a:buNone/>
            </a:pPr>
            <a:r>
              <a:rPr lang="tr" sz="2400">
                <a:solidFill>
                  <a:srgbClr val="0000CD"/>
                </a:solidFill>
                <a:latin typeface="Arial"/>
                <a:ea typeface="Arial"/>
                <a:cs typeface="Arial"/>
                <a:sym typeface="Arial"/>
              </a:rPr>
              <a:t>&lt;</a:t>
            </a:r>
            <a:r>
              <a:rPr lang="tr" sz="2400">
                <a:solidFill>
                  <a:srgbClr val="A52A2A"/>
                </a:solidFill>
                <a:latin typeface="Arial"/>
                <a:ea typeface="Arial"/>
                <a:cs typeface="Arial"/>
                <a:sym typeface="Arial"/>
              </a:rPr>
              <a:t>?xml</a:t>
            </a:r>
            <a:r>
              <a:rPr lang="tr" sz="2400">
                <a:solidFill>
                  <a:srgbClr val="FF0000"/>
                </a:solidFill>
                <a:latin typeface="Arial"/>
                <a:ea typeface="Arial"/>
                <a:cs typeface="Arial"/>
                <a:sym typeface="Arial"/>
              </a:rPr>
              <a:t> version</a:t>
            </a:r>
            <a:r>
              <a:rPr lang="tr" sz="2400">
                <a:solidFill>
                  <a:srgbClr val="0000CD"/>
                </a:solidFill>
                <a:latin typeface="Arial"/>
                <a:ea typeface="Arial"/>
                <a:cs typeface="Arial"/>
                <a:sym typeface="Arial"/>
              </a:rPr>
              <a:t>="1.0"</a:t>
            </a:r>
            <a:r>
              <a:rPr lang="tr" sz="2400">
                <a:solidFill>
                  <a:srgbClr val="FF0000"/>
                </a:solidFill>
                <a:latin typeface="Arial"/>
                <a:ea typeface="Arial"/>
                <a:cs typeface="Arial"/>
                <a:sym typeface="Arial"/>
              </a:rPr>
              <a:t>?</a:t>
            </a:r>
            <a:r>
              <a:rPr lang="tr" sz="2400">
                <a:solidFill>
                  <a:srgbClr val="0000CD"/>
                </a:solidFill>
                <a:latin typeface="Arial"/>
                <a:ea typeface="Arial"/>
                <a:cs typeface="Arial"/>
                <a:sym typeface="Arial"/>
              </a:rPr>
              <a:t>&gt;</a:t>
            </a:r>
            <a:br>
              <a:rPr lang="tr" sz="2400">
                <a:solidFill>
                  <a:srgbClr val="0000CD"/>
                </a:solidFill>
                <a:latin typeface="Arial"/>
                <a:ea typeface="Arial"/>
                <a:cs typeface="Arial"/>
                <a:sym typeface="Arial"/>
              </a:rPr>
            </a:br>
            <a:br>
              <a:rPr lang="tr" sz="2400">
                <a:solidFill>
                  <a:srgbClr val="0000CD"/>
                </a:solidFill>
                <a:latin typeface="Arial"/>
                <a:ea typeface="Arial"/>
                <a:cs typeface="Arial"/>
                <a:sym typeface="Arial"/>
              </a:rPr>
            </a:br>
            <a:r>
              <a:rPr lang="tr" sz="2400">
                <a:solidFill>
                  <a:srgbClr val="000000"/>
                </a:solidFill>
                <a:latin typeface="Arial"/>
                <a:ea typeface="Arial"/>
                <a:cs typeface="Arial"/>
                <a:sym typeface="Arial"/>
              </a:rPr>
              <a:t> </a:t>
            </a:r>
            <a:r>
              <a:rPr lang="tr" sz="2400">
                <a:solidFill>
                  <a:srgbClr val="0000CD"/>
                </a:solidFill>
                <a:latin typeface="Arial"/>
                <a:ea typeface="Arial"/>
                <a:cs typeface="Arial"/>
                <a:sym typeface="Arial"/>
              </a:rPr>
              <a:t>&lt;</a:t>
            </a:r>
            <a:r>
              <a:rPr lang="tr" sz="2400">
                <a:solidFill>
                  <a:srgbClr val="A52A2A"/>
                </a:solidFill>
                <a:latin typeface="Arial"/>
                <a:ea typeface="Arial"/>
                <a:cs typeface="Arial"/>
                <a:sym typeface="Arial"/>
              </a:rPr>
              <a:t>soap:Envelope</a:t>
            </a:r>
            <a:br>
              <a:rPr lang="tr" sz="2400">
                <a:solidFill>
                  <a:srgbClr val="A52A2A"/>
                </a:solidFill>
                <a:latin typeface="Arial"/>
                <a:ea typeface="Arial"/>
                <a:cs typeface="Arial"/>
                <a:sym typeface="Arial"/>
              </a:rPr>
            </a:br>
            <a:r>
              <a:rPr lang="tr" sz="2400">
                <a:solidFill>
                  <a:srgbClr val="FF0000"/>
                </a:solidFill>
                <a:latin typeface="Arial"/>
                <a:ea typeface="Arial"/>
                <a:cs typeface="Arial"/>
                <a:sym typeface="Arial"/>
              </a:rPr>
              <a:t> xmlns:soap</a:t>
            </a:r>
            <a:r>
              <a:rPr lang="tr" sz="2400">
                <a:solidFill>
                  <a:srgbClr val="0000CD"/>
                </a:solidFill>
                <a:latin typeface="Arial"/>
                <a:ea typeface="Arial"/>
                <a:cs typeface="Arial"/>
                <a:sym typeface="Arial"/>
              </a:rPr>
              <a:t>="http://www.w3.org/2003/05/soap-envelope/"&gt;</a:t>
            </a:r>
            <a:br>
              <a:rPr lang="tr" sz="2400">
                <a:solidFill>
                  <a:srgbClr val="0000CD"/>
                </a:solidFill>
                <a:latin typeface="Arial"/>
                <a:ea typeface="Arial"/>
                <a:cs typeface="Arial"/>
                <a:sym typeface="Arial"/>
              </a:rPr>
            </a:br>
            <a:br>
              <a:rPr lang="tr" sz="2400">
                <a:solidFill>
                  <a:srgbClr val="0000CD"/>
                </a:solidFill>
                <a:latin typeface="Arial"/>
                <a:ea typeface="Arial"/>
                <a:cs typeface="Arial"/>
                <a:sym typeface="Arial"/>
              </a:rPr>
            </a:br>
            <a:r>
              <a:rPr lang="tr" sz="2400">
                <a:solidFill>
                  <a:srgbClr val="000000"/>
                </a:solidFill>
                <a:latin typeface="Arial"/>
                <a:ea typeface="Arial"/>
                <a:cs typeface="Arial"/>
                <a:sym typeface="Arial"/>
              </a:rPr>
              <a:t> </a:t>
            </a:r>
            <a:r>
              <a:rPr lang="tr" sz="2400">
                <a:solidFill>
                  <a:srgbClr val="0000CD"/>
                </a:solidFill>
                <a:latin typeface="Arial"/>
                <a:ea typeface="Arial"/>
                <a:cs typeface="Arial"/>
                <a:sym typeface="Arial"/>
              </a:rPr>
              <a:t>&lt;</a:t>
            </a:r>
            <a:r>
              <a:rPr lang="tr" sz="2400">
                <a:solidFill>
                  <a:srgbClr val="A52A2A"/>
                </a:solidFill>
                <a:latin typeface="Arial"/>
                <a:ea typeface="Arial"/>
                <a:cs typeface="Arial"/>
                <a:sym typeface="Arial"/>
              </a:rPr>
              <a:t>soap:Header</a:t>
            </a:r>
            <a:r>
              <a:rPr lang="tr" sz="2400">
                <a:solidFill>
                  <a:srgbClr val="0000CD"/>
                </a:solidFill>
                <a:latin typeface="Arial"/>
                <a:ea typeface="Arial"/>
                <a:cs typeface="Arial"/>
                <a:sym typeface="Arial"/>
              </a:rPr>
              <a:t>&gt;</a:t>
            </a:r>
            <a:br>
              <a:rPr lang="tr" sz="2400">
                <a:solidFill>
                  <a:srgbClr val="0000CD"/>
                </a:solidFill>
                <a:latin typeface="Arial"/>
                <a:ea typeface="Arial"/>
                <a:cs typeface="Arial"/>
                <a:sym typeface="Arial"/>
              </a:rPr>
            </a:br>
            <a:r>
              <a:rPr lang="tr" sz="2400">
                <a:solidFill>
                  <a:srgbClr val="000000"/>
                </a:solidFill>
                <a:latin typeface="Arial"/>
                <a:ea typeface="Arial"/>
                <a:cs typeface="Arial"/>
                <a:sym typeface="Arial"/>
              </a:rPr>
              <a:t> ...</a:t>
            </a:r>
            <a:br>
              <a:rPr lang="tr" sz="2400">
                <a:solidFill>
                  <a:srgbClr val="000000"/>
                </a:solidFill>
                <a:latin typeface="Arial"/>
                <a:ea typeface="Arial"/>
                <a:cs typeface="Arial"/>
                <a:sym typeface="Arial"/>
              </a:rPr>
            </a:br>
            <a:r>
              <a:rPr lang="tr" sz="2400">
                <a:solidFill>
                  <a:srgbClr val="000000"/>
                </a:solidFill>
                <a:latin typeface="Arial"/>
                <a:ea typeface="Arial"/>
                <a:cs typeface="Arial"/>
                <a:sym typeface="Arial"/>
              </a:rPr>
              <a:t> </a:t>
            </a:r>
            <a:r>
              <a:rPr lang="tr" sz="2400">
                <a:solidFill>
                  <a:srgbClr val="0000CD"/>
                </a:solidFill>
                <a:latin typeface="Arial"/>
                <a:ea typeface="Arial"/>
                <a:cs typeface="Arial"/>
                <a:sym typeface="Arial"/>
              </a:rPr>
              <a:t>&lt;</a:t>
            </a:r>
            <a:r>
              <a:rPr lang="tr" sz="2400">
                <a:solidFill>
                  <a:srgbClr val="A52A2A"/>
                </a:solidFill>
                <a:latin typeface="Arial"/>
                <a:ea typeface="Arial"/>
                <a:cs typeface="Arial"/>
                <a:sym typeface="Arial"/>
              </a:rPr>
              <a:t>/soap:Header</a:t>
            </a:r>
            <a:r>
              <a:rPr lang="tr" sz="2400">
                <a:solidFill>
                  <a:srgbClr val="0000CD"/>
                </a:solidFill>
                <a:latin typeface="Arial"/>
                <a:ea typeface="Arial"/>
                <a:cs typeface="Arial"/>
                <a:sym typeface="Arial"/>
              </a:rPr>
              <a:t>&gt;</a:t>
            </a:r>
            <a:br>
              <a:rPr lang="tr" sz="2400">
                <a:solidFill>
                  <a:srgbClr val="0000CD"/>
                </a:solidFill>
                <a:latin typeface="Arial"/>
                <a:ea typeface="Arial"/>
                <a:cs typeface="Arial"/>
                <a:sym typeface="Arial"/>
              </a:rPr>
            </a:br>
            <a:br>
              <a:rPr lang="tr" sz="2400">
                <a:solidFill>
                  <a:srgbClr val="0000CD"/>
                </a:solidFill>
                <a:latin typeface="Arial"/>
                <a:ea typeface="Arial"/>
                <a:cs typeface="Arial"/>
                <a:sym typeface="Arial"/>
              </a:rPr>
            </a:br>
            <a:r>
              <a:rPr lang="tr" sz="2400">
                <a:solidFill>
                  <a:srgbClr val="000000"/>
                </a:solidFill>
                <a:latin typeface="Arial"/>
                <a:ea typeface="Arial"/>
                <a:cs typeface="Arial"/>
                <a:sym typeface="Arial"/>
              </a:rPr>
              <a:t> </a:t>
            </a:r>
            <a:r>
              <a:rPr lang="tr" sz="2400">
                <a:solidFill>
                  <a:srgbClr val="0000CD"/>
                </a:solidFill>
                <a:latin typeface="Arial"/>
                <a:ea typeface="Arial"/>
                <a:cs typeface="Arial"/>
                <a:sym typeface="Arial"/>
              </a:rPr>
              <a:t>&lt;</a:t>
            </a:r>
            <a:r>
              <a:rPr lang="tr" sz="2400">
                <a:solidFill>
                  <a:srgbClr val="A52A2A"/>
                </a:solidFill>
                <a:latin typeface="Arial"/>
                <a:ea typeface="Arial"/>
                <a:cs typeface="Arial"/>
                <a:sym typeface="Arial"/>
              </a:rPr>
              <a:t>soap:Body</a:t>
            </a:r>
            <a:r>
              <a:rPr lang="tr" sz="2400">
                <a:solidFill>
                  <a:srgbClr val="0000CD"/>
                </a:solidFill>
                <a:latin typeface="Arial"/>
                <a:ea typeface="Arial"/>
                <a:cs typeface="Arial"/>
                <a:sym typeface="Arial"/>
              </a:rPr>
              <a:t>&gt;</a:t>
            </a:r>
            <a:br>
              <a:rPr lang="tr" sz="2400">
                <a:solidFill>
                  <a:srgbClr val="0000CD"/>
                </a:solidFill>
                <a:latin typeface="Arial"/>
                <a:ea typeface="Arial"/>
                <a:cs typeface="Arial"/>
                <a:sym typeface="Arial"/>
              </a:rPr>
            </a:br>
            <a:r>
              <a:rPr lang="tr" sz="2400">
                <a:solidFill>
                  <a:srgbClr val="000000"/>
                </a:solidFill>
                <a:latin typeface="Arial"/>
                <a:ea typeface="Arial"/>
                <a:cs typeface="Arial"/>
                <a:sym typeface="Arial"/>
              </a:rPr>
              <a:t> ...</a:t>
            </a:r>
            <a:br>
              <a:rPr lang="tr" sz="2400">
                <a:solidFill>
                  <a:srgbClr val="000000"/>
                </a:solidFill>
                <a:latin typeface="Arial"/>
                <a:ea typeface="Arial"/>
                <a:cs typeface="Arial"/>
                <a:sym typeface="Arial"/>
              </a:rPr>
            </a:br>
            <a:r>
              <a:rPr lang="tr" sz="2400">
                <a:solidFill>
                  <a:srgbClr val="000000"/>
                </a:solidFill>
                <a:latin typeface="Arial"/>
                <a:ea typeface="Arial"/>
                <a:cs typeface="Arial"/>
                <a:sym typeface="Arial"/>
              </a:rPr>
              <a:t> </a:t>
            </a:r>
            <a:r>
              <a:rPr lang="tr" sz="2400">
                <a:solidFill>
                  <a:srgbClr val="000000"/>
                </a:solidFill>
                <a:highlight>
                  <a:srgbClr val="FFFF00"/>
                </a:highlight>
                <a:latin typeface="Arial"/>
                <a:ea typeface="Arial"/>
                <a:cs typeface="Arial"/>
                <a:sym typeface="Arial"/>
              </a:rPr>
              <a:t>  </a:t>
            </a:r>
            <a:r>
              <a:rPr lang="tr" sz="2400">
                <a:solidFill>
                  <a:srgbClr val="0000CD"/>
                </a:solidFill>
                <a:highlight>
                  <a:srgbClr val="FFFF00"/>
                </a:highlight>
                <a:latin typeface="Arial"/>
                <a:ea typeface="Arial"/>
                <a:cs typeface="Arial"/>
                <a:sym typeface="Arial"/>
              </a:rPr>
              <a:t>&lt;</a:t>
            </a:r>
            <a:r>
              <a:rPr lang="tr" sz="2400">
                <a:solidFill>
                  <a:srgbClr val="A52A2A"/>
                </a:solidFill>
                <a:highlight>
                  <a:srgbClr val="FFFF00"/>
                </a:highlight>
                <a:latin typeface="Arial"/>
                <a:ea typeface="Arial"/>
                <a:cs typeface="Arial"/>
                <a:sym typeface="Arial"/>
              </a:rPr>
              <a:t>soap:Fault</a:t>
            </a:r>
            <a:r>
              <a:rPr lang="tr" sz="2400">
                <a:solidFill>
                  <a:srgbClr val="0000CD"/>
                </a:solidFill>
                <a:highlight>
                  <a:srgbClr val="FFFF00"/>
                </a:highlight>
                <a:latin typeface="Arial"/>
                <a:ea typeface="Arial"/>
                <a:cs typeface="Arial"/>
                <a:sym typeface="Arial"/>
              </a:rPr>
              <a:t>&gt;</a:t>
            </a:r>
            <a:br>
              <a:rPr lang="tr" sz="2400">
                <a:solidFill>
                  <a:srgbClr val="0000CD"/>
                </a:solidFill>
                <a:highlight>
                  <a:srgbClr val="FFFF00"/>
                </a:highlight>
                <a:latin typeface="Arial"/>
                <a:ea typeface="Arial"/>
                <a:cs typeface="Arial"/>
                <a:sym typeface="Arial"/>
              </a:rPr>
            </a:br>
            <a:r>
              <a:rPr lang="tr" sz="2400">
                <a:solidFill>
                  <a:srgbClr val="000000"/>
                </a:solidFill>
                <a:highlight>
                  <a:srgbClr val="FFFF00"/>
                </a:highlight>
                <a:latin typeface="Arial"/>
                <a:ea typeface="Arial"/>
                <a:cs typeface="Arial"/>
                <a:sym typeface="Arial"/>
              </a:rPr>
              <a:t>   ...</a:t>
            </a:r>
            <a:br>
              <a:rPr lang="tr" sz="2400">
                <a:solidFill>
                  <a:srgbClr val="000000"/>
                </a:solidFill>
                <a:highlight>
                  <a:srgbClr val="FFFF00"/>
                </a:highlight>
                <a:latin typeface="Arial"/>
                <a:ea typeface="Arial"/>
                <a:cs typeface="Arial"/>
                <a:sym typeface="Arial"/>
              </a:rPr>
            </a:br>
            <a:r>
              <a:rPr lang="tr" sz="2400">
                <a:solidFill>
                  <a:srgbClr val="000000"/>
                </a:solidFill>
                <a:highlight>
                  <a:srgbClr val="FFFF00"/>
                </a:highlight>
                <a:latin typeface="Arial"/>
                <a:ea typeface="Arial"/>
                <a:cs typeface="Arial"/>
                <a:sym typeface="Arial"/>
              </a:rPr>
              <a:t>   </a:t>
            </a:r>
            <a:r>
              <a:rPr lang="tr" sz="2400">
                <a:solidFill>
                  <a:srgbClr val="0000CD"/>
                </a:solidFill>
                <a:highlight>
                  <a:srgbClr val="FFFF00"/>
                </a:highlight>
                <a:latin typeface="Arial"/>
                <a:ea typeface="Arial"/>
                <a:cs typeface="Arial"/>
                <a:sym typeface="Arial"/>
              </a:rPr>
              <a:t>&lt;</a:t>
            </a:r>
            <a:r>
              <a:rPr lang="tr" sz="2400">
                <a:solidFill>
                  <a:srgbClr val="A52A2A"/>
                </a:solidFill>
                <a:highlight>
                  <a:srgbClr val="FFFF00"/>
                </a:highlight>
                <a:latin typeface="Arial"/>
                <a:ea typeface="Arial"/>
                <a:cs typeface="Arial"/>
                <a:sym typeface="Arial"/>
              </a:rPr>
              <a:t>/soap:Fault</a:t>
            </a:r>
            <a:r>
              <a:rPr lang="tr" sz="2400">
                <a:solidFill>
                  <a:srgbClr val="0000CD"/>
                </a:solidFill>
                <a:highlight>
                  <a:srgbClr val="FFFF00"/>
                </a:highlight>
                <a:latin typeface="Arial"/>
                <a:ea typeface="Arial"/>
                <a:cs typeface="Arial"/>
                <a:sym typeface="Arial"/>
              </a:rPr>
              <a:t>&gt;</a:t>
            </a:r>
            <a:br>
              <a:rPr lang="tr" sz="2400">
                <a:solidFill>
                  <a:srgbClr val="0000CD"/>
                </a:solidFill>
                <a:highlight>
                  <a:srgbClr val="FFFF00"/>
                </a:highlight>
                <a:latin typeface="Arial"/>
                <a:ea typeface="Arial"/>
                <a:cs typeface="Arial"/>
                <a:sym typeface="Arial"/>
              </a:rPr>
            </a:br>
            <a:r>
              <a:rPr lang="tr" sz="2400">
                <a:solidFill>
                  <a:srgbClr val="000000"/>
                </a:solidFill>
                <a:highlight>
                  <a:srgbClr val="FFFF00"/>
                </a:highlight>
                <a:latin typeface="Arial"/>
                <a:ea typeface="Arial"/>
                <a:cs typeface="Arial"/>
                <a:sym typeface="Arial"/>
              </a:rPr>
              <a:t> </a:t>
            </a:r>
            <a:r>
              <a:rPr lang="tr" sz="2400">
                <a:solidFill>
                  <a:srgbClr val="0000CD"/>
                </a:solidFill>
                <a:latin typeface="Arial"/>
                <a:ea typeface="Arial"/>
                <a:cs typeface="Arial"/>
                <a:sym typeface="Arial"/>
              </a:rPr>
              <a:t>&lt;</a:t>
            </a:r>
            <a:r>
              <a:rPr lang="tr" sz="2400">
                <a:solidFill>
                  <a:srgbClr val="A52A2A"/>
                </a:solidFill>
                <a:latin typeface="Arial"/>
                <a:ea typeface="Arial"/>
                <a:cs typeface="Arial"/>
                <a:sym typeface="Arial"/>
              </a:rPr>
              <a:t>/soap:Body</a:t>
            </a:r>
            <a:r>
              <a:rPr lang="tr" sz="2400">
                <a:solidFill>
                  <a:srgbClr val="0000CD"/>
                </a:solidFill>
                <a:latin typeface="Arial"/>
                <a:ea typeface="Arial"/>
                <a:cs typeface="Arial"/>
                <a:sym typeface="Arial"/>
              </a:rPr>
              <a:t>&gt;</a:t>
            </a:r>
            <a:br>
              <a:rPr lang="tr" sz="2400">
                <a:solidFill>
                  <a:srgbClr val="0000CD"/>
                </a:solidFill>
                <a:latin typeface="Arial"/>
                <a:ea typeface="Arial"/>
                <a:cs typeface="Arial"/>
                <a:sym typeface="Arial"/>
              </a:rPr>
            </a:br>
            <a:br>
              <a:rPr lang="tr" sz="2400">
                <a:solidFill>
                  <a:srgbClr val="0000CD"/>
                </a:solidFill>
                <a:latin typeface="Arial"/>
                <a:ea typeface="Arial"/>
                <a:cs typeface="Arial"/>
                <a:sym typeface="Arial"/>
              </a:rPr>
            </a:br>
            <a:r>
              <a:rPr lang="tr" sz="2400">
                <a:solidFill>
                  <a:srgbClr val="000000"/>
                </a:solidFill>
                <a:latin typeface="Arial"/>
                <a:ea typeface="Arial"/>
                <a:cs typeface="Arial"/>
                <a:sym typeface="Arial"/>
              </a:rPr>
              <a:t> </a:t>
            </a:r>
            <a:r>
              <a:rPr lang="tr" sz="2400">
                <a:solidFill>
                  <a:srgbClr val="0000CD"/>
                </a:solidFill>
                <a:latin typeface="Arial"/>
                <a:ea typeface="Arial"/>
                <a:cs typeface="Arial"/>
                <a:sym typeface="Arial"/>
              </a:rPr>
              <a:t>&lt;</a:t>
            </a:r>
            <a:r>
              <a:rPr lang="tr" sz="2400">
                <a:solidFill>
                  <a:srgbClr val="A52A2A"/>
                </a:solidFill>
                <a:latin typeface="Arial"/>
                <a:ea typeface="Arial"/>
                <a:cs typeface="Arial"/>
                <a:sym typeface="Arial"/>
              </a:rPr>
              <a:t>/soap:Envelope</a:t>
            </a:r>
            <a:r>
              <a:rPr lang="tr" sz="2400">
                <a:solidFill>
                  <a:srgbClr val="0000CD"/>
                </a:solidFill>
                <a:latin typeface="Arial"/>
                <a:ea typeface="Arial"/>
                <a:cs typeface="Arial"/>
                <a:sym typeface="Arial"/>
              </a:rPr>
              <a:t>&gt;</a:t>
            </a:r>
            <a:endParaRPr sz="2400">
              <a:solidFill>
                <a:srgbClr val="0000CD"/>
              </a:solidFill>
              <a:latin typeface="Arial"/>
              <a:ea typeface="Arial"/>
              <a:cs typeface="Arial"/>
              <a:sym typeface="Arial"/>
            </a:endParaRPr>
          </a:p>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6108650" y="1466763"/>
            <a:ext cx="2723650" cy="2901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WSDL (Web Services Description Language)</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9250" lvl="0" marL="457200" marR="0" rtl="0" algn="l">
              <a:lnSpc>
                <a:spcPct val="150000"/>
              </a:lnSpc>
              <a:spcBef>
                <a:spcPts val="500"/>
              </a:spcBef>
              <a:spcAft>
                <a:spcPts val="0"/>
              </a:spcAft>
              <a:buClr>
                <a:srgbClr val="000000"/>
              </a:buClr>
              <a:buSzPts val="1900"/>
              <a:buChar char="●"/>
            </a:pPr>
            <a:r>
              <a:rPr lang="tr" sz="1900">
                <a:solidFill>
                  <a:srgbClr val="000000"/>
                </a:solidFill>
              </a:rPr>
              <a:t>WSDL, soap web servisleri kullanmak için tanımlanmış dildir.</a:t>
            </a:r>
            <a:endParaRPr sz="1900">
              <a:solidFill>
                <a:srgbClr val="000000"/>
              </a:solidFill>
            </a:endParaRPr>
          </a:p>
          <a:p>
            <a:pPr indent="-349250" lvl="0" marL="457200" marR="0" rtl="0" algn="l">
              <a:lnSpc>
                <a:spcPct val="150000"/>
              </a:lnSpc>
              <a:spcBef>
                <a:spcPts val="0"/>
              </a:spcBef>
              <a:spcAft>
                <a:spcPts val="0"/>
              </a:spcAft>
              <a:buClr>
                <a:srgbClr val="000000"/>
              </a:buClr>
              <a:buSzPts val="1900"/>
              <a:buChar char="●"/>
            </a:pPr>
            <a:r>
              <a:rPr lang="tr" sz="1900">
                <a:solidFill>
                  <a:srgbClr val="000000"/>
                </a:solidFill>
              </a:rPr>
              <a:t>Web servisi tanımı işlemler, giren ve çıkan mesaj formatları, ağ ve port adresleri gibi bilgileri tanımlar.</a:t>
            </a:r>
            <a:endParaRPr sz="1900">
              <a:solidFill>
                <a:srgbClr val="000000"/>
              </a:solidFill>
            </a:endParaRPr>
          </a:p>
          <a:p>
            <a:pPr indent="-349250" lvl="0" marL="457200" marR="0" rtl="0" algn="l">
              <a:lnSpc>
                <a:spcPct val="150000"/>
              </a:lnSpc>
              <a:spcBef>
                <a:spcPts val="0"/>
              </a:spcBef>
              <a:spcAft>
                <a:spcPts val="0"/>
              </a:spcAft>
              <a:buClr>
                <a:srgbClr val="000000"/>
              </a:buClr>
              <a:buSzPts val="1900"/>
              <a:buChar char="●"/>
            </a:pPr>
            <a:r>
              <a:rPr lang="tr" sz="1900">
                <a:solidFill>
                  <a:srgbClr val="000000"/>
                </a:solidFill>
              </a:rPr>
              <a:t>WSDL, W3C standardıdır. -&gt; </a:t>
            </a:r>
            <a:r>
              <a:rPr lang="tr" sz="1900">
                <a:solidFill>
                  <a:srgbClr val="000000"/>
                </a:solidFill>
                <a:uFill>
                  <a:noFill/>
                </a:uFill>
                <a:hlinkClick r:id="rId3">
                  <a:extLst>
                    <a:ext uri="{A12FA001-AC4F-418D-AE19-62706E023703}">
                      <ahyp:hlinkClr val="tx"/>
                    </a:ext>
                  </a:extLst>
                </a:hlinkClick>
              </a:rPr>
              <a:t> https://www.w3.org/TR/2001/NOTE-wsdl-20010315</a:t>
            </a:r>
            <a:endParaRPr sz="1900">
              <a:solidFill>
                <a:srgbClr val="000000"/>
              </a:solidFill>
            </a:endParaRPr>
          </a:p>
          <a:p>
            <a:pPr indent="-349250" lvl="0" marL="457200" marR="0" rtl="0" algn="l">
              <a:lnSpc>
                <a:spcPct val="150000"/>
              </a:lnSpc>
              <a:spcBef>
                <a:spcPts val="0"/>
              </a:spcBef>
              <a:spcAft>
                <a:spcPts val="0"/>
              </a:spcAft>
              <a:buClr>
                <a:srgbClr val="000000"/>
              </a:buClr>
              <a:buSzPts val="1900"/>
              <a:buChar char="●"/>
            </a:pPr>
            <a:r>
              <a:rPr lang="tr" sz="1900">
                <a:solidFill>
                  <a:srgbClr val="000000"/>
                </a:solidFill>
              </a:rPr>
              <a:t>WSDL XMLde yazılmıştır.</a:t>
            </a:r>
            <a:endParaRPr sz="2800">
              <a:solidFill>
                <a:srgbClr val="000000"/>
              </a:solidFill>
              <a:latin typeface="Arial"/>
              <a:ea typeface="Arial"/>
              <a:cs typeface="Arial"/>
              <a:sym typeface="Arial"/>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WSDL (Web Services Description Language):</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lnSpc>
                <a:spcPct val="90000"/>
              </a:lnSpc>
              <a:spcBef>
                <a:spcPts val="1000"/>
              </a:spcBef>
              <a:spcAft>
                <a:spcPts val="0"/>
              </a:spcAft>
              <a:buNone/>
            </a:pP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definitions</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types</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data type definitions........</a:t>
            </a:r>
            <a:br>
              <a:rPr lang="tr" sz="2000">
                <a:solidFill>
                  <a:srgbClr val="000000"/>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/types</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message</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definition of the data being communicated....</a:t>
            </a:r>
            <a:br>
              <a:rPr lang="tr" sz="2000">
                <a:solidFill>
                  <a:srgbClr val="000000"/>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/message</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portType</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set of operations......</a:t>
            </a:r>
            <a:br>
              <a:rPr lang="tr" sz="2000">
                <a:solidFill>
                  <a:srgbClr val="000000"/>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/portType</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binding</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protocol and data format specification....</a:t>
            </a:r>
            <a:br>
              <a:rPr lang="tr" sz="2000">
                <a:solidFill>
                  <a:srgbClr val="000000"/>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/binding</a:t>
            </a:r>
            <a:r>
              <a:rPr lang="tr" sz="2000">
                <a:solidFill>
                  <a:srgbClr val="0000CD"/>
                </a:solidFill>
                <a:latin typeface="Arial"/>
                <a:ea typeface="Arial"/>
                <a:cs typeface="Arial"/>
                <a:sym typeface="Arial"/>
              </a:rPr>
              <a:t>&gt;</a:t>
            </a:r>
            <a:br>
              <a:rPr lang="tr" sz="2000">
                <a:solidFill>
                  <a:srgbClr val="0000CD"/>
                </a:solidFill>
                <a:latin typeface="Arial"/>
                <a:ea typeface="Arial"/>
                <a:cs typeface="Arial"/>
                <a:sym typeface="Arial"/>
              </a:rPr>
            </a:br>
            <a:br>
              <a:rPr lang="tr" sz="2000">
                <a:solidFill>
                  <a:srgbClr val="0000CD"/>
                </a:solidFill>
                <a:latin typeface="Arial"/>
                <a:ea typeface="Arial"/>
                <a:cs typeface="Arial"/>
                <a:sym typeface="Arial"/>
              </a:rPr>
            </a:br>
            <a:r>
              <a:rPr lang="tr" sz="2000">
                <a:solidFill>
                  <a:srgbClr val="000000"/>
                </a:solidFill>
                <a:latin typeface="Arial"/>
                <a:ea typeface="Arial"/>
                <a:cs typeface="Arial"/>
                <a:sym typeface="Arial"/>
              </a:rPr>
              <a:t> </a:t>
            </a:r>
            <a:r>
              <a:rPr lang="tr" sz="2000">
                <a:solidFill>
                  <a:srgbClr val="0000CD"/>
                </a:solidFill>
                <a:latin typeface="Arial"/>
                <a:ea typeface="Arial"/>
                <a:cs typeface="Arial"/>
                <a:sym typeface="Arial"/>
              </a:rPr>
              <a:t>&lt;</a:t>
            </a:r>
            <a:r>
              <a:rPr lang="tr" sz="2000">
                <a:solidFill>
                  <a:srgbClr val="A52A2A"/>
                </a:solidFill>
                <a:latin typeface="Arial"/>
                <a:ea typeface="Arial"/>
                <a:cs typeface="Arial"/>
                <a:sym typeface="Arial"/>
              </a:rPr>
              <a:t>/definitions</a:t>
            </a:r>
            <a:r>
              <a:rPr lang="tr" sz="2000">
                <a:solidFill>
                  <a:srgbClr val="0000CD"/>
                </a:solidFill>
                <a:latin typeface="Arial"/>
                <a:ea typeface="Arial"/>
                <a:cs typeface="Arial"/>
                <a:sym typeface="Arial"/>
              </a:rPr>
              <a:t>&gt;</a:t>
            </a:r>
            <a:endParaRPr sz="2000">
              <a:solidFill>
                <a:srgbClr val="0000CD"/>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SOAP (Simple Object Access Protokol)</a:t>
            </a:r>
            <a:endParaRPr/>
          </a:p>
        </p:txBody>
      </p:sp>
      <p:pic>
        <p:nvPicPr>
          <p:cNvPr id="111" name="Google Shape;111;p20"/>
          <p:cNvPicPr preferRelativeResize="0"/>
          <p:nvPr/>
        </p:nvPicPr>
        <p:blipFill>
          <a:blip r:embed="rId3">
            <a:alphaModFix/>
          </a:blip>
          <a:stretch>
            <a:fillRect/>
          </a:stretch>
        </p:blipFill>
        <p:spPr>
          <a:xfrm>
            <a:off x="1437800" y="1122825"/>
            <a:ext cx="6268401" cy="358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Basitçe Ne oluyor?</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a:bodyPr>
          <a:lstStyle/>
          <a:p>
            <a:pPr indent="-319405" lvl="0" marL="457200" rtl="0" algn="l">
              <a:lnSpc>
                <a:spcPct val="150000"/>
              </a:lnSpc>
              <a:spcBef>
                <a:spcPts val="1000"/>
              </a:spcBef>
              <a:spcAft>
                <a:spcPts val="0"/>
              </a:spcAft>
              <a:buClr>
                <a:srgbClr val="000000"/>
              </a:buClr>
              <a:buSzPct val="100000"/>
              <a:buFont typeface="Arial"/>
              <a:buChar char="●"/>
            </a:pPr>
            <a:r>
              <a:rPr lang="tr" sz="2600">
                <a:solidFill>
                  <a:srgbClr val="000000"/>
                </a:solidFill>
                <a:latin typeface="Arial"/>
                <a:ea typeface="Arial"/>
                <a:cs typeface="Arial"/>
                <a:sym typeface="Arial"/>
              </a:rPr>
              <a:t>İstemciyle wsdl paylaşılır. İstemci soap şablonu görür. SOAP mesajı XML yapısındadır.</a:t>
            </a:r>
            <a:endParaRPr sz="2600">
              <a:solidFill>
                <a:srgbClr val="000000"/>
              </a:solidFill>
              <a:latin typeface="Arial"/>
              <a:ea typeface="Arial"/>
              <a:cs typeface="Arial"/>
              <a:sym typeface="Arial"/>
            </a:endParaRPr>
          </a:p>
          <a:p>
            <a:pPr indent="-319405" lvl="0" marL="457200" rtl="0" algn="l">
              <a:lnSpc>
                <a:spcPct val="150000"/>
              </a:lnSpc>
              <a:spcBef>
                <a:spcPts val="0"/>
              </a:spcBef>
              <a:spcAft>
                <a:spcPts val="0"/>
              </a:spcAft>
              <a:buClr>
                <a:srgbClr val="000000"/>
              </a:buClr>
              <a:buSzPct val="100000"/>
              <a:buFont typeface="Arial"/>
              <a:buChar char="●"/>
            </a:pPr>
            <a:r>
              <a:rPr lang="tr" sz="2600">
                <a:solidFill>
                  <a:srgbClr val="000000"/>
                </a:solidFill>
                <a:latin typeface="Arial"/>
                <a:ea typeface="Arial"/>
                <a:cs typeface="Arial"/>
                <a:sym typeface="Arial"/>
              </a:rPr>
              <a:t>İstemci SOAP mesajını web server veya uygulama sunucusunda çalışan SOAP istek dinleyicisine gönderir.</a:t>
            </a:r>
            <a:endParaRPr sz="2600">
              <a:solidFill>
                <a:srgbClr val="000000"/>
              </a:solidFill>
              <a:latin typeface="Arial"/>
              <a:ea typeface="Arial"/>
              <a:cs typeface="Arial"/>
              <a:sym typeface="Arial"/>
            </a:endParaRPr>
          </a:p>
          <a:p>
            <a:pPr indent="-319405" lvl="0" marL="457200" rtl="0" algn="l">
              <a:lnSpc>
                <a:spcPct val="150000"/>
              </a:lnSpc>
              <a:spcBef>
                <a:spcPts val="0"/>
              </a:spcBef>
              <a:spcAft>
                <a:spcPts val="0"/>
              </a:spcAft>
              <a:buClr>
                <a:srgbClr val="000000"/>
              </a:buClr>
              <a:buSzPct val="100000"/>
              <a:buFont typeface="Arial"/>
              <a:buChar char="●"/>
            </a:pPr>
            <a:r>
              <a:rPr lang="tr" sz="2600">
                <a:solidFill>
                  <a:srgbClr val="000000"/>
                </a:solidFill>
                <a:latin typeface="Arial"/>
                <a:ea typeface="Arial"/>
                <a:cs typeface="Arial"/>
                <a:sym typeface="Arial"/>
              </a:rPr>
              <a:t>SOAP sunucu gelen SOAP mesajını parse eder ve gerekli parametreleri göndererek istenen nesnenin istenen yöntemini çağırır.</a:t>
            </a:r>
            <a:endParaRPr sz="2600">
              <a:solidFill>
                <a:srgbClr val="000000"/>
              </a:solidFill>
              <a:latin typeface="Arial"/>
              <a:ea typeface="Arial"/>
              <a:cs typeface="Arial"/>
              <a:sym typeface="Arial"/>
            </a:endParaRPr>
          </a:p>
          <a:p>
            <a:pPr indent="-319405" lvl="0" marL="457200" rtl="0" algn="l">
              <a:lnSpc>
                <a:spcPct val="150000"/>
              </a:lnSpc>
              <a:spcBef>
                <a:spcPts val="0"/>
              </a:spcBef>
              <a:spcAft>
                <a:spcPts val="0"/>
              </a:spcAft>
              <a:buClr>
                <a:srgbClr val="000000"/>
              </a:buClr>
              <a:buSzPct val="100000"/>
              <a:buFont typeface="Arial"/>
              <a:buChar char="●"/>
            </a:pPr>
            <a:r>
              <a:rPr lang="tr" sz="2600">
                <a:solidFill>
                  <a:srgbClr val="000000"/>
                </a:solidFill>
                <a:latin typeface="Arial"/>
                <a:ea typeface="Arial"/>
                <a:cs typeface="Arial"/>
                <a:sym typeface="Arial"/>
              </a:rPr>
              <a:t>Çağırılan nesnedeki method çalışır ve sonuçları SOAP sunucuna gönderir. SOAP sunucusu gelen sonucu SOAP mesajı formatında biçimlendirerek istemciye gönderir.</a:t>
            </a:r>
            <a:endParaRPr sz="2600">
              <a:solidFill>
                <a:srgbClr val="000000"/>
              </a:solidFill>
              <a:latin typeface="Arial"/>
              <a:ea typeface="Arial"/>
              <a:cs typeface="Arial"/>
              <a:sym typeface="Arial"/>
            </a:endParaRPr>
          </a:p>
          <a:p>
            <a:pPr indent="-319405" lvl="0" marL="457200" rtl="0" algn="l">
              <a:lnSpc>
                <a:spcPct val="150000"/>
              </a:lnSpc>
              <a:spcBef>
                <a:spcPts val="0"/>
              </a:spcBef>
              <a:spcAft>
                <a:spcPts val="0"/>
              </a:spcAft>
              <a:buClr>
                <a:srgbClr val="000000"/>
              </a:buClr>
              <a:buSzPct val="100000"/>
              <a:buFont typeface="Arial"/>
              <a:buChar char="●"/>
            </a:pPr>
            <a:r>
              <a:rPr lang="tr" sz="2600">
                <a:solidFill>
                  <a:srgbClr val="000000"/>
                </a:solidFill>
                <a:latin typeface="Arial"/>
                <a:ea typeface="Arial"/>
                <a:cs typeface="Arial"/>
                <a:sym typeface="Arial"/>
              </a:rPr>
              <a:t>İstemci gelen SOAP mesajının içindeki bilgileri alarak istekde bulunan programa gönderir.</a:t>
            </a:r>
            <a:endParaRPr sz="2600">
              <a:solidFill>
                <a:srgbClr val="000000"/>
              </a:solidFill>
              <a:latin typeface="Arial"/>
              <a:ea typeface="Arial"/>
              <a:cs typeface="Arial"/>
              <a:sym typeface="Arial"/>
            </a:endParaRPr>
          </a:p>
          <a:p>
            <a:pPr indent="0" lvl="0" marL="0" rtl="0" algn="l">
              <a:lnSpc>
                <a:spcPct val="150000"/>
              </a:lnSpc>
              <a:spcBef>
                <a:spcPts val="0"/>
              </a:spcBef>
              <a:spcAft>
                <a:spcPts val="1200"/>
              </a:spcAft>
              <a:buNone/>
            </a:pPr>
            <a:r>
              <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