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3136" autoAdjust="0"/>
  </p:normalViewPr>
  <p:slideViewPr>
    <p:cSldViewPr>
      <p:cViewPr varScale="1">
        <p:scale>
          <a:sx n="35" d="100"/>
          <a:sy n="35"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goodfreephotos.com/vector-images/business-people-characters-vector-clipart.png.php" TargetMode="External"/><Relationship Id="rId5" Type="http://schemas.openxmlformats.org/officeDocument/2006/relationships/image" Target="../media/image14.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20428"/>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81112" y="2114454"/>
            <a:ext cx="5482998" cy="5694572"/>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19F8252-A439-493B-569E-89340A58C6FD}"/>
              </a:ext>
            </a:extLst>
          </p:cNvPr>
          <p:cNvSpPr txBox="1"/>
          <p:nvPr/>
        </p:nvSpPr>
        <p:spPr>
          <a:xfrm>
            <a:off x="11125200" y="1161805"/>
            <a:ext cx="6835768" cy="2308324"/>
          </a:xfrm>
          <a:prstGeom prst="rect">
            <a:avLst/>
          </a:prstGeom>
          <a:noFill/>
        </p:spPr>
        <p:txBody>
          <a:bodyPr wrap="square" rtlCol="0">
            <a:spAutoFit/>
          </a:bodyPr>
          <a:lstStyle/>
          <a:p>
            <a:pPr marL="571500" indent="-571500">
              <a:buFont typeface="Arial" panose="020B0604020202020204" pitchFamily="34" charset="0"/>
              <a:buChar char="•"/>
            </a:pPr>
            <a:r>
              <a:rPr lang="en-IN" sz="3600" dirty="0"/>
              <a:t>Analysis of the top 5 categories produced that, users engage with Animals and Science content.</a:t>
            </a:r>
          </a:p>
        </p:txBody>
      </p:sp>
      <p:sp>
        <p:nvSpPr>
          <p:cNvPr id="26" name="TextBox 25">
            <a:extLst>
              <a:ext uri="{FF2B5EF4-FFF2-40B4-BE49-F238E27FC236}">
                <a16:creationId xmlns:a16="http://schemas.microsoft.com/office/drawing/2014/main" id="{23C5ECE8-11D4-29FC-6D89-EF79F8AD8D3F}"/>
              </a:ext>
            </a:extLst>
          </p:cNvPr>
          <p:cNvSpPr txBox="1"/>
          <p:nvPr/>
        </p:nvSpPr>
        <p:spPr>
          <a:xfrm>
            <a:off x="11125200" y="3499229"/>
            <a:ext cx="6835768" cy="3970318"/>
          </a:xfrm>
          <a:prstGeom prst="rect">
            <a:avLst/>
          </a:prstGeom>
          <a:noFill/>
        </p:spPr>
        <p:txBody>
          <a:bodyPr wrap="square" rtlCol="0">
            <a:spAutoFit/>
          </a:bodyPr>
          <a:lstStyle/>
          <a:p>
            <a:pPr marL="571500" indent="-571500">
              <a:buFont typeface="Arial" panose="020B0604020202020204" pitchFamily="34" charset="0"/>
              <a:buChar char="•"/>
            </a:pPr>
            <a:r>
              <a:rPr lang="en-IN" sz="3600" dirty="0"/>
              <a:t>Food is the amongst the top 5 categories and Healthy Eating category is the 3</a:t>
            </a:r>
            <a:r>
              <a:rPr lang="en-IN" sz="3600" baseline="30000" dirty="0"/>
              <a:t>rd</a:t>
            </a:r>
            <a:r>
              <a:rPr lang="en-IN" sz="3600" dirty="0"/>
              <a:t> most popular category. Hence, we can collaborate these two categories to generate more content and get more user engagement.</a:t>
            </a:r>
          </a:p>
        </p:txBody>
      </p:sp>
      <p:sp>
        <p:nvSpPr>
          <p:cNvPr id="27" name="TextBox 26">
            <a:extLst>
              <a:ext uri="{FF2B5EF4-FFF2-40B4-BE49-F238E27FC236}">
                <a16:creationId xmlns:a16="http://schemas.microsoft.com/office/drawing/2014/main" id="{A14C380D-90E3-DF21-D145-6E234E60396C}"/>
              </a:ext>
            </a:extLst>
          </p:cNvPr>
          <p:cNvSpPr txBox="1"/>
          <p:nvPr/>
        </p:nvSpPr>
        <p:spPr>
          <a:xfrm>
            <a:off x="11139055" y="7469547"/>
            <a:ext cx="6835768" cy="2308324"/>
          </a:xfrm>
          <a:prstGeom prst="rect">
            <a:avLst/>
          </a:prstGeom>
          <a:noFill/>
        </p:spPr>
        <p:txBody>
          <a:bodyPr wrap="square" rtlCol="0">
            <a:spAutoFit/>
          </a:bodyPr>
          <a:lstStyle/>
          <a:p>
            <a:pPr marL="571500" indent="-571500">
              <a:buFont typeface="Arial" panose="020B0604020202020204" pitchFamily="34" charset="0"/>
              <a:buChar char="•"/>
            </a:pPr>
            <a:r>
              <a:rPr lang="en-IN" sz="3600" dirty="0"/>
              <a:t>These analysis were insightful but to make more out of this large amount of data in real time, we can help you do that!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36951" y="2418028"/>
            <a:ext cx="9704475" cy="6275832"/>
          </a:xfrm>
          <a:prstGeom prst="rect">
            <a:avLst/>
          </a:prstGeom>
          <a:solidFill>
            <a:schemeClr val="bg1"/>
          </a:solidFill>
        </p:spPr>
        <p:txBody>
          <a:bodyPr/>
          <a:lstStyle/>
          <a:p>
            <a:r>
              <a:rPr lang="en-IN" dirty="0"/>
              <a:t>                                                 </a:t>
            </a:r>
            <a:r>
              <a:rPr lang="en-IN" sz="3600" b="1" dirty="0"/>
              <a:t>Social Buzz </a:t>
            </a:r>
            <a:r>
              <a:rPr lang="en-IN" sz="3600" dirty="0"/>
              <a:t>is a fast growing company ready to become a global unicorn needs to adapt to its global scale.</a:t>
            </a:r>
          </a:p>
          <a:p>
            <a:r>
              <a:rPr lang="en-IN" sz="3600" dirty="0"/>
              <a:t>Accenture has taken a 3 month project with them to focus on the following tasks:</a:t>
            </a:r>
          </a:p>
          <a:p>
            <a:pPr marL="571500" indent="-571500">
              <a:buFont typeface="Arial" panose="020B0604020202020204" pitchFamily="34" charset="0"/>
              <a:buChar char="•"/>
            </a:pPr>
            <a:r>
              <a:rPr lang="en-IN" sz="3600" b="1" dirty="0"/>
              <a:t>An audit of their big data practice</a:t>
            </a:r>
          </a:p>
          <a:p>
            <a:pPr marL="571500" indent="-571500">
              <a:buFont typeface="Arial" panose="020B0604020202020204" pitchFamily="34" charset="0"/>
              <a:buChar char="•"/>
            </a:pPr>
            <a:r>
              <a:rPr lang="en-IN" sz="3600" b="1" dirty="0"/>
              <a:t>Recommendations for a successful IPO</a:t>
            </a:r>
          </a:p>
          <a:p>
            <a:pPr marL="571500" indent="-571500">
              <a:buFont typeface="Arial" panose="020B0604020202020204" pitchFamily="34" charset="0"/>
              <a:buChar char="•"/>
            </a:pPr>
            <a:r>
              <a:rPr lang="en-IN" sz="3600" b="1" dirty="0"/>
              <a:t>Analysis of top 5 content categories based on their popularity</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7"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77292" y="892787"/>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7FDC1360-6E3D-FCD7-D40E-BA2D6F886430}"/>
              </a:ext>
            </a:extLst>
          </p:cNvPr>
          <p:cNvSpPr txBox="1"/>
          <p:nvPr/>
        </p:nvSpPr>
        <p:spPr>
          <a:xfrm>
            <a:off x="2631245" y="4371647"/>
            <a:ext cx="6586818" cy="5509200"/>
          </a:xfrm>
          <a:prstGeom prst="rect">
            <a:avLst/>
          </a:prstGeom>
          <a:solidFill>
            <a:schemeClr val="bg1"/>
          </a:solidFill>
        </p:spPr>
        <p:txBody>
          <a:bodyPr wrap="square" rtlCol="0">
            <a:spAutoFit/>
          </a:bodyPr>
          <a:lstStyle/>
          <a:p>
            <a:r>
              <a:rPr lang="en-IN" sz="4400" dirty="0"/>
              <a:t>Over 100000 posts per day which is 36500 000 posts every year, which is all unstructured data!</a:t>
            </a:r>
          </a:p>
          <a:p>
            <a:endParaRPr lang="en-IN" sz="4400" dirty="0"/>
          </a:p>
          <a:p>
            <a:r>
              <a:rPr lang="en-IN" sz="4400" dirty="0"/>
              <a:t>How to capitalize on this large amount of data?</a:t>
            </a:r>
          </a:p>
          <a:p>
            <a:endParaRPr lang="en-IN"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209952"/>
            <a:ext cx="7911070"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31" name="TextBox 31"/>
          <p:cNvSpPr txBox="1"/>
          <p:nvPr/>
        </p:nvSpPr>
        <p:spPr>
          <a:xfrm>
            <a:off x="2042372" y="33966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62F0B33D-EF3C-48D9-BDBB-A19663BB5BB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29933" y="815349"/>
            <a:ext cx="8851344" cy="3708314"/>
          </a:xfrm>
          <a:prstGeom prst="rect">
            <a:avLst/>
          </a:prstGeom>
        </p:spPr>
      </p:pic>
      <p:sp>
        <p:nvSpPr>
          <p:cNvPr id="34" name="TextBox 33">
            <a:extLst>
              <a:ext uri="{FF2B5EF4-FFF2-40B4-BE49-F238E27FC236}">
                <a16:creationId xmlns:a16="http://schemas.microsoft.com/office/drawing/2014/main" id="{DE744E16-F4AF-30D8-5314-D05894FA4BE4}"/>
              </a:ext>
            </a:extLst>
          </p:cNvPr>
          <p:cNvSpPr txBox="1"/>
          <p:nvPr/>
        </p:nvSpPr>
        <p:spPr>
          <a:xfrm>
            <a:off x="8929933" y="4765539"/>
            <a:ext cx="2652467" cy="1815882"/>
          </a:xfrm>
          <a:prstGeom prst="rect">
            <a:avLst/>
          </a:prstGeom>
          <a:noFill/>
        </p:spPr>
        <p:txBody>
          <a:bodyPr wrap="square" rtlCol="0">
            <a:spAutoFit/>
          </a:bodyPr>
          <a:lstStyle/>
          <a:p>
            <a:r>
              <a:rPr lang="en-IN" sz="2800" b="1" dirty="0"/>
              <a:t>Chief Technology Architect</a:t>
            </a:r>
          </a:p>
          <a:p>
            <a:r>
              <a:rPr lang="en-IN" sz="2800" dirty="0"/>
              <a:t>Andrew Fleming</a:t>
            </a:r>
          </a:p>
        </p:txBody>
      </p:sp>
      <p:sp>
        <p:nvSpPr>
          <p:cNvPr id="35" name="TextBox 34">
            <a:extLst>
              <a:ext uri="{FF2B5EF4-FFF2-40B4-BE49-F238E27FC236}">
                <a16:creationId xmlns:a16="http://schemas.microsoft.com/office/drawing/2014/main" id="{E740B23A-D8A6-6986-8E51-70DD12B0CDEC}"/>
              </a:ext>
            </a:extLst>
          </p:cNvPr>
          <p:cNvSpPr txBox="1"/>
          <p:nvPr/>
        </p:nvSpPr>
        <p:spPr>
          <a:xfrm>
            <a:off x="12029371" y="4855397"/>
            <a:ext cx="2652467" cy="1384995"/>
          </a:xfrm>
          <a:prstGeom prst="rect">
            <a:avLst/>
          </a:prstGeom>
          <a:noFill/>
        </p:spPr>
        <p:txBody>
          <a:bodyPr wrap="square" rtlCol="0">
            <a:spAutoFit/>
          </a:bodyPr>
          <a:lstStyle/>
          <a:p>
            <a:r>
              <a:rPr lang="en-IN" sz="2800" b="1" dirty="0"/>
              <a:t>Senior Principal</a:t>
            </a:r>
          </a:p>
          <a:p>
            <a:r>
              <a:rPr lang="en-IN" sz="2800" dirty="0"/>
              <a:t>Marcus Rompton</a:t>
            </a:r>
          </a:p>
        </p:txBody>
      </p:sp>
      <p:sp>
        <p:nvSpPr>
          <p:cNvPr id="36" name="TextBox 35">
            <a:extLst>
              <a:ext uri="{FF2B5EF4-FFF2-40B4-BE49-F238E27FC236}">
                <a16:creationId xmlns:a16="http://schemas.microsoft.com/office/drawing/2014/main" id="{7E7C778B-D1AF-A900-24C8-05D0A5D12566}"/>
              </a:ext>
            </a:extLst>
          </p:cNvPr>
          <p:cNvSpPr txBox="1"/>
          <p:nvPr/>
        </p:nvSpPr>
        <p:spPr>
          <a:xfrm>
            <a:off x="15606958" y="4855397"/>
            <a:ext cx="2652467" cy="954107"/>
          </a:xfrm>
          <a:prstGeom prst="rect">
            <a:avLst/>
          </a:prstGeom>
          <a:noFill/>
        </p:spPr>
        <p:txBody>
          <a:bodyPr wrap="square" rtlCol="0">
            <a:spAutoFit/>
          </a:bodyPr>
          <a:lstStyle/>
          <a:p>
            <a:r>
              <a:rPr lang="en-IN" sz="2800" b="1" dirty="0"/>
              <a:t>Data Analyst</a:t>
            </a:r>
          </a:p>
          <a:p>
            <a:r>
              <a:rPr lang="en-IN" sz="2800" dirty="0"/>
              <a:t>Umika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6F6FD31-6E0A-03AB-D2D5-E2B0842D67B8}"/>
              </a:ext>
            </a:extLst>
          </p:cNvPr>
          <p:cNvSpPr txBox="1"/>
          <p:nvPr/>
        </p:nvSpPr>
        <p:spPr>
          <a:xfrm>
            <a:off x="4166939" y="1341881"/>
            <a:ext cx="4043031" cy="646331"/>
          </a:xfrm>
          <a:prstGeom prst="rect">
            <a:avLst/>
          </a:prstGeom>
          <a:noFill/>
        </p:spPr>
        <p:txBody>
          <a:bodyPr wrap="square" rtlCol="0">
            <a:spAutoFit/>
          </a:bodyPr>
          <a:lstStyle/>
          <a:p>
            <a:r>
              <a:rPr lang="en-IN" sz="3600" dirty="0">
                <a:solidFill>
                  <a:schemeClr val="bg1"/>
                </a:solidFill>
              </a:rPr>
              <a:t>Data Understanding</a:t>
            </a:r>
          </a:p>
        </p:txBody>
      </p:sp>
      <p:sp>
        <p:nvSpPr>
          <p:cNvPr id="40" name="TextBox 39">
            <a:extLst>
              <a:ext uri="{FF2B5EF4-FFF2-40B4-BE49-F238E27FC236}">
                <a16:creationId xmlns:a16="http://schemas.microsoft.com/office/drawing/2014/main" id="{C4CDDA03-7563-CA80-9D5E-66385C597908}"/>
              </a:ext>
            </a:extLst>
          </p:cNvPr>
          <p:cNvSpPr txBox="1"/>
          <p:nvPr/>
        </p:nvSpPr>
        <p:spPr>
          <a:xfrm>
            <a:off x="5654557" y="2866530"/>
            <a:ext cx="4043031" cy="646331"/>
          </a:xfrm>
          <a:prstGeom prst="rect">
            <a:avLst/>
          </a:prstGeom>
          <a:noFill/>
        </p:spPr>
        <p:txBody>
          <a:bodyPr wrap="square" rtlCol="0">
            <a:spAutoFit/>
          </a:bodyPr>
          <a:lstStyle/>
          <a:p>
            <a:r>
              <a:rPr lang="en-IN" sz="3600" dirty="0">
                <a:solidFill>
                  <a:schemeClr val="bg1"/>
                </a:solidFill>
              </a:rPr>
              <a:t>Data Extraction</a:t>
            </a:r>
          </a:p>
        </p:txBody>
      </p:sp>
      <p:sp>
        <p:nvSpPr>
          <p:cNvPr id="41" name="TextBox 40">
            <a:extLst>
              <a:ext uri="{FF2B5EF4-FFF2-40B4-BE49-F238E27FC236}">
                <a16:creationId xmlns:a16="http://schemas.microsoft.com/office/drawing/2014/main" id="{4AA6F4F4-09C5-3545-6A30-D51D4011898F}"/>
              </a:ext>
            </a:extLst>
          </p:cNvPr>
          <p:cNvSpPr txBox="1"/>
          <p:nvPr/>
        </p:nvSpPr>
        <p:spPr>
          <a:xfrm>
            <a:off x="7457218" y="4381639"/>
            <a:ext cx="4043031" cy="646331"/>
          </a:xfrm>
          <a:prstGeom prst="rect">
            <a:avLst/>
          </a:prstGeom>
          <a:noFill/>
        </p:spPr>
        <p:txBody>
          <a:bodyPr wrap="square" rtlCol="0">
            <a:spAutoFit/>
          </a:bodyPr>
          <a:lstStyle/>
          <a:p>
            <a:r>
              <a:rPr lang="en-IN" sz="3600" dirty="0">
                <a:solidFill>
                  <a:schemeClr val="bg1"/>
                </a:solidFill>
              </a:rPr>
              <a:t>Data Modelling</a:t>
            </a:r>
          </a:p>
        </p:txBody>
      </p:sp>
      <p:sp>
        <p:nvSpPr>
          <p:cNvPr id="42" name="TextBox 41">
            <a:extLst>
              <a:ext uri="{FF2B5EF4-FFF2-40B4-BE49-F238E27FC236}">
                <a16:creationId xmlns:a16="http://schemas.microsoft.com/office/drawing/2014/main" id="{8B1C79CC-5E26-845D-06A4-1986937F1861}"/>
              </a:ext>
            </a:extLst>
          </p:cNvPr>
          <p:cNvSpPr txBox="1"/>
          <p:nvPr/>
        </p:nvSpPr>
        <p:spPr>
          <a:xfrm>
            <a:off x="9531036" y="6040524"/>
            <a:ext cx="4043031" cy="646331"/>
          </a:xfrm>
          <a:prstGeom prst="rect">
            <a:avLst/>
          </a:prstGeom>
          <a:noFill/>
        </p:spPr>
        <p:txBody>
          <a:bodyPr wrap="square" rtlCol="0">
            <a:spAutoFit/>
          </a:bodyPr>
          <a:lstStyle/>
          <a:p>
            <a:r>
              <a:rPr lang="en-IN" sz="3600" dirty="0">
                <a:solidFill>
                  <a:schemeClr val="bg1"/>
                </a:solidFill>
              </a:rPr>
              <a:t>Data Analysis</a:t>
            </a:r>
          </a:p>
        </p:txBody>
      </p:sp>
      <p:sp>
        <p:nvSpPr>
          <p:cNvPr id="43" name="TextBox 42">
            <a:extLst>
              <a:ext uri="{FF2B5EF4-FFF2-40B4-BE49-F238E27FC236}">
                <a16:creationId xmlns:a16="http://schemas.microsoft.com/office/drawing/2014/main" id="{7224256E-0B95-45C3-D31F-7520BE701659}"/>
              </a:ext>
            </a:extLst>
          </p:cNvPr>
          <p:cNvSpPr txBox="1"/>
          <p:nvPr/>
        </p:nvSpPr>
        <p:spPr>
          <a:xfrm>
            <a:off x="11246676" y="7828620"/>
            <a:ext cx="4043031" cy="646331"/>
          </a:xfrm>
          <a:prstGeom prst="rect">
            <a:avLst/>
          </a:prstGeom>
          <a:noFill/>
        </p:spPr>
        <p:txBody>
          <a:bodyPr wrap="square" rtlCol="0">
            <a:spAutoFit/>
          </a:bodyPr>
          <a:lstStyle/>
          <a:p>
            <a:r>
              <a:rPr lang="en-IN" sz="36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680C70A7-7AEC-F8C5-E0FB-B35FCE0DEAAB}"/>
              </a:ext>
            </a:extLst>
          </p:cNvPr>
          <p:cNvSpPr txBox="1"/>
          <p:nvPr/>
        </p:nvSpPr>
        <p:spPr>
          <a:xfrm>
            <a:off x="2686015" y="4463210"/>
            <a:ext cx="2438400" cy="1569660"/>
          </a:xfrm>
          <a:prstGeom prst="rect">
            <a:avLst/>
          </a:prstGeom>
          <a:noFill/>
        </p:spPr>
        <p:txBody>
          <a:bodyPr wrap="square" rtlCol="0">
            <a:spAutoFit/>
          </a:bodyPr>
          <a:lstStyle/>
          <a:p>
            <a:r>
              <a:rPr lang="en-IN" sz="3200" b="1" dirty="0"/>
              <a:t>16 UNIQUE CONTENT CATEGORIES</a:t>
            </a:r>
          </a:p>
        </p:txBody>
      </p:sp>
      <p:sp>
        <p:nvSpPr>
          <p:cNvPr id="16" name="TextBox 15">
            <a:extLst>
              <a:ext uri="{FF2B5EF4-FFF2-40B4-BE49-F238E27FC236}">
                <a16:creationId xmlns:a16="http://schemas.microsoft.com/office/drawing/2014/main" id="{D8E2FE95-E637-AD9E-53A1-170B76480363}"/>
              </a:ext>
            </a:extLst>
          </p:cNvPr>
          <p:cNvSpPr txBox="1"/>
          <p:nvPr/>
        </p:nvSpPr>
        <p:spPr>
          <a:xfrm>
            <a:off x="7924800" y="3490786"/>
            <a:ext cx="2438400" cy="3046988"/>
          </a:xfrm>
          <a:prstGeom prst="rect">
            <a:avLst/>
          </a:prstGeom>
          <a:noFill/>
        </p:spPr>
        <p:txBody>
          <a:bodyPr wrap="square" rtlCol="0">
            <a:spAutoFit/>
          </a:bodyPr>
          <a:lstStyle/>
          <a:p>
            <a:r>
              <a:rPr lang="en-IN" sz="3200" b="1" dirty="0"/>
              <a:t>‘JANUARY’ MONTH HAS THE HIGHEST NUMBER OF CONTENT POSTED</a:t>
            </a:r>
          </a:p>
        </p:txBody>
      </p:sp>
      <p:sp>
        <p:nvSpPr>
          <p:cNvPr id="17" name="TextBox 16">
            <a:extLst>
              <a:ext uri="{FF2B5EF4-FFF2-40B4-BE49-F238E27FC236}">
                <a16:creationId xmlns:a16="http://schemas.microsoft.com/office/drawing/2014/main" id="{95D4AFF1-9B71-4F2D-215E-D22DF29C06E0}"/>
              </a:ext>
            </a:extLst>
          </p:cNvPr>
          <p:cNvSpPr txBox="1"/>
          <p:nvPr/>
        </p:nvSpPr>
        <p:spPr>
          <a:xfrm>
            <a:off x="13163584" y="3765104"/>
            <a:ext cx="2438400" cy="2554545"/>
          </a:xfrm>
          <a:prstGeom prst="rect">
            <a:avLst/>
          </a:prstGeom>
          <a:noFill/>
        </p:spPr>
        <p:txBody>
          <a:bodyPr wrap="square" rtlCol="0">
            <a:spAutoFit/>
          </a:bodyPr>
          <a:lstStyle/>
          <a:p>
            <a:r>
              <a:rPr lang="en-IN" sz="3200" b="1" dirty="0"/>
              <a:t>1897 ‘ANIMALS’ CATEGORY CONTENT POSTED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1F045665-455A-02C7-3B21-079D4ECFE2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6482" y="1414301"/>
            <a:ext cx="3567238" cy="6662383"/>
          </a:xfrm>
          <a:prstGeom prst="rect">
            <a:avLst/>
          </a:prstGeom>
        </p:spPr>
      </p:pic>
      <p:sp>
        <p:nvSpPr>
          <p:cNvPr id="29" name="TextBox 28">
            <a:extLst>
              <a:ext uri="{FF2B5EF4-FFF2-40B4-BE49-F238E27FC236}">
                <a16:creationId xmlns:a16="http://schemas.microsoft.com/office/drawing/2014/main" id="{85078C5F-D611-6099-F488-B5AD0E42185B}"/>
              </a:ext>
            </a:extLst>
          </p:cNvPr>
          <p:cNvSpPr txBox="1"/>
          <p:nvPr/>
        </p:nvSpPr>
        <p:spPr>
          <a:xfrm>
            <a:off x="6248400" y="1685151"/>
            <a:ext cx="9653118" cy="4401205"/>
          </a:xfrm>
          <a:prstGeom prst="rect">
            <a:avLst/>
          </a:prstGeom>
          <a:noFill/>
        </p:spPr>
        <p:txBody>
          <a:bodyPr wrap="square" rtlCol="0">
            <a:spAutoFit/>
          </a:bodyPr>
          <a:lstStyle/>
          <a:p>
            <a:r>
              <a:rPr lang="en-IN" sz="4000" dirty="0"/>
              <a:t>The top 5 categories based on popularity are as follows:</a:t>
            </a:r>
          </a:p>
          <a:p>
            <a:pPr marL="514350" indent="-514350">
              <a:buFont typeface="+mj-lt"/>
              <a:buAutoNum type="arabicPeriod"/>
            </a:pPr>
            <a:r>
              <a:rPr lang="en-IN" sz="4000" dirty="0"/>
              <a:t>Animals</a:t>
            </a:r>
          </a:p>
          <a:p>
            <a:pPr marL="514350" indent="-514350">
              <a:buFont typeface="+mj-lt"/>
              <a:buAutoNum type="arabicPeriod"/>
            </a:pPr>
            <a:r>
              <a:rPr lang="en-IN" sz="4000" dirty="0"/>
              <a:t>Science</a:t>
            </a:r>
          </a:p>
          <a:p>
            <a:pPr marL="514350" indent="-514350">
              <a:buFont typeface="+mj-lt"/>
              <a:buAutoNum type="arabicPeriod"/>
            </a:pPr>
            <a:r>
              <a:rPr lang="en-IN" sz="4000" dirty="0"/>
              <a:t>Healthy Eating</a:t>
            </a:r>
          </a:p>
          <a:p>
            <a:pPr marL="514350" indent="-514350">
              <a:buFont typeface="+mj-lt"/>
              <a:buAutoNum type="arabicPeriod"/>
            </a:pPr>
            <a:r>
              <a:rPr lang="en-IN" sz="4000" dirty="0"/>
              <a:t>Technology</a:t>
            </a:r>
          </a:p>
          <a:p>
            <a:pPr marL="514350" indent="-514350">
              <a:buFont typeface="+mj-lt"/>
              <a:buAutoNum type="arabicPeriod"/>
            </a:pPr>
            <a:r>
              <a:rPr lang="en-IN" sz="4000" dirty="0"/>
              <a:t>Food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DCBF715C-6AF8-77D8-E054-9CC82FDD2A8C}"/>
              </a:ext>
            </a:extLst>
          </p:cNvPr>
          <p:cNvSpPr txBox="1"/>
          <p:nvPr/>
        </p:nvSpPr>
        <p:spPr>
          <a:xfrm>
            <a:off x="3169898" y="1028700"/>
            <a:ext cx="11308102" cy="1938992"/>
          </a:xfrm>
          <a:prstGeom prst="rect">
            <a:avLst/>
          </a:prstGeom>
          <a:noFill/>
        </p:spPr>
        <p:txBody>
          <a:bodyPr wrap="square" rtlCol="0">
            <a:spAutoFit/>
          </a:bodyPr>
          <a:lstStyle/>
          <a:p>
            <a:r>
              <a:rPr lang="en-IN" sz="4000" dirty="0"/>
              <a:t>The popularity percentage of the top 5 categories is given in the below figure:</a:t>
            </a:r>
          </a:p>
          <a:p>
            <a:endParaRPr lang="en-IN" sz="4000" dirty="0"/>
          </a:p>
        </p:txBody>
      </p:sp>
      <p:pic>
        <p:nvPicPr>
          <p:cNvPr id="29" name="Picture 28">
            <a:extLst>
              <a:ext uri="{FF2B5EF4-FFF2-40B4-BE49-F238E27FC236}">
                <a16:creationId xmlns:a16="http://schemas.microsoft.com/office/drawing/2014/main" id="{E9590A73-15E5-81EE-BAFE-9E20F54638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9101" y="2612444"/>
            <a:ext cx="6697754" cy="5800471"/>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1666</Words>
  <Application>Microsoft Office PowerPoint</Application>
  <PresentationFormat>Custom</PresentationFormat>
  <Paragraphs>146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Umika Vashishat</cp:lastModifiedBy>
  <cp:revision>14</cp:revision>
  <dcterms:created xsi:type="dcterms:W3CDTF">2006-08-16T00:00:00Z</dcterms:created>
  <dcterms:modified xsi:type="dcterms:W3CDTF">2022-06-22T09:25:54Z</dcterms:modified>
  <dc:identifier>DAEhDyfaYKE</dc:identifier>
</cp:coreProperties>
</file>