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Mahajan" initials="RM" lastIdx="1" clrIdx="0">
    <p:extLst>
      <p:ext uri="{19B8F6BF-5375-455C-9EA6-DF929625EA0E}">
        <p15:presenceInfo xmlns:p15="http://schemas.microsoft.com/office/powerpoint/2012/main" userId="8c24cb90a89815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F2400-A81C-4133-8A9E-7FD943A03265}" type="datetimeFigureOut">
              <a:rPr lang="en-US" smtClean="0"/>
              <a:t>12/29/2022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462B64-2603-4AAC-A062-FFA81BC732C5}" type="slidenum">
              <a:rPr lang="en-US" smtClean="0"/>
              <a:t>‹#›</a:t>
            </a:fld>
            <a:endParaRPr lang="en-US"/>
          </a:p>
        </p:txBody>
      </p:sp>
    </p:spTree>
    <p:extLst>
      <p:ext uri="{BB962C8B-B14F-4D97-AF65-F5344CB8AC3E}">
        <p14:creationId xmlns:p14="http://schemas.microsoft.com/office/powerpoint/2010/main" val="71128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F6487E-7646-4D83-AC5D-85A60576A796}" type="datetimeFigureOut">
              <a:rPr lang="en-US" smtClean="0"/>
              <a:t>12/29/2022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767659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F6487E-7646-4D83-AC5D-85A60576A796}"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584422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6487E-7646-4D83-AC5D-85A60576A796}"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2741953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6487E-7646-4D83-AC5D-85A60576A796}"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2199857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6487E-7646-4D83-AC5D-85A60576A796}"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1354288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6487E-7646-4D83-AC5D-85A60576A796}"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2146496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6487E-7646-4D83-AC5D-85A60576A796}"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756465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6487E-7646-4D83-AC5D-85A60576A796}"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3097740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6487E-7646-4D83-AC5D-85A60576A796}"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83779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6487E-7646-4D83-AC5D-85A60576A796}"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327223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6487E-7646-4D83-AC5D-85A60576A796}"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292952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F6487E-7646-4D83-AC5D-85A60576A796}"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361739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F6487E-7646-4D83-AC5D-85A60576A796}" type="datetimeFigureOut">
              <a:rPr lang="en-US" smtClean="0"/>
              <a:t>12/29/2022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418442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F6487E-7646-4D83-AC5D-85A60576A796}" type="datetimeFigureOut">
              <a:rPr lang="en-US" smtClean="0"/>
              <a:t>12/29/2022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181048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6487E-7646-4D83-AC5D-85A60576A796}" type="datetimeFigureOut">
              <a:rPr lang="en-US" smtClean="0"/>
              <a:t>12/29/2022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30227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F6487E-7646-4D83-AC5D-85A60576A796}"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242657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F6487E-7646-4D83-AC5D-85A60576A796}"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18B01-A629-4001-B24D-E83AB15B5B3B}" type="slidenum">
              <a:rPr lang="en-US" smtClean="0"/>
              <a:t>‹#›</a:t>
            </a:fld>
            <a:endParaRPr lang="en-US"/>
          </a:p>
        </p:txBody>
      </p:sp>
    </p:spTree>
    <p:extLst>
      <p:ext uri="{BB962C8B-B14F-4D97-AF65-F5344CB8AC3E}">
        <p14:creationId xmlns:p14="http://schemas.microsoft.com/office/powerpoint/2010/main" val="2506906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F6487E-7646-4D83-AC5D-85A60576A796}" type="datetimeFigureOut">
              <a:rPr lang="en-US" smtClean="0"/>
              <a:t>12/29/2022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618B01-A629-4001-B24D-E83AB15B5B3B}" type="slidenum">
              <a:rPr lang="en-US" smtClean="0"/>
              <a:t>‹#›</a:t>
            </a:fld>
            <a:endParaRPr lang="en-US"/>
          </a:p>
        </p:txBody>
      </p:sp>
    </p:spTree>
    <p:extLst>
      <p:ext uri="{BB962C8B-B14F-4D97-AF65-F5344CB8AC3E}">
        <p14:creationId xmlns:p14="http://schemas.microsoft.com/office/powerpoint/2010/main" val="38885890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ar Selling Price Prediction | Devpost">
            <a:extLst>
              <a:ext uri="{FF2B5EF4-FFF2-40B4-BE49-F238E27FC236}">
                <a16:creationId xmlns:a16="http://schemas.microsoft.com/office/drawing/2014/main" id="{1F3F39CF-8323-9050-B539-700F72581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017" y="1608002"/>
            <a:ext cx="5033963" cy="36419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82B1894-264D-09BB-468F-6665E2A444E4}"/>
              </a:ext>
            </a:extLst>
          </p:cNvPr>
          <p:cNvSpPr txBox="1"/>
          <p:nvPr/>
        </p:nvSpPr>
        <p:spPr>
          <a:xfrm>
            <a:off x="1865710" y="463752"/>
            <a:ext cx="8460579" cy="1015663"/>
          </a:xfrm>
          <a:prstGeom prst="rect">
            <a:avLst/>
          </a:prstGeom>
          <a:noFill/>
        </p:spPr>
        <p:txBody>
          <a:bodyPr wrap="square" rtlCol="0">
            <a:spAutoFit/>
          </a:bodyPr>
          <a:lstStyle/>
          <a:p>
            <a:pPr algn="ctr"/>
            <a:r>
              <a:rPr lang="en-US" sz="6000" dirty="0">
                <a:latin typeface="Algerian" panose="04020705040A02060702" pitchFamily="82" charset="0"/>
              </a:rPr>
              <a:t>CAR PRICE PREDICTION</a:t>
            </a:r>
          </a:p>
        </p:txBody>
      </p:sp>
      <p:sp>
        <p:nvSpPr>
          <p:cNvPr id="5" name="TextBox 4">
            <a:extLst>
              <a:ext uri="{FF2B5EF4-FFF2-40B4-BE49-F238E27FC236}">
                <a16:creationId xmlns:a16="http://schemas.microsoft.com/office/drawing/2014/main" id="{E409D15E-7933-A838-EB5D-21351E72B120}"/>
              </a:ext>
            </a:extLst>
          </p:cNvPr>
          <p:cNvSpPr txBox="1"/>
          <p:nvPr/>
        </p:nvSpPr>
        <p:spPr>
          <a:xfrm>
            <a:off x="4488654" y="5713928"/>
            <a:ext cx="4124326" cy="369332"/>
          </a:xfrm>
          <a:prstGeom prst="rect">
            <a:avLst/>
          </a:prstGeom>
          <a:noFill/>
        </p:spPr>
        <p:txBody>
          <a:bodyPr wrap="square" rtlCol="0">
            <a:spAutoFit/>
          </a:bodyPr>
          <a:lstStyle/>
          <a:p>
            <a:r>
              <a:rPr lang="en-US" dirty="0">
                <a:latin typeface="Algerian" panose="04020705040A02060702" pitchFamily="82" charset="0"/>
              </a:rPr>
              <a:t>Prepared by-  Umesh Mahajan</a:t>
            </a:r>
          </a:p>
        </p:txBody>
      </p:sp>
    </p:spTree>
    <p:extLst>
      <p:ext uri="{BB962C8B-B14F-4D97-AF65-F5344CB8AC3E}">
        <p14:creationId xmlns:p14="http://schemas.microsoft.com/office/powerpoint/2010/main" val="1104996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307DC4-EF36-97F4-ECD8-AB88FE11D901}"/>
              </a:ext>
            </a:extLst>
          </p:cNvPr>
          <p:cNvSpPr txBox="1"/>
          <p:nvPr/>
        </p:nvSpPr>
        <p:spPr>
          <a:xfrm>
            <a:off x="1671638" y="971550"/>
            <a:ext cx="8241872" cy="400110"/>
          </a:xfrm>
          <a:prstGeom prst="rect">
            <a:avLst/>
          </a:prstGeom>
          <a:noFill/>
        </p:spPr>
        <p:txBody>
          <a:bodyPr wrap="none" rtlCol="0">
            <a:spAutoFit/>
          </a:bodyPr>
          <a:lstStyle/>
          <a:p>
            <a:r>
              <a:rPr lang="en-US" sz="2000" b="1" dirty="0"/>
              <a:t>As I found some  duplicate rows in dataset I removed those duplicate values</a:t>
            </a:r>
          </a:p>
        </p:txBody>
      </p:sp>
      <p:pic>
        <p:nvPicPr>
          <p:cNvPr id="4" name="Picture 3">
            <a:extLst>
              <a:ext uri="{FF2B5EF4-FFF2-40B4-BE49-F238E27FC236}">
                <a16:creationId xmlns:a16="http://schemas.microsoft.com/office/drawing/2014/main" id="{78EEE30C-E2E7-9706-A18D-B0937D6B28D9}"/>
              </a:ext>
            </a:extLst>
          </p:cNvPr>
          <p:cNvPicPr>
            <a:picLocks noChangeAspect="1"/>
          </p:cNvPicPr>
          <p:nvPr/>
        </p:nvPicPr>
        <p:blipFill>
          <a:blip r:embed="rId2"/>
          <a:stretch>
            <a:fillRect/>
          </a:stretch>
        </p:blipFill>
        <p:spPr>
          <a:xfrm>
            <a:off x="1671638" y="1557181"/>
            <a:ext cx="8345065" cy="2229161"/>
          </a:xfrm>
          <a:prstGeom prst="rect">
            <a:avLst/>
          </a:prstGeom>
        </p:spPr>
      </p:pic>
    </p:spTree>
    <p:extLst>
      <p:ext uri="{BB962C8B-B14F-4D97-AF65-F5344CB8AC3E}">
        <p14:creationId xmlns:p14="http://schemas.microsoft.com/office/powerpoint/2010/main" val="4234133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62F156-89F8-B07D-FBF0-7E2CD1D2A704}"/>
              </a:ext>
            </a:extLst>
          </p:cNvPr>
          <p:cNvSpPr txBox="1"/>
          <p:nvPr/>
        </p:nvSpPr>
        <p:spPr>
          <a:xfrm>
            <a:off x="2000250" y="242888"/>
            <a:ext cx="3748142" cy="461665"/>
          </a:xfrm>
          <a:prstGeom prst="rect">
            <a:avLst/>
          </a:prstGeom>
          <a:noFill/>
        </p:spPr>
        <p:txBody>
          <a:bodyPr wrap="none" rtlCol="0">
            <a:spAutoFit/>
          </a:bodyPr>
          <a:lstStyle/>
          <a:p>
            <a:r>
              <a:rPr lang="en-US" sz="2400" dirty="0">
                <a:latin typeface="Algerian" panose="04020705040A02060702" pitchFamily="82" charset="0"/>
              </a:rPr>
              <a:t>Visualization of Data</a:t>
            </a:r>
          </a:p>
        </p:txBody>
      </p:sp>
      <p:pic>
        <p:nvPicPr>
          <p:cNvPr id="4" name="Picture 3">
            <a:extLst>
              <a:ext uri="{FF2B5EF4-FFF2-40B4-BE49-F238E27FC236}">
                <a16:creationId xmlns:a16="http://schemas.microsoft.com/office/drawing/2014/main" id="{13CD7768-845E-C22F-4E1B-80E58E38E344}"/>
              </a:ext>
            </a:extLst>
          </p:cNvPr>
          <p:cNvPicPr>
            <a:picLocks noChangeAspect="1"/>
          </p:cNvPicPr>
          <p:nvPr/>
        </p:nvPicPr>
        <p:blipFill>
          <a:blip r:embed="rId2"/>
          <a:stretch>
            <a:fillRect/>
          </a:stretch>
        </p:blipFill>
        <p:spPr>
          <a:xfrm>
            <a:off x="1843087" y="704553"/>
            <a:ext cx="6660114" cy="3862703"/>
          </a:xfrm>
          <a:prstGeom prst="rect">
            <a:avLst/>
          </a:prstGeom>
        </p:spPr>
      </p:pic>
      <p:pic>
        <p:nvPicPr>
          <p:cNvPr id="6" name="Picture 5">
            <a:extLst>
              <a:ext uri="{FF2B5EF4-FFF2-40B4-BE49-F238E27FC236}">
                <a16:creationId xmlns:a16="http://schemas.microsoft.com/office/drawing/2014/main" id="{F27CE969-AE01-4A3B-B334-7FB8492BE1BD}"/>
              </a:ext>
            </a:extLst>
          </p:cNvPr>
          <p:cNvPicPr>
            <a:picLocks noChangeAspect="1"/>
          </p:cNvPicPr>
          <p:nvPr/>
        </p:nvPicPr>
        <p:blipFill>
          <a:blip r:embed="rId3"/>
          <a:stretch>
            <a:fillRect/>
          </a:stretch>
        </p:blipFill>
        <p:spPr>
          <a:xfrm>
            <a:off x="2000250" y="4705270"/>
            <a:ext cx="8195278" cy="1738392"/>
          </a:xfrm>
          <a:prstGeom prst="rect">
            <a:avLst/>
          </a:prstGeom>
        </p:spPr>
      </p:pic>
    </p:spTree>
    <p:extLst>
      <p:ext uri="{BB962C8B-B14F-4D97-AF65-F5344CB8AC3E}">
        <p14:creationId xmlns:p14="http://schemas.microsoft.com/office/powerpoint/2010/main" val="39007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0CB995-FF1E-F34B-3317-EEF826FC2220}"/>
              </a:ext>
            </a:extLst>
          </p:cNvPr>
          <p:cNvPicPr>
            <a:picLocks noChangeAspect="1"/>
          </p:cNvPicPr>
          <p:nvPr/>
        </p:nvPicPr>
        <p:blipFill>
          <a:blip r:embed="rId2"/>
          <a:stretch>
            <a:fillRect/>
          </a:stretch>
        </p:blipFill>
        <p:spPr>
          <a:xfrm>
            <a:off x="0" y="180522"/>
            <a:ext cx="5772956" cy="3248478"/>
          </a:xfrm>
          <a:prstGeom prst="rect">
            <a:avLst/>
          </a:prstGeom>
        </p:spPr>
      </p:pic>
      <p:pic>
        <p:nvPicPr>
          <p:cNvPr id="5" name="Picture 4">
            <a:extLst>
              <a:ext uri="{FF2B5EF4-FFF2-40B4-BE49-F238E27FC236}">
                <a16:creationId xmlns:a16="http://schemas.microsoft.com/office/drawing/2014/main" id="{820CA4B6-DD40-7E4C-0C2A-309EC17EBCBA}"/>
              </a:ext>
            </a:extLst>
          </p:cNvPr>
          <p:cNvPicPr>
            <a:picLocks noChangeAspect="1"/>
          </p:cNvPicPr>
          <p:nvPr/>
        </p:nvPicPr>
        <p:blipFill>
          <a:blip r:embed="rId3"/>
          <a:stretch>
            <a:fillRect/>
          </a:stretch>
        </p:blipFill>
        <p:spPr>
          <a:xfrm>
            <a:off x="5914609" y="180522"/>
            <a:ext cx="5963482" cy="3348491"/>
          </a:xfrm>
          <a:prstGeom prst="rect">
            <a:avLst/>
          </a:prstGeom>
        </p:spPr>
      </p:pic>
      <p:pic>
        <p:nvPicPr>
          <p:cNvPr id="7" name="Picture 6">
            <a:extLst>
              <a:ext uri="{FF2B5EF4-FFF2-40B4-BE49-F238E27FC236}">
                <a16:creationId xmlns:a16="http://schemas.microsoft.com/office/drawing/2014/main" id="{E95073C1-FF11-F47C-45BE-79204A9A8D8F}"/>
              </a:ext>
            </a:extLst>
          </p:cNvPr>
          <p:cNvPicPr>
            <a:picLocks noChangeAspect="1"/>
          </p:cNvPicPr>
          <p:nvPr/>
        </p:nvPicPr>
        <p:blipFill>
          <a:blip r:embed="rId4"/>
          <a:stretch>
            <a:fillRect/>
          </a:stretch>
        </p:blipFill>
        <p:spPr>
          <a:xfrm>
            <a:off x="2918969" y="3266885"/>
            <a:ext cx="6354062" cy="2724530"/>
          </a:xfrm>
          <a:prstGeom prst="rect">
            <a:avLst/>
          </a:prstGeom>
        </p:spPr>
      </p:pic>
    </p:spTree>
    <p:extLst>
      <p:ext uri="{BB962C8B-B14F-4D97-AF65-F5344CB8AC3E}">
        <p14:creationId xmlns:p14="http://schemas.microsoft.com/office/powerpoint/2010/main" val="207990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0E32C8-F2C8-D87E-0F0A-3BF4AFED1B4F}"/>
              </a:ext>
            </a:extLst>
          </p:cNvPr>
          <p:cNvPicPr>
            <a:picLocks noChangeAspect="1"/>
          </p:cNvPicPr>
          <p:nvPr/>
        </p:nvPicPr>
        <p:blipFill>
          <a:blip r:embed="rId2"/>
          <a:stretch>
            <a:fillRect/>
          </a:stretch>
        </p:blipFill>
        <p:spPr>
          <a:xfrm>
            <a:off x="7977098" y="0"/>
            <a:ext cx="3714956" cy="3111879"/>
          </a:xfrm>
          <a:prstGeom prst="rect">
            <a:avLst/>
          </a:prstGeom>
        </p:spPr>
      </p:pic>
      <p:pic>
        <p:nvPicPr>
          <p:cNvPr id="5" name="Picture 4">
            <a:extLst>
              <a:ext uri="{FF2B5EF4-FFF2-40B4-BE49-F238E27FC236}">
                <a16:creationId xmlns:a16="http://schemas.microsoft.com/office/drawing/2014/main" id="{5459A9E6-310B-5B55-A43D-85530DA100C1}"/>
              </a:ext>
            </a:extLst>
          </p:cNvPr>
          <p:cNvPicPr>
            <a:picLocks noChangeAspect="1"/>
          </p:cNvPicPr>
          <p:nvPr/>
        </p:nvPicPr>
        <p:blipFill>
          <a:blip r:embed="rId3"/>
          <a:stretch>
            <a:fillRect/>
          </a:stretch>
        </p:blipFill>
        <p:spPr>
          <a:xfrm>
            <a:off x="2071432" y="414676"/>
            <a:ext cx="5158044" cy="5799459"/>
          </a:xfrm>
          <a:prstGeom prst="rect">
            <a:avLst/>
          </a:prstGeom>
        </p:spPr>
      </p:pic>
      <p:pic>
        <p:nvPicPr>
          <p:cNvPr id="7" name="Picture 6">
            <a:extLst>
              <a:ext uri="{FF2B5EF4-FFF2-40B4-BE49-F238E27FC236}">
                <a16:creationId xmlns:a16="http://schemas.microsoft.com/office/drawing/2014/main" id="{0D56C39D-145D-C410-C460-5F4A8FDCAC27}"/>
              </a:ext>
            </a:extLst>
          </p:cNvPr>
          <p:cNvPicPr>
            <a:picLocks noChangeAspect="1"/>
          </p:cNvPicPr>
          <p:nvPr/>
        </p:nvPicPr>
        <p:blipFill>
          <a:blip r:embed="rId4"/>
          <a:stretch>
            <a:fillRect/>
          </a:stretch>
        </p:blipFill>
        <p:spPr>
          <a:xfrm>
            <a:off x="7977098" y="3314406"/>
            <a:ext cx="3605534" cy="3292009"/>
          </a:xfrm>
          <a:prstGeom prst="rect">
            <a:avLst/>
          </a:prstGeom>
        </p:spPr>
      </p:pic>
    </p:spTree>
    <p:extLst>
      <p:ext uri="{BB962C8B-B14F-4D97-AF65-F5344CB8AC3E}">
        <p14:creationId xmlns:p14="http://schemas.microsoft.com/office/powerpoint/2010/main" val="2409143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93CB3-4A5B-B535-CDE8-B5BA60E9C1B5}"/>
              </a:ext>
            </a:extLst>
          </p:cNvPr>
          <p:cNvSpPr txBox="1"/>
          <p:nvPr/>
        </p:nvSpPr>
        <p:spPr>
          <a:xfrm>
            <a:off x="1928812" y="1000125"/>
            <a:ext cx="7511993" cy="400110"/>
          </a:xfrm>
          <a:prstGeom prst="rect">
            <a:avLst/>
          </a:prstGeom>
          <a:noFill/>
        </p:spPr>
        <p:txBody>
          <a:bodyPr wrap="none" rtlCol="0">
            <a:spAutoFit/>
          </a:bodyPr>
          <a:lstStyle/>
          <a:p>
            <a:r>
              <a:rPr lang="en-US" sz="2000" dirty="0">
                <a:latin typeface="Aharoni" panose="02010803020104030203" pitchFamily="2" charset="-79"/>
                <a:cs typeface="Aharoni" panose="02010803020104030203" pitchFamily="2" charset="-79"/>
              </a:rPr>
              <a:t>Converted categorical values in numeric using Label encoder</a:t>
            </a:r>
          </a:p>
        </p:txBody>
      </p:sp>
      <p:pic>
        <p:nvPicPr>
          <p:cNvPr id="4" name="Picture 3">
            <a:extLst>
              <a:ext uri="{FF2B5EF4-FFF2-40B4-BE49-F238E27FC236}">
                <a16:creationId xmlns:a16="http://schemas.microsoft.com/office/drawing/2014/main" id="{618B47A8-4E8F-C263-008A-BC62E450099F}"/>
              </a:ext>
            </a:extLst>
          </p:cNvPr>
          <p:cNvPicPr>
            <a:picLocks noChangeAspect="1"/>
          </p:cNvPicPr>
          <p:nvPr/>
        </p:nvPicPr>
        <p:blipFill>
          <a:blip r:embed="rId2"/>
          <a:stretch>
            <a:fillRect/>
          </a:stretch>
        </p:blipFill>
        <p:spPr>
          <a:xfrm>
            <a:off x="2043112" y="1580913"/>
            <a:ext cx="6386513" cy="4543512"/>
          </a:xfrm>
          <a:prstGeom prst="rect">
            <a:avLst/>
          </a:prstGeom>
        </p:spPr>
      </p:pic>
    </p:spTree>
    <p:extLst>
      <p:ext uri="{BB962C8B-B14F-4D97-AF65-F5344CB8AC3E}">
        <p14:creationId xmlns:p14="http://schemas.microsoft.com/office/powerpoint/2010/main" val="2521928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A8670A-DCC6-0DCE-8B8C-BFCE5CEDAEC3}"/>
              </a:ext>
            </a:extLst>
          </p:cNvPr>
          <p:cNvPicPr>
            <a:picLocks noChangeAspect="1"/>
          </p:cNvPicPr>
          <p:nvPr/>
        </p:nvPicPr>
        <p:blipFill>
          <a:blip r:embed="rId2"/>
          <a:stretch>
            <a:fillRect/>
          </a:stretch>
        </p:blipFill>
        <p:spPr>
          <a:xfrm>
            <a:off x="1814513" y="133107"/>
            <a:ext cx="8230623" cy="3053007"/>
          </a:xfrm>
          <a:prstGeom prst="rect">
            <a:avLst/>
          </a:prstGeom>
        </p:spPr>
      </p:pic>
      <p:pic>
        <p:nvPicPr>
          <p:cNvPr id="5" name="Picture 4">
            <a:extLst>
              <a:ext uri="{FF2B5EF4-FFF2-40B4-BE49-F238E27FC236}">
                <a16:creationId xmlns:a16="http://schemas.microsoft.com/office/drawing/2014/main" id="{1C50CA18-DB92-2D0B-8AFE-3CB845DE400B}"/>
              </a:ext>
            </a:extLst>
          </p:cNvPr>
          <p:cNvPicPr>
            <a:picLocks noChangeAspect="1"/>
          </p:cNvPicPr>
          <p:nvPr/>
        </p:nvPicPr>
        <p:blipFill>
          <a:blip r:embed="rId3"/>
          <a:stretch>
            <a:fillRect/>
          </a:stretch>
        </p:blipFill>
        <p:spPr>
          <a:xfrm>
            <a:off x="1832349" y="3798332"/>
            <a:ext cx="8230623" cy="2806559"/>
          </a:xfrm>
          <a:prstGeom prst="rect">
            <a:avLst/>
          </a:prstGeom>
        </p:spPr>
      </p:pic>
      <p:sp>
        <p:nvSpPr>
          <p:cNvPr id="6" name="TextBox 5">
            <a:extLst>
              <a:ext uri="{FF2B5EF4-FFF2-40B4-BE49-F238E27FC236}">
                <a16:creationId xmlns:a16="http://schemas.microsoft.com/office/drawing/2014/main" id="{DC772943-E5E8-01A2-5DD3-62C45EBD6DB5}"/>
              </a:ext>
            </a:extLst>
          </p:cNvPr>
          <p:cNvSpPr txBox="1"/>
          <p:nvPr/>
        </p:nvSpPr>
        <p:spPr>
          <a:xfrm>
            <a:off x="1814513" y="3429000"/>
            <a:ext cx="2303836" cy="369332"/>
          </a:xfrm>
          <a:prstGeom prst="rect">
            <a:avLst/>
          </a:prstGeom>
          <a:noFill/>
        </p:spPr>
        <p:txBody>
          <a:bodyPr wrap="none" rtlCol="0">
            <a:spAutoFit/>
          </a:bodyPr>
          <a:lstStyle/>
          <a:p>
            <a:r>
              <a:rPr lang="en-US" dirty="0">
                <a:latin typeface="Aharoni" panose="02010803020104030203" pitchFamily="2" charset="-79"/>
                <a:cs typeface="Aharoni" panose="02010803020104030203" pitchFamily="2" charset="-79"/>
              </a:rPr>
              <a:t>Correlations matrix</a:t>
            </a:r>
          </a:p>
        </p:txBody>
      </p:sp>
    </p:spTree>
    <p:extLst>
      <p:ext uri="{BB962C8B-B14F-4D97-AF65-F5344CB8AC3E}">
        <p14:creationId xmlns:p14="http://schemas.microsoft.com/office/powerpoint/2010/main" val="3347658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559727-7CB5-5AE3-FE0C-4D58FFDA84D2}"/>
              </a:ext>
            </a:extLst>
          </p:cNvPr>
          <p:cNvSpPr txBox="1"/>
          <p:nvPr/>
        </p:nvSpPr>
        <p:spPr>
          <a:xfrm>
            <a:off x="1771650" y="628650"/>
            <a:ext cx="6269665" cy="400110"/>
          </a:xfrm>
          <a:prstGeom prst="rect">
            <a:avLst/>
          </a:prstGeom>
          <a:noFill/>
        </p:spPr>
        <p:txBody>
          <a:bodyPr wrap="none" rtlCol="0">
            <a:spAutoFit/>
          </a:bodyPr>
          <a:lstStyle/>
          <a:p>
            <a:r>
              <a:rPr lang="en-US" sz="2000" dirty="0">
                <a:latin typeface="Aharoni" panose="02010803020104030203" pitchFamily="2" charset="-79"/>
                <a:cs typeface="Aharoni" panose="02010803020104030203" pitchFamily="2" charset="-79"/>
              </a:rPr>
              <a:t>Removed Outliers present in dataset using Z-score</a:t>
            </a:r>
          </a:p>
        </p:txBody>
      </p:sp>
      <p:pic>
        <p:nvPicPr>
          <p:cNvPr id="4" name="Picture 3">
            <a:extLst>
              <a:ext uri="{FF2B5EF4-FFF2-40B4-BE49-F238E27FC236}">
                <a16:creationId xmlns:a16="http://schemas.microsoft.com/office/drawing/2014/main" id="{0CCB1835-DFD5-1143-2AD7-AACF8E36A994}"/>
              </a:ext>
            </a:extLst>
          </p:cNvPr>
          <p:cNvPicPr>
            <a:picLocks noChangeAspect="1"/>
          </p:cNvPicPr>
          <p:nvPr/>
        </p:nvPicPr>
        <p:blipFill>
          <a:blip r:embed="rId2"/>
          <a:stretch>
            <a:fillRect/>
          </a:stretch>
        </p:blipFill>
        <p:spPr>
          <a:xfrm>
            <a:off x="1943100" y="1195644"/>
            <a:ext cx="5286375" cy="4466711"/>
          </a:xfrm>
          <a:prstGeom prst="rect">
            <a:avLst/>
          </a:prstGeom>
        </p:spPr>
      </p:pic>
      <p:pic>
        <p:nvPicPr>
          <p:cNvPr id="6" name="Picture 5">
            <a:extLst>
              <a:ext uri="{FF2B5EF4-FFF2-40B4-BE49-F238E27FC236}">
                <a16:creationId xmlns:a16="http://schemas.microsoft.com/office/drawing/2014/main" id="{14678D1B-5F43-477A-2F01-B9F1A9FF52AE}"/>
              </a:ext>
            </a:extLst>
          </p:cNvPr>
          <p:cNvPicPr>
            <a:picLocks noChangeAspect="1"/>
          </p:cNvPicPr>
          <p:nvPr/>
        </p:nvPicPr>
        <p:blipFill>
          <a:blip r:embed="rId3"/>
          <a:stretch>
            <a:fillRect/>
          </a:stretch>
        </p:blipFill>
        <p:spPr>
          <a:xfrm rot="5400000">
            <a:off x="6799307" y="1555795"/>
            <a:ext cx="5915564" cy="3431546"/>
          </a:xfrm>
          <a:prstGeom prst="rect">
            <a:avLst/>
          </a:prstGeom>
        </p:spPr>
      </p:pic>
    </p:spTree>
    <p:extLst>
      <p:ext uri="{BB962C8B-B14F-4D97-AF65-F5344CB8AC3E}">
        <p14:creationId xmlns:p14="http://schemas.microsoft.com/office/powerpoint/2010/main" val="2627391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7CE7C5-640A-E478-D2DF-181AFAA5C280}"/>
              </a:ext>
            </a:extLst>
          </p:cNvPr>
          <p:cNvSpPr txBox="1"/>
          <p:nvPr/>
        </p:nvSpPr>
        <p:spPr>
          <a:xfrm>
            <a:off x="1913984" y="514350"/>
            <a:ext cx="3098925" cy="461665"/>
          </a:xfrm>
          <a:prstGeom prst="rect">
            <a:avLst/>
          </a:prstGeom>
          <a:noFill/>
        </p:spPr>
        <p:txBody>
          <a:bodyPr wrap="none" rtlCol="0">
            <a:spAutoFit/>
          </a:bodyPr>
          <a:lstStyle/>
          <a:p>
            <a:r>
              <a:rPr lang="en-US" sz="2400" dirty="0">
                <a:latin typeface="Aharoni" panose="02010803020104030203" pitchFamily="2" charset="-79"/>
                <a:cs typeface="Aharoni" panose="02010803020104030203" pitchFamily="2" charset="-79"/>
              </a:rPr>
              <a:t>Removed Skewness</a:t>
            </a:r>
          </a:p>
        </p:txBody>
      </p:sp>
      <p:pic>
        <p:nvPicPr>
          <p:cNvPr id="4" name="Picture 3">
            <a:extLst>
              <a:ext uri="{FF2B5EF4-FFF2-40B4-BE49-F238E27FC236}">
                <a16:creationId xmlns:a16="http://schemas.microsoft.com/office/drawing/2014/main" id="{4386331C-E55A-7D55-85DA-C4F506ABA4F3}"/>
              </a:ext>
            </a:extLst>
          </p:cNvPr>
          <p:cNvPicPr>
            <a:picLocks noChangeAspect="1"/>
          </p:cNvPicPr>
          <p:nvPr/>
        </p:nvPicPr>
        <p:blipFill>
          <a:blip r:embed="rId2"/>
          <a:stretch>
            <a:fillRect/>
          </a:stretch>
        </p:blipFill>
        <p:spPr>
          <a:xfrm>
            <a:off x="1913984" y="976015"/>
            <a:ext cx="7763958" cy="2476846"/>
          </a:xfrm>
          <a:prstGeom prst="rect">
            <a:avLst/>
          </a:prstGeom>
        </p:spPr>
      </p:pic>
      <p:pic>
        <p:nvPicPr>
          <p:cNvPr id="6" name="Picture 5">
            <a:extLst>
              <a:ext uri="{FF2B5EF4-FFF2-40B4-BE49-F238E27FC236}">
                <a16:creationId xmlns:a16="http://schemas.microsoft.com/office/drawing/2014/main" id="{FABFD916-9C7E-DC35-5E89-47245C4A3FE0}"/>
              </a:ext>
            </a:extLst>
          </p:cNvPr>
          <p:cNvPicPr>
            <a:picLocks noChangeAspect="1"/>
          </p:cNvPicPr>
          <p:nvPr/>
        </p:nvPicPr>
        <p:blipFill>
          <a:blip r:embed="rId3"/>
          <a:stretch>
            <a:fillRect/>
          </a:stretch>
        </p:blipFill>
        <p:spPr>
          <a:xfrm>
            <a:off x="1913984" y="3914526"/>
            <a:ext cx="7535358" cy="2734057"/>
          </a:xfrm>
          <a:prstGeom prst="rect">
            <a:avLst/>
          </a:prstGeom>
        </p:spPr>
      </p:pic>
    </p:spTree>
    <p:extLst>
      <p:ext uri="{BB962C8B-B14F-4D97-AF65-F5344CB8AC3E}">
        <p14:creationId xmlns:p14="http://schemas.microsoft.com/office/powerpoint/2010/main" val="312772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41F72E-752C-3FC3-A57A-368718AF348D}"/>
              </a:ext>
            </a:extLst>
          </p:cNvPr>
          <p:cNvSpPr txBox="1"/>
          <p:nvPr/>
        </p:nvSpPr>
        <p:spPr>
          <a:xfrm>
            <a:off x="1657350" y="742950"/>
            <a:ext cx="3938477" cy="400110"/>
          </a:xfrm>
          <a:prstGeom prst="rect">
            <a:avLst/>
          </a:prstGeom>
          <a:noFill/>
        </p:spPr>
        <p:txBody>
          <a:bodyPr wrap="square" rtlCol="0">
            <a:spAutoFit/>
          </a:bodyPr>
          <a:lstStyle/>
          <a:p>
            <a:r>
              <a:rPr lang="en-US" sz="2000" dirty="0">
                <a:latin typeface="Algerian" panose="04020705040A02060702" pitchFamily="82" charset="0"/>
              </a:rPr>
              <a:t>Found Best Random state</a:t>
            </a:r>
          </a:p>
        </p:txBody>
      </p:sp>
      <p:pic>
        <p:nvPicPr>
          <p:cNvPr id="4" name="Picture 3">
            <a:extLst>
              <a:ext uri="{FF2B5EF4-FFF2-40B4-BE49-F238E27FC236}">
                <a16:creationId xmlns:a16="http://schemas.microsoft.com/office/drawing/2014/main" id="{6C66470F-45E5-F15F-2772-7DEDFB881BDC}"/>
              </a:ext>
            </a:extLst>
          </p:cNvPr>
          <p:cNvPicPr>
            <a:picLocks noChangeAspect="1"/>
          </p:cNvPicPr>
          <p:nvPr/>
        </p:nvPicPr>
        <p:blipFill>
          <a:blip r:embed="rId2"/>
          <a:stretch>
            <a:fillRect/>
          </a:stretch>
        </p:blipFill>
        <p:spPr>
          <a:xfrm>
            <a:off x="1657350" y="1471434"/>
            <a:ext cx="5614988" cy="2745791"/>
          </a:xfrm>
          <a:prstGeom prst="rect">
            <a:avLst/>
          </a:prstGeom>
        </p:spPr>
      </p:pic>
      <p:pic>
        <p:nvPicPr>
          <p:cNvPr id="6" name="Picture 5">
            <a:extLst>
              <a:ext uri="{FF2B5EF4-FFF2-40B4-BE49-F238E27FC236}">
                <a16:creationId xmlns:a16="http://schemas.microsoft.com/office/drawing/2014/main" id="{5FE4AE66-9A0F-72A6-B973-938E4810467D}"/>
              </a:ext>
            </a:extLst>
          </p:cNvPr>
          <p:cNvPicPr>
            <a:picLocks noChangeAspect="1"/>
          </p:cNvPicPr>
          <p:nvPr/>
        </p:nvPicPr>
        <p:blipFill>
          <a:blip r:embed="rId3"/>
          <a:stretch>
            <a:fillRect/>
          </a:stretch>
        </p:blipFill>
        <p:spPr>
          <a:xfrm>
            <a:off x="1657350" y="4776881"/>
            <a:ext cx="7158038" cy="849934"/>
          </a:xfrm>
          <a:prstGeom prst="rect">
            <a:avLst/>
          </a:prstGeom>
        </p:spPr>
      </p:pic>
    </p:spTree>
    <p:extLst>
      <p:ext uri="{BB962C8B-B14F-4D97-AF65-F5344CB8AC3E}">
        <p14:creationId xmlns:p14="http://schemas.microsoft.com/office/powerpoint/2010/main" val="239977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7BB038-43AC-DED4-A38D-9E4490EF9C20}"/>
              </a:ext>
            </a:extLst>
          </p:cNvPr>
          <p:cNvSpPr txBox="1"/>
          <p:nvPr/>
        </p:nvSpPr>
        <p:spPr>
          <a:xfrm>
            <a:off x="2170218" y="317460"/>
            <a:ext cx="2844048" cy="369332"/>
          </a:xfrm>
          <a:prstGeom prst="rect">
            <a:avLst/>
          </a:prstGeom>
          <a:noFill/>
        </p:spPr>
        <p:txBody>
          <a:bodyPr wrap="none" rtlCol="0">
            <a:spAutoFit/>
          </a:bodyPr>
          <a:lstStyle/>
          <a:p>
            <a:r>
              <a:rPr lang="en-US" dirty="0">
                <a:latin typeface="Algerian" panose="04020705040A02060702" pitchFamily="82" charset="0"/>
              </a:rPr>
              <a:t>Trained below Models</a:t>
            </a:r>
          </a:p>
        </p:txBody>
      </p:sp>
      <p:pic>
        <p:nvPicPr>
          <p:cNvPr id="4" name="Picture 3">
            <a:extLst>
              <a:ext uri="{FF2B5EF4-FFF2-40B4-BE49-F238E27FC236}">
                <a16:creationId xmlns:a16="http://schemas.microsoft.com/office/drawing/2014/main" id="{96070835-4999-A127-E936-0401C99CC34F}"/>
              </a:ext>
            </a:extLst>
          </p:cNvPr>
          <p:cNvPicPr>
            <a:picLocks noChangeAspect="1"/>
          </p:cNvPicPr>
          <p:nvPr/>
        </p:nvPicPr>
        <p:blipFill>
          <a:blip r:embed="rId2"/>
          <a:stretch>
            <a:fillRect/>
          </a:stretch>
        </p:blipFill>
        <p:spPr>
          <a:xfrm>
            <a:off x="2170218" y="842883"/>
            <a:ext cx="5313657" cy="2400379"/>
          </a:xfrm>
          <a:prstGeom prst="rect">
            <a:avLst/>
          </a:prstGeom>
        </p:spPr>
      </p:pic>
      <p:sp>
        <p:nvSpPr>
          <p:cNvPr id="6" name="TextBox 5">
            <a:extLst>
              <a:ext uri="{FF2B5EF4-FFF2-40B4-BE49-F238E27FC236}">
                <a16:creationId xmlns:a16="http://schemas.microsoft.com/office/drawing/2014/main" id="{89FECCEF-3DF2-080B-BCE1-6FDA1B62B241}"/>
              </a:ext>
            </a:extLst>
          </p:cNvPr>
          <p:cNvSpPr txBox="1"/>
          <p:nvPr/>
        </p:nvSpPr>
        <p:spPr>
          <a:xfrm>
            <a:off x="2170218" y="3614739"/>
            <a:ext cx="9106980" cy="646331"/>
          </a:xfrm>
          <a:prstGeom prst="rect">
            <a:avLst/>
          </a:prstGeom>
          <a:noFill/>
        </p:spPr>
        <p:txBody>
          <a:bodyPr wrap="none" rtlCol="0">
            <a:spAutoFit/>
          </a:bodyPr>
          <a:lstStyle/>
          <a:p>
            <a:r>
              <a:rPr lang="en-US" dirty="0">
                <a:latin typeface="Aharoni" panose="02010803020104030203" pitchFamily="2" charset="-79"/>
                <a:cs typeface="Aharoni" panose="02010803020104030203" pitchFamily="2" charset="-79"/>
              </a:rPr>
              <a:t>Considering performance matrix of all models I found </a:t>
            </a:r>
            <a:r>
              <a:rPr lang="en-US" b="1" i="0" dirty="0" err="1">
                <a:solidFill>
                  <a:srgbClr val="000000"/>
                </a:solidFill>
                <a:effectLst/>
                <a:latin typeface="Aharoni" panose="02010803020104030203" pitchFamily="2" charset="-79"/>
                <a:cs typeface="Aharoni" panose="02010803020104030203" pitchFamily="2" charset="-79"/>
              </a:rPr>
              <a:t>GradientBoostingRegressor</a:t>
            </a:r>
            <a:endParaRPr lang="en-US" b="1" i="0" dirty="0">
              <a:solidFill>
                <a:srgbClr val="000000"/>
              </a:solidFill>
              <a:effectLst/>
              <a:latin typeface="Aharoni" panose="02010803020104030203" pitchFamily="2" charset="-79"/>
              <a:cs typeface="Aharoni" panose="02010803020104030203" pitchFamily="2" charset="-79"/>
            </a:endParaRPr>
          </a:p>
          <a:p>
            <a:r>
              <a:rPr lang="en-US" dirty="0">
                <a:latin typeface="Aharoni" panose="02010803020104030203" pitchFamily="2" charset="-79"/>
                <a:cs typeface="Aharoni" panose="02010803020104030203" pitchFamily="2" charset="-79"/>
              </a:rPr>
              <a:t> as best performing model</a:t>
            </a:r>
          </a:p>
        </p:txBody>
      </p:sp>
      <p:pic>
        <p:nvPicPr>
          <p:cNvPr id="8" name="Picture 7">
            <a:extLst>
              <a:ext uri="{FF2B5EF4-FFF2-40B4-BE49-F238E27FC236}">
                <a16:creationId xmlns:a16="http://schemas.microsoft.com/office/drawing/2014/main" id="{C2A79983-B038-5CD4-DBE1-FB33BF64DBFE}"/>
              </a:ext>
            </a:extLst>
          </p:cNvPr>
          <p:cNvPicPr>
            <a:picLocks noChangeAspect="1"/>
          </p:cNvPicPr>
          <p:nvPr/>
        </p:nvPicPr>
        <p:blipFill>
          <a:blip r:embed="rId3"/>
          <a:stretch>
            <a:fillRect/>
          </a:stretch>
        </p:blipFill>
        <p:spPr>
          <a:xfrm>
            <a:off x="2170217" y="4589683"/>
            <a:ext cx="6602307" cy="2219263"/>
          </a:xfrm>
          <a:prstGeom prst="rect">
            <a:avLst/>
          </a:prstGeom>
        </p:spPr>
      </p:pic>
    </p:spTree>
    <p:extLst>
      <p:ext uri="{BB962C8B-B14F-4D97-AF65-F5344CB8AC3E}">
        <p14:creationId xmlns:p14="http://schemas.microsoft.com/office/powerpoint/2010/main" val="401844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8BB680-3129-3D61-5099-1358DD37A28C}"/>
              </a:ext>
            </a:extLst>
          </p:cNvPr>
          <p:cNvSpPr txBox="1"/>
          <p:nvPr/>
        </p:nvSpPr>
        <p:spPr>
          <a:xfrm>
            <a:off x="1843088" y="742949"/>
            <a:ext cx="5186362" cy="523220"/>
          </a:xfrm>
          <a:prstGeom prst="rect">
            <a:avLst/>
          </a:prstGeom>
          <a:noFill/>
        </p:spPr>
        <p:txBody>
          <a:bodyPr wrap="square" rtlCol="0">
            <a:spAutoFit/>
          </a:bodyPr>
          <a:lstStyle/>
          <a:p>
            <a:r>
              <a:rPr lang="en-US" sz="2800" b="1" dirty="0">
                <a:latin typeface="Arial Black" panose="020B0A04020102020204" pitchFamily="34" charset="0"/>
                <a:ea typeface="Arial Regular" pitchFamily="34" charset="-122"/>
                <a:cs typeface="Arial Black" panose="020B0604020202020204" pitchFamily="34" charset="0"/>
              </a:rPr>
              <a:t>AGENDA</a:t>
            </a:r>
            <a:endParaRPr lang="en-US" sz="2800" dirty="0">
              <a:latin typeface="Arial Black" panose="020B0A04020102020204" pitchFamily="34" charset="0"/>
            </a:endParaRPr>
          </a:p>
        </p:txBody>
      </p:sp>
      <p:sp>
        <p:nvSpPr>
          <p:cNvPr id="4" name="TextBox 3">
            <a:extLst>
              <a:ext uri="{FF2B5EF4-FFF2-40B4-BE49-F238E27FC236}">
                <a16:creationId xmlns:a16="http://schemas.microsoft.com/office/drawing/2014/main" id="{21AA4ADF-B672-DAC7-9840-11641A20B9AD}"/>
              </a:ext>
            </a:extLst>
          </p:cNvPr>
          <p:cNvSpPr txBox="1"/>
          <p:nvPr/>
        </p:nvSpPr>
        <p:spPr>
          <a:xfrm>
            <a:off x="1843088" y="1453774"/>
            <a:ext cx="7086600" cy="4661276"/>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000" dirty="0"/>
              <a:t>Introduction​</a:t>
            </a:r>
          </a:p>
          <a:p>
            <a:pPr marL="342900" indent="-342900">
              <a:lnSpc>
                <a:spcPct val="150000"/>
              </a:lnSpc>
              <a:buFont typeface="Wingdings" panose="05000000000000000000" pitchFamily="2" charset="2"/>
              <a:buChar char="§"/>
            </a:pPr>
            <a:r>
              <a:rPr lang="en-US" sz="2000" dirty="0"/>
              <a:t>Problem Statement</a:t>
            </a:r>
          </a:p>
          <a:p>
            <a:pPr marL="342900" indent="-342900">
              <a:lnSpc>
                <a:spcPct val="150000"/>
              </a:lnSpc>
              <a:buFont typeface="Wingdings" panose="05000000000000000000" pitchFamily="2" charset="2"/>
              <a:buChar char="§"/>
            </a:pPr>
            <a:r>
              <a:rPr lang="en-US" sz="2000" dirty="0"/>
              <a:t>Business Goal</a:t>
            </a:r>
          </a:p>
          <a:p>
            <a:pPr marL="342900" indent="-342900">
              <a:lnSpc>
                <a:spcPct val="150000"/>
              </a:lnSpc>
              <a:buFont typeface="Wingdings" panose="05000000000000000000" pitchFamily="2" charset="2"/>
              <a:buChar char="§"/>
            </a:pPr>
            <a:r>
              <a:rPr lang="en-US" sz="2000" dirty="0"/>
              <a:t>Technical Requirement</a:t>
            </a:r>
          </a:p>
          <a:p>
            <a:pPr marL="342900" indent="-342900">
              <a:lnSpc>
                <a:spcPct val="150000"/>
              </a:lnSpc>
              <a:buFont typeface="Wingdings" panose="05000000000000000000" pitchFamily="2" charset="2"/>
              <a:buChar char="§"/>
            </a:pPr>
            <a:r>
              <a:rPr lang="en-US" sz="2000" dirty="0"/>
              <a:t>Exploratory Data Analysis (EDA) </a:t>
            </a:r>
          </a:p>
          <a:p>
            <a:pPr marL="342900" indent="-342900">
              <a:lnSpc>
                <a:spcPct val="150000"/>
              </a:lnSpc>
              <a:buFont typeface="Wingdings" panose="05000000000000000000" pitchFamily="2" charset="2"/>
              <a:buChar char="§"/>
            </a:pPr>
            <a:r>
              <a:rPr lang="en-US" sz="2000" dirty="0"/>
              <a:t>Data Pre-Processing</a:t>
            </a:r>
          </a:p>
          <a:p>
            <a:pPr marL="342900" indent="-342900">
              <a:lnSpc>
                <a:spcPct val="150000"/>
              </a:lnSpc>
              <a:buFont typeface="Wingdings" panose="05000000000000000000" pitchFamily="2" charset="2"/>
              <a:buChar char="§"/>
            </a:pPr>
            <a:r>
              <a:rPr lang="en-US" sz="2000" dirty="0"/>
              <a:t>Visualization </a:t>
            </a:r>
          </a:p>
          <a:p>
            <a:pPr marL="342900" indent="-342900">
              <a:lnSpc>
                <a:spcPct val="150000"/>
              </a:lnSpc>
              <a:buFont typeface="Wingdings" panose="05000000000000000000" pitchFamily="2" charset="2"/>
              <a:buChar char="§"/>
            </a:pPr>
            <a:r>
              <a:rPr lang="en-US" sz="2000" dirty="0"/>
              <a:t>Built Model </a:t>
            </a:r>
          </a:p>
          <a:p>
            <a:pPr marL="342900" indent="-342900">
              <a:lnSpc>
                <a:spcPct val="150000"/>
              </a:lnSpc>
              <a:buFont typeface="Wingdings" panose="05000000000000000000" pitchFamily="2" charset="2"/>
              <a:buChar char="§"/>
            </a:pPr>
            <a:r>
              <a:rPr lang="en-US" sz="2000" dirty="0"/>
              <a:t>Saved Best Model</a:t>
            </a:r>
          </a:p>
          <a:p>
            <a:pPr marL="342900" indent="-342900">
              <a:lnSpc>
                <a:spcPct val="150000"/>
              </a:lnSpc>
              <a:buFont typeface="Wingdings" panose="05000000000000000000" pitchFamily="2" charset="2"/>
              <a:buChar char="§"/>
            </a:pPr>
            <a:r>
              <a:rPr lang="en-US" sz="2000" dirty="0"/>
              <a:t>Summary​</a:t>
            </a:r>
          </a:p>
        </p:txBody>
      </p:sp>
    </p:spTree>
    <p:extLst>
      <p:ext uri="{BB962C8B-B14F-4D97-AF65-F5344CB8AC3E}">
        <p14:creationId xmlns:p14="http://schemas.microsoft.com/office/powerpoint/2010/main" val="1820735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F0DB7A-6918-3A71-33A8-955524080877}"/>
              </a:ext>
            </a:extLst>
          </p:cNvPr>
          <p:cNvSpPr txBox="1"/>
          <p:nvPr/>
        </p:nvSpPr>
        <p:spPr>
          <a:xfrm>
            <a:off x="2014538" y="314325"/>
            <a:ext cx="4666662" cy="369332"/>
          </a:xfrm>
          <a:prstGeom prst="rect">
            <a:avLst/>
          </a:prstGeom>
          <a:noFill/>
        </p:spPr>
        <p:txBody>
          <a:bodyPr wrap="none" rtlCol="0">
            <a:spAutoFit/>
          </a:bodyPr>
          <a:lstStyle/>
          <a:p>
            <a:r>
              <a:rPr lang="en-US" dirty="0">
                <a:latin typeface="Algerian" panose="04020705040A02060702" pitchFamily="82" charset="0"/>
              </a:rPr>
              <a:t>Saved Final model with 91 % R2_score</a:t>
            </a:r>
          </a:p>
        </p:txBody>
      </p:sp>
      <p:pic>
        <p:nvPicPr>
          <p:cNvPr id="4" name="Picture 3">
            <a:extLst>
              <a:ext uri="{FF2B5EF4-FFF2-40B4-BE49-F238E27FC236}">
                <a16:creationId xmlns:a16="http://schemas.microsoft.com/office/drawing/2014/main" id="{588E057E-97A8-111D-652B-07149F4AA5FB}"/>
              </a:ext>
            </a:extLst>
          </p:cNvPr>
          <p:cNvPicPr>
            <a:picLocks noChangeAspect="1"/>
          </p:cNvPicPr>
          <p:nvPr/>
        </p:nvPicPr>
        <p:blipFill>
          <a:blip r:embed="rId2"/>
          <a:stretch>
            <a:fillRect/>
          </a:stretch>
        </p:blipFill>
        <p:spPr>
          <a:xfrm>
            <a:off x="1902619" y="683657"/>
            <a:ext cx="8386762" cy="2173183"/>
          </a:xfrm>
          <a:prstGeom prst="rect">
            <a:avLst/>
          </a:prstGeom>
        </p:spPr>
      </p:pic>
      <p:pic>
        <p:nvPicPr>
          <p:cNvPr id="6" name="Picture 5">
            <a:extLst>
              <a:ext uri="{FF2B5EF4-FFF2-40B4-BE49-F238E27FC236}">
                <a16:creationId xmlns:a16="http://schemas.microsoft.com/office/drawing/2014/main" id="{D40DA808-D13D-3453-38D5-A40849583B7B}"/>
              </a:ext>
            </a:extLst>
          </p:cNvPr>
          <p:cNvPicPr>
            <a:picLocks noChangeAspect="1"/>
          </p:cNvPicPr>
          <p:nvPr/>
        </p:nvPicPr>
        <p:blipFill>
          <a:blip r:embed="rId3"/>
          <a:stretch>
            <a:fillRect/>
          </a:stretch>
        </p:blipFill>
        <p:spPr>
          <a:xfrm>
            <a:off x="2014538" y="3048706"/>
            <a:ext cx="8072437" cy="3563603"/>
          </a:xfrm>
          <a:prstGeom prst="rect">
            <a:avLst/>
          </a:prstGeom>
        </p:spPr>
      </p:pic>
    </p:spTree>
    <p:extLst>
      <p:ext uri="{BB962C8B-B14F-4D97-AF65-F5344CB8AC3E}">
        <p14:creationId xmlns:p14="http://schemas.microsoft.com/office/powerpoint/2010/main" val="593763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2816D-5671-2F1C-F71E-0BF8464DAAEB}"/>
              </a:ext>
            </a:extLst>
          </p:cNvPr>
          <p:cNvSpPr txBox="1"/>
          <p:nvPr/>
        </p:nvSpPr>
        <p:spPr>
          <a:xfrm>
            <a:off x="1632348" y="558284"/>
            <a:ext cx="6093618" cy="369332"/>
          </a:xfrm>
          <a:prstGeom prst="rect">
            <a:avLst/>
          </a:prstGeom>
          <a:noFill/>
        </p:spPr>
        <p:txBody>
          <a:bodyPr wrap="square">
            <a:spAutoFit/>
          </a:bodyPr>
          <a:lstStyle/>
          <a:p>
            <a:r>
              <a:rPr lang="en-US" sz="1800" b="1" dirty="0">
                <a:latin typeface="Helvetica Neue"/>
                <a:cs typeface="Arial" pitchFamily="34" charset="0"/>
              </a:rPr>
              <a:t>Conclusion:</a:t>
            </a:r>
            <a:endParaRPr lang="en-US" sz="1800" b="1" dirty="0">
              <a:latin typeface="Helvetica Neue"/>
            </a:endParaRPr>
          </a:p>
        </p:txBody>
      </p:sp>
      <p:sp>
        <p:nvSpPr>
          <p:cNvPr id="5" name="TextBox 4">
            <a:extLst>
              <a:ext uri="{FF2B5EF4-FFF2-40B4-BE49-F238E27FC236}">
                <a16:creationId xmlns:a16="http://schemas.microsoft.com/office/drawing/2014/main" id="{D9BC46D7-07AB-F700-E9E0-9E7853AF7BFF}"/>
              </a:ext>
            </a:extLst>
          </p:cNvPr>
          <p:cNvSpPr txBox="1"/>
          <p:nvPr/>
        </p:nvSpPr>
        <p:spPr>
          <a:xfrm>
            <a:off x="1632348" y="1257300"/>
            <a:ext cx="9728112" cy="5355312"/>
          </a:xfrm>
          <a:prstGeom prst="rect">
            <a:avLst/>
          </a:prstGeom>
          <a:noFill/>
        </p:spPr>
        <p:txBody>
          <a:bodyPr wrap="none" rtlCol="0">
            <a:spAutoFit/>
          </a:bodyPr>
          <a:lstStyle/>
          <a:p>
            <a:pPr marL="285750" indent="-285750">
              <a:buFont typeface="Wingdings" panose="05000000000000000000" pitchFamily="2" charset="2"/>
              <a:buChar char="ü"/>
            </a:pPr>
            <a:r>
              <a:rPr lang="en-US" dirty="0"/>
              <a:t>As Per business requirement we collected live data from Cars24. com website using web </a:t>
            </a:r>
            <a:r>
              <a:rPr lang="en-US" dirty="0" err="1"/>
              <a:t>scarpping</a:t>
            </a:r>
            <a:r>
              <a:rPr lang="en-US" dirty="0"/>
              <a: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We converted data in </a:t>
            </a:r>
            <a:r>
              <a:rPr lang="en-US" dirty="0" err="1"/>
              <a:t>cvs</a:t>
            </a:r>
            <a:r>
              <a:rPr lang="en-US" dirty="0"/>
              <a:t> and did EDA before using data</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We cleaned our data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Removed duplicated rows from data</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Visualized all variables using different charts and graphs and gain understanding trends.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Handled and converted categorical data in numeric format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Did descriptive analysis of dataset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Handled outliers and skewness of data</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Finally trained best model which is </a:t>
            </a:r>
            <a:r>
              <a:rPr lang="en-US" dirty="0" err="1"/>
              <a:t>GradientBoostingRegressor</a:t>
            </a:r>
            <a:r>
              <a:rPr lang="en-US" dirty="0"/>
              <a:t> wit 91% R2 score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243871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BB0A2F-F028-B157-E8E0-5AC7B7297B4D}"/>
              </a:ext>
            </a:extLst>
          </p:cNvPr>
          <p:cNvSpPr txBox="1"/>
          <p:nvPr/>
        </p:nvSpPr>
        <p:spPr>
          <a:xfrm>
            <a:off x="2792043" y="400051"/>
            <a:ext cx="5937618" cy="584775"/>
          </a:xfrm>
          <a:prstGeom prst="rect">
            <a:avLst/>
          </a:prstGeom>
          <a:noFill/>
        </p:spPr>
        <p:txBody>
          <a:bodyPr wrap="square" rtlCol="0">
            <a:spAutoFit/>
          </a:bodyPr>
          <a:lstStyle/>
          <a:p>
            <a:pPr algn="ctr"/>
            <a:r>
              <a:rPr lang="en-US" sz="3200" dirty="0">
                <a:latin typeface="Algerian" panose="04020705040A02060702" pitchFamily="82" charset="0"/>
              </a:rPr>
              <a:t>INTRODUCTION</a:t>
            </a:r>
          </a:p>
        </p:txBody>
      </p:sp>
      <p:sp>
        <p:nvSpPr>
          <p:cNvPr id="4" name="TextBox 3">
            <a:extLst>
              <a:ext uri="{FF2B5EF4-FFF2-40B4-BE49-F238E27FC236}">
                <a16:creationId xmlns:a16="http://schemas.microsoft.com/office/drawing/2014/main" id="{B66ABD7A-9F2F-3840-E557-556C082BCDBD}"/>
              </a:ext>
            </a:extLst>
          </p:cNvPr>
          <p:cNvSpPr txBox="1"/>
          <p:nvPr/>
        </p:nvSpPr>
        <p:spPr>
          <a:xfrm>
            <a:off x="1315647" y="1102637"/>
            <a:ext cx="10876353" cy="5632311"/>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Arial" pitchFamily="34" charset="0"/>
                <a:cs typeface="Arial" pitchFamily="3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algn="l">
              <a:buFont typeface="Arial" panose="020B0604020202020204" pitchFamily="34" charset="0"/>
              <a:buChar char="•"/>
            </a:pPr>
            <a:endParaRPr lang="en-US" b="0" i="0" dirty="0">
              <a:solidFill>
                <a:srgbClr val="000000"/>
              </a:solidFill>
              <a:effectLst/>
              <a:latin typeface="Arial" pitchFamily="34" charset="0"/>
              <a:cs typeface="Arial" pitchFamily="34" charset="0"/>
            </a:endParaRPr>
          </a:p>
          <a:p>
            <a:pPr marL="742950" lvl="1" indent="-285750" algn="l">
              <a:buFont typeface="Arial" panose="020B0604020202020204" pitchFamily="34" charset="0"/>
              <a:buChar char="•"/>
            </a:pPr>
            <a:r>
              <a:rPr lang="en-US" b="1" i="0" dirty="0">
                <a:solidFill>
                  <a:srgbClr val="000000"/>
                </a:solidFill>
                <a:effectLst/>
                <a:latin typeface="Arial" pitchFamily="34" charset="0"/>
                <a:cs typeface="Arial" pitchFamily="34" charset="0"/>
              </a:rPr>
              <a:t>Data Collection Phase</a:t>
            </a:r>
            <a:r>
              <a:rPr lang="en-US" b="0" i="0" dirty="0">
                <a:solidFill>
                  <a:srgbClr val="000000"/>
                </a:solidFill>
                <a:effectLst/>
                <a:latin typeface="Arial" pitchFamily="34" charset="0"/>
                <a:cs typeface="Arial" pitchFamily="34" charset="0"/>
              </a:rPr>
              <a:t> : We have to scrape at least 5000 used cars data. We can scrape more data as well, it’s up to us. More the data better the model. In this section we need to scrape the data of used cars from websites (</a:t>
            </a:r>
            <a:r>
              <a:rPr lang="en-US" b="0" i="0" dirty="0" err="1">
                <a:solidFill>
                  <a:srgbClr val="000000"/>
                </a:solidFill>
                <a:effectLst/>
                <a:latin typeface="Arial" pitchFamily="34" charset="0"/>
                <a:cs typeface="Arial" pitchFamily="34" charset="0"/>
              </a:rPr>
              <a:t>Olx</a:t>
            </a:r>
            <a:r>
              <a:rPr lang="en-US" b="0" i="0" dirty="0">
                <a:solidFill>
                  <a:srgbClr val="000000"/>
                </a:solidFill>
                <a:effectLst/>
                <a:latin typeface="Arial" pitchFamily="34" charset="0"/>
                <a:cs typeface="Arial" pitchFamily="34" charset="0"/>
              </a:rPr>
              <a:t>, </a:t>
            </a:r>
            <a:r>
              <a:rPr lang="en-US" b="0" i="0" dirty="0" err="1">
                <a:solidFill>
                  <a:srgbClr val="000000"/>
                </a:solidFill>
                <a:effectLst/>
                <a:latin typeface="Arial" pitchFamily="34" charset="0"/>
                <a:cs typeface="Arial" pitchFamily="34" charset="0"/>
              </a:rPr>
              <a:t>cardekho</a:t>
            </a:r>
            <a:r>
              <a:rPr lang="en-US" b="0" i="0" dirty="0">
                <a:solidFill>
                  <a:srgbClr val="000000"/>
                </a:solidFill>
                <a:effectLst/>
                <a:latin typeface="Arial" pitchFamily="34" charset="0"/>
                <a:cs typeface="Arial" pitchFamily="34" charset="0"/>
              </a:rPr>
              <a:t>, Cars24 etc.) We need web scraping for this. We have to fetch data for different locations. The number of columns for data doesn’t have limit, it’s up to us and our creativity. Generally, these columns are Brand, model, variant, manufacturing year, driven kilometers, fuel, number of owners, location and at last target variable Price of the car. This data is to give us a hint about important variables in used car model. We can make changes to it, we can add or you can remove some columns, it completely depends on the website from which we are fetching the data. Try to include all types of cars in our data for example- SUV, Sedans, Coupe, minivan, Hatchback.</a:t>
            </a:r>
          </a:p>
          <a:p>
            <a:pPr marL="742950" lvl="1" indent="-285750" algn="l">
              <a:buFont typeface="Arial" panose="020B0604020202020204" pitchFamily="34" charset="0"/>
              <a:buChar char="•"/>
            </a:pPr>
            <a:r>
              <a:rPr lang="en-US" b="1" i="0" dirty="0">
                <a:solidFill>
                  <a:srgbClr val="000000"/>
                </a:solidFill>
                <a:effectLst/>
                <a:latin typeface="Arial" pitchFamily="34" charset="0"/>
                <a:cs typeface="Arial" pitchFamily="34" charset="0"/>
              </a:rPr>
              <a:t>Model Building Phase</a:t>
            </a:r>
            <a:r>
              <a:rPr lang="en-US" b="0" i="0" dirty="0">
                <a:solidFill>
                  <a:srgbClr val="000000"/>
                </a:solidFill>
                <a:effectLst/>
                <a:latin typeface="Arial" pitchFamily="34" charset="0"/>
                <a:cs typeface="Arial" pitchFamily="34" charset="0"/>
              </a:rPr>
              <a:t> : After collecting the data, you need to build a machine learning model. Before model building do all data pre-processing steps. Try different models with different hyper parameters and select the best model. Follow the complete life cycle of data science</a:t>
            </a:r>
          </a:p>
        </p:txBody>
      </p:sp>
    </p:spTree>
    <p:extLst>
      <p:ext uri="{BB962C8B-B14F-4D97-AF65-F5344CB8AC3E}">
        <p14:creationId xmlns:p14="http://schemas.microsoft.com/office/powerpoint/2010/main" val="2025503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20CD40-E366-AB22-88F1-4A75A4D453F0}"/>
              </a:ext>
            </a:extLst>
          </p:cNvPr>
          <p:cNvSpPr txBox="1"/>
          <p:nvPr/>
        </p:nvSpPr>
        <p:spPr>
          <a:xfrm>
            <a:off x="3286124" y="914400"/>
            <a:ext cx="5057775" cy="584775"/>
          </a:xfrm>
          <a:prstGeom prst="rect">
            <a:avLst/>
          </a:prstGeom>
          <a:noFill/>
        </p:spPr>
        <p:txBody>
          <a:bodyPr wrap="square" rtlCol="0">
            <a:spAutoFit/>
          </a:bodyPr>
          <a:lstStyle/>
          <a:p>
            <a:r>
              <a:rPr lang="en-US" sz="2800" dirty="0">
                <a:latin typeface="Algerian" panose="04020705040A02060702" pitchFamily="82" charset="0"/>
              </a:rPr>
              <a:t>Business </a:t>
            </a:r>
            <a:r>
              <a:rPr lang="en-US" sz="3200" dirty="0">
                <a:latin typeface="Algerian" panose="04020705040A02060702" pitchFamily="82" charset="0"/>
              </a:rPr>
              <a:t>Requirement</a:t>
            </a:r>
            <a:endParaRPr lang="en-US" sz="2800" dirty="0">
              <a:latin typeface="Algerian" panose="04020705040A02060702" pitchFamily="82" charset="0"/>
            </a:endParaRPr>
          </a:p>
        </p:txBody>
      </p:sp>
      <p:sp>
        <p:nvSpPr>
          <p:cNvPr id="4" name="TextBox 3">
            <a:extLst>
              <a:ext uri="{FF2B5EF4-FFF2-40B4-BE49-F238E27FC236}">
                <a16:creationId xmlns:a16="http://schemas.microsoft.com/office/drawing/2014/main" id="{7718FDA4-BBCE-67CE-5C61-9D8A396CD34E}"/>
              </a:ext>
            </a:extLst>
          </p:cNvPr>
          <p:cNvSpPr txBox="1"/>
          <p:nvPr/>
        </p:nvSpPr>
        <p:spPr>
          <a:xfrm>
            <a:off x="1114426" y="2510390"/>
            <a:ext cx="9701211" cy="2062552"/>
          </a:xfrm>
          <a:prstGeom prst="rect">
            <a:avLst/>
          </a:prstGeom>
          <a:noFill/>
        </p:spPr>
        <p:txBody>
          <a:bodyPr wrap="square">
            <a:spAutoFit/>
          </a:bodyPr>
          <a:lstStyle/>
          <a:p>
            <a:pPr marL="457200"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8177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9928BD-5656-2B72-696B-976F1565E630}"/>
              </a:ext>
            </a:extLst>
          </p:cNvPr>
          <p:cNvSpPr txBox="1"/>
          <p:nvPr/>
        </p:nvSpPr>
        <p:spPr>
          <a:xfrm>
            <a:off x="2814637" y="514350"/>
            <a:ext cx="5872163" cy="461665"/>
          </a:xfrm>
          <a:prstGeom prst="rect">
            <a:avLst/>
          </a:prstGeom>
          <a:noFill/>
        </p:spPr>
        <p:txBody>
          <a:bodyPr wrap="square" rtlCol="0">
            <a:spAutoFit/>
          </a:bodyPr>
          <a:lstStyle/>
          <a:p>
            <a:r>
              <a:rPr lang="en-IN" sz="2400" dirty="0">
                <a:latin typeface="Algerian" panose="04020705040A02060702" pitchFamily="82" charset="0"/>
              </a:rPr>
              <a:t>Exploratory Data Analysis (EDA)</a:t>
            </a:r>
            <a:endParaRPr lang="en-US" sz="2400" dirty="0">
              <a:latin typeface="Algerian" panose="04020705040A02060702" pitchFamily="82" charset="0"/>
            </a:endParaRPr>
          </a:p>
        </p:txBody>
      </p:sp>
      <p:sp>
        <p:nvSpPr>
          <p:cNvPr id="6" name="TextBox 5">
            <a:extLst>
              <a:ext uri="{FF2B5EF4-FFF2-40B4-BE49-F238E27FC236}">
                <a16:creationId xmlns:a16="http://schemas.microsoft.com/office/drawing/2014/main" id="{1CE3BA9B-7D89-0205-3293-13260ABF8519}"/>
              </a:ext>
            </a:extLst>
          </p:cNvPr>
          <p:cNvSpPr txBox="1"/>
          <p:nvPr/>
        </p:nvSpPr>
        <p:spPr>
          <a:xfrm>
            <a:off x="2238375" y="1577966"/>
            <a:ext cx="7715250" cy="4196020"/>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b="1" i="0" dirty="0">
                <a:solidFill>
                  <a:srgbClr val="000000"/>
                </a:solidFill>
                <a:effectLst/>
                <a:latin typeface="Helvetica Neue"/>
              </a:rPr>
              <a:t>Checked Total Numbers of Rows and Column</a:t>
            </a:r>
          </a:p>
          <a:p>
            <a:pPr marL="285750" indent="-285750">
              <a:lnSpc>
                <a:spcPct val="150000"/>
              </a:lnSpc>
              <a:buFont typeface="Wingdings" panose="05000000000000000000" pitchFamily="2" charset="2"/>
              <a:buChar char="§"/>
            </a:pPr>
            <a:r>
              <a:rPr lang="en-US" b="1" i="0" dirty="0">
                <a:solidFill>
                  <a:srgbClr val="000000"/>
                </a:solidFill>
                <a:effectLst/>
                <a:latin typeface="Helvetica Neue"/>
              </a:rPr>
              <a:t>Checked</a:t>
            </a:r>
            <a:r>
              <a:rPr lang="en-IN" b="1" i="0" dirty="0">
                <a:solidFill>
                  <a:srgbClr val="000000"/>
                </a:solidFill>
                <a:effectLst/>
                <a:latin typeface="Helvetica Neue"/>
              </a:rPr>
              <a:t> All Column Name</a:t>
            </a:r>
          </a:p>
          <a:p>
            <a:pPr marL="285750" indent="-285750">
              <a:lnSpc>
                <a:spcPct val="150000"/>
              </a:lnSpc>
              <a:buFont typeface="Wingdings" panose="05000000000000000000" pitchFamily="2" charset="2"/>
              <a:buChar char="§"/>
            </a:pPr>
            <a:r>
              <a:rPr lang="en-US" b="1" i="0" dirty="0">
                <a:solidFill>
                  <a:srgbClr val="000000"/>
                </a:solidFill>
                <a:effectLst/>
                <a:latin typeface="Helvetica Neue"/>
              </a:rPr>
              <a:t>Checked Data Type of All Data</a:t>
            </a:r>
          </a:p>
          <a:p>
            <a:pPr marL="285750" indent="-285750">
              <a:lnSpc>
                <a:spcPct val="150000"/>
              </a:lnSpc>
              <a:buFont typeface="Wingdings" panose="05000000000000000000" pitchFamily="2" charset="2"/>
              <a:buChar char="§"/>
            </a:pPr>
            <a:r>
              <a:rPr lang="en-US" b="1" i="0" dirty="0">
                <a:solidFill>
                  <a:srgbClr val="000000"/>
                </a:solidFill>
                <a:effectLst/>
                <a:latin typeface="Helvetica Neue"/>
              </a:rPr>
              <a:t>Checked</a:t>
            </a:r>
            <a:r>
              <a:rPr lang="en-IN" b="1" i="0" dirty="0">
                <a:solidFill>
                  <a:srgbClr val="000000"/>
                </a:solidFill>
                <a:effectLst/>
                <a:latin typeface="Helvetica Neue"/>
              </a:rPr>
              <a:t> for Null Values</a:t>
            </a:r>
          </a:p>
          <a:p>
            <a:pPr marL="285750" indent="-285750">
              <a:lnSpc>
                <a:spcPct val="150000"/>
              </a:lnSpc>
              <a:buFont typeface="Wingdings" panose="05000000000000000000" pitchFamily="2" charset="2"/>
              <a:buChar char="§"/>
            </a:pPr>
            <a:r>
              <a:rPr lang="en-IN" b="1" dirty="0">
                <a:solidFill>
                  <a:srgbClr val="000000"/>
                </a:solidFill>
                <a:latin typeface="Helvetica Neue"/>
              </a:rPr>
              <a:t>Checked for special character present in dataset or not</a:t>
            </a:r>
            <a:endParaRPr lang="en-IN" b="1" i="0" dirty="0">
              <a:solidFill>
                <a:srgbClr val="000000"/>
              </a:solidFill>
              <a:effectLst/>
              <a:latin typeface="Helvetica Neue"/>
            </a:endParaRPr>
          </a:p>
          <a:p>
            <a:pPr marL="285750" indent="-285750">
              <a:lnSpc>
                <a:spcPct val="150000"/>
              </a:lnSpc>
              <a:buFont typeface="Wingdings" panose="05000000000000000000" pitchFamily="2" charset="2"/>
              <a:buChar char="§"/>
            </a:pPr>
            <a:r>
              <a:rPr lang="en-US" b="1" i="0" dirty="0">
                <a:solidFill>
                  <a:srgbClr val="000000"/>
                </a:solidFill>
                <a:effectLst/>
                <a:latin typeface="Helvetica Neue"/>
              </a:rPr>
              <a:t>Checked total number of unique value</a:t>
            </a:r>
          </a:p>
          <a:p>
            <a:pPr marL="285750" indent="-285750">
              <a:lnSpc>
                <a:spcPct val="150000"/>
              </a:lnSpc>
              <a:buFont typeface="Wingdings" panose="05000000000000000000" pitchFamily="2" charset="2"/>
              <a:buChar char="§"/>
            </a:pPr>
            <a:r>
              <a:rPr lang="en-US" b="1" dirty="0">
                <a:solidFill>
                  <a:srgbClr val="000000"/>
                </a:solidFill>
                <a:latin typeface="Helvetica Neue"/>
              </a:rPr>
              <a:t>Dropped irrelevant Features </a:t>
            </a:r>
          </a:p>
          <a:p>
            <a:pPr marL="285750" indent="-285750">
              <a:lnSpc>
                <a:spcPct val="150000"/>
              </a:lnSpc>
              <a:buFont typeface="Wingdings" panose="05000000000000000000" pitchFamily="2" charset="2"/>
              <a:buChar char="§"/>
            </a:pPr>
            <a:r>
              <a:rPr lang="en-US" b="1" dirty="0">
                <a:solidFill>
                  <a:srgbClr val="000000"/>
                </a:solidFill>
                <a:latin typeface="Helvetica Neue"/>
              </a:rPr>
              <a:t>Replaced duplicate values, special characters  and irrelevant data</a:t>
            </a:r>
          </a:p>
          <a:p>
            <a:pPr marL="285750" indent="-285750">
              <a:lnSpc>
                <a:spcPct val="150000"/>
              </a:lnSpc>
              <a:buFont typeface="Wingdings" panose="05000000000000000000" pitchFamily="2" charset="2"/>
              <a:buChar char="§"/>
            </a:pPr>
            <a:r>
              <a:rPr lang="en-IN" b="1" i="0" dirty="0">
                <a:solidFill>
                  <a:srgbClr val="000000"/>
                </a:solidFill>
                <a:effectLst/>
                <a:latin typeface="Helvetica Neue"/>
              </a:rPr>
              <a:t>Checked Information about Data</a:t>
            </a:r>
            <a:endParaRPr lang="en-US" b="1" dirty="0">
              <a:solidFill>
                <a:srgbClr val="000000"/>
              </a:solidFill>
              <a:latin typeface="Helvetica Neue"/>
            </a:endParaRPr>
          </a:p>
          <a:p>
            <a:pPr marL="285750" indent="-285750">
              <a:lnSpc>
                <a:spcPct val="150000"/>
              </a:lnSpc>
              <a:buFont typeface="Wingdings" panose="05000000000000000000" pitchFamily="2" charset="2"/>
              <a:buChar char="§"/>
            </a:pPr>
            <a:r>
              <a:rPr lang="en-US" b="1" dirty="0">
                <a:solidFill>
                  <a:srgbClr val="000000"/>
                </a:solidFill>
                <a:latin typeface="Helvetica Neue"/>
              </a:rPr>
              <a:t>Checked all features through visualization.</a:t>
            </a:r>
          </a:p>
        </p:txBody>
      </p:sp>
    </p:spTree>
    <p:extLst>
      <p:ext uri="{BB962C8B-B14F-4D97-AF65-F5344CB8AC3E}">
        <p14:creationId xmlns:p14="http://schemas.microsoft.com/office/powerpoint/2010/main" val="2617622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9E002B-FC70-1E69-C640-5278610C0B7A}"/>
              </a:ext>
            </a:extLst>
          </p:cNvPr>
          <p:cNvSpPr txBox="1"/>
          <p:nvPr/>
        </p:nvSpPr>
        <p:spPr>
          <a:xfrm>
            <a:off x="1600201" y="1000125"/>
            <a:ext cx="3043237"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Dropping unnamed Index</a:t>
            </a:r>
          </a:p>
        </p:txBody>
      </p:sp>
      <p:pic>
        <p:nvPicPr>
          <p:cNvPr id="5" name="Picture 4">
            <a:extLst>
              <a:ext uri="{FF2B5EF4-FFF2-40B4-BE49-F238E27FC236}">
                <a16:creationId xmlns:a16="http://schemas.microsoft.com/office/drawing/2014/main" id="{65057C5F-09E0-C2F3-6FAE-75C6A41924C9}"/>
              </a:ext>
            </a:extLst>
          </p:cNvPr>
          <p:cNvPicPr>
            <a:picLocks noChangeAspect="1"/>
          </p:cNvPicPr>
          <p:nvPr/>
        </p:nvPicPr>
        <p:blipFill>
          <a:blip r:embed="rId2"/>
          <a:stretch>
            <a:fillRect/>
          </a:stretch>
        </p:blipFill>
        <p:spPr>
          <a:xfrm>
            <a:off x="1600200" y="1628725"/>
            <a:ext cx="4972049" cy="1027283"/>
          </a:xfrm>
          <a:prstGeom prst="rect">
            <a:avLst/>
          </a:prstGeom>
        </p:spPr>
      </p:pic>
      <p:sp>
        <p:nvSpPr>
          <p:cNvPr id="6" name="TextBox 5">
            <a:extLst>
              <a:ext uri="{FF2B5EF4-FFF2-40B4-BE49-F238E27FC236}">
                <a16:creationId xmlns:a16="http://schemas.microsoft.com/office/drawing/2014/main" id="{67B33EB1-84E6-6032-29D7-2B7EBD56290B}"/>
              </a:ext>
            </a:extLst>
          </p:cNvPr>
          <p:cNvSpPr txBox="1"/>
          <p:nvPr/>
        </p:nvSpPr>
        <p:spPr>
          <a:xfrm>
            <a:off x="1600199" y="3243263"/>
            <a:ext cx="9229726" cy="400110"/>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Checking shape of data we can see that we have total </a:t>
            </a:r>
            <a:r>
              <a:rPr lang="en-US" sz="2000" dirty="0">
                <a:latin typeface="Aharoni" panose="02010803020104030203" pitchFamily="2" charset="-79"/>
                <a:cs typeface="Aharoni" panose="02010803020104030203" pitchFamily="2" charset="-79"/>
              </a:rPr>
              <a:t>5373</a:t>
            </a:r>
            <a:r>
              <a:rPr lang="en-US" dirty="0">
                <a:latin typeface="Aharoni" panose="02010803020104030203" pitchFamily="2" charset="-79"/>
                <a:cs typeface="Aharoni" panose="02010803020104030203" pitchFamily="2" charset="-79"/>
              </a:rPr>
              <a:t> rows and </a:t>
            </a:r>
            <a:r>
              <a:rPr lang="en-US" sz="2000" dirty="0">
                <a:latin typeface="Aharoni" panose="02010803020104030203" pitchFamily="2" charset="-79"/>
                <a:cs typeface="Aharoni" panose="02010803020104030203" pitchFamily="2" charset="-79"/>
              </a:rPr>
              <a:t>8</a:t>
            </a:r>
            <a:r>
              <a:rPr lang="en-US" dirty="0">
                <a:latin typeface="Aharoni" panose="02010803020104030203" pitchFamily="2" charset="-79"/>
                <a:cs typeface="Aharoni" panose="02010803020104030203" pitchFamily="2" charset="-79"/>
              </a:rPr>
              <a:t> columns</a:t>
            </a:r>
          </a:p>
        </p:txBody>
      </p:sp>
      <p:pic>
        <p:nvPicPr>
          <p:cNvPr id="8" name="Picture 7">
            <a:extLst>
              <a:ext uri="{FF2B5EF4-FFF2-40B4-BE49-F238E27FC236}">
                <a16:creationId xmlns:a16="http://schemas.microsoft.com/office/drawing/2014/main" id="{8E1F9651-8BF7-1C71-2A6A-14224BB7D8FA}"/>
              </a:ext>
            </a:extLst>
          </p:cNvPr>
          <p:cNvPicPr>
            <a:picLocks noChangeAspect="1"/>
          </p:cNvPicPr>
          <p:nvPr/>
        </p:nvPicPr>
        <p:blipFill>
          <a:blip r:embed="rId3"/>
          <a:stretch>
            <a:fillRect/>
          </a:stretch>
        </p:blipFill>
        <p:spPr>
          <a:xfrm>
            <a:off x="1483290" y="3612595"/>
            <a:ext cx="5088959" cy="917196"/>
          </a:xfrm>
          <a:prstGeom prst="rect">
            <a:avLst/>
          </a:prstGeom>
        </p:spPr>
      </p:pic>
    </p:spTree>
    <p:extLst>
      <p:ext uri="{BB962C8B-B14F-4D97-AF65-F5344CB8AC3E}">
        <p14:creationId xmlns:p14="http://schemas.microsoft.com/office/powerpoint/2010/main" val="370133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F1443-AC1E-C257-6B98-0655141D57D7}"/>
              </a:ext>
            </a:extLst>
          </p:cNvPr>
          <p:cNvSpPr txBox="1"/>
          <p:nvPr/>
        </p:nvSpPr>
        <p:spPr>
          <a:xfrm>
            <a:off x="2450888" y="1114425"/>
            <a:ext cx="4416594" cy="369332"/>
          </a:xfrm>
          <a:prstGeom prst="rect">
            <a:avLst/>
          </a:prstGeom>
          <a:noFill/>
        </p:spPr>
        <p:txBody>
          <a:bodyPr wrap="none" rtlCol="0">
            <a:spAutoFit/>
          </a:bodyPr>
          <a:lstStyle/>
          <a:p>
            <a:r>
              <a:rPr lang="en-US" dirty="0">
                <a:latin typeface="Aharoni" panose="02010803020104030203" pitchFamily="2" charset="-79"/>
                <a:cs typeface="Aharoni" panose="02010803020104030203" pitchFamily="2" charset="-79"/>
              </a:rPr>
              <a:t>Getting Basic understanding of dataset</a:t>
            </a:r>
          </a:p>
        </p:txBody>
      </p:sp>
      <p:pic>
        <p:nvPicPr>
          <p:cNvPr id="4" name="Picture 3">
            <a:extLst>
              <a:ext uri="{FF2B5EF4-FFF2-40B4-BE49-F238E27FC236}">
                <a16:creationId xmlns:a16="http://schemas.microsoft.com/office/drawing/2014/main" id="{DB5F1F3B-511F-3134-6FC8-18835D758020}"/>
              </a:ext>
            </a:extLst>
          </p:cNvPr>
          <p:cNvPicPr>
            <a:picLocks noChangeAspect="1"/>
          </p:cNvPicPr>
          <p:nvPr/>
        </p:nvPicPr>
        <p:blipFill>
          <a:blip r:embed="rId2"/>
          <a:stretch>
            <a:fillRect/>
          </a:stretch>
        </p:blipFill>
        <p:spPr>
          <a:xfrm>
            <a:off x="2450888" y="1483757"/>
            <a:ext cx="5464388" cy="4902057"/>
          </a:xfrm>
          <a:prstGeom prst="rect">
            <a:avLst/>
          </a:prstGeom>
        </p:spPr>
      </p:pic>
    </p:spTree>
    <p:extLst>
      <p:ext uri="{BB962C8B-B14F-4D97-AF65-F5344CB8AC3E}">
        <p14:creationId xmlns:p14="http://schemas.microsoft.com/office/powerpoint/2010/main" val="36665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C5451-79EE-0B23-138E-849E8154BB81}"/>
              </a:ext>
            </a:extLst>
          </p:cNvPr>
          <p:cNvSpPr txBox="1"/>
          <p:nvPr/>
        </p:nvSpPr>
        <p:spPr>
          <a:xfrm>
            <a:off x="2014538" y="985838"/>
            <a:ext cx="4782078" cy="400110"/>
          </a:xfrm>
          <a:prstGeom prst="rect">
            <a:avLst/>
          </a:prstGeom>
          <a:noFill/>
        </p:spPr>
        <p:txBody>
          <a:bodyPr wrap="none" rtlCol="0">
            <a:spAutoFit/>
          </a:bodyPr>
          <a:lstStyle/>
          <a:p>
            <a:r>
              <a:rPr lang="en-US" sz="2000" dirty="0">
                <a:latin typeface="Aharoni" panose="02010803020104030203" pitchFamily="2" charset="-79"/>
                <a:cs typeface="Aharoni" panose="02010803020104030203" pitchFamily="2" charset="-79"/>
              </a:rPr>
              <a:t>Looking for the uniqueness of Dataset</a:t>
            </a:r>
          </a:p>
        </p:txBody>
      </p:sp>
      <p:pic>
        <p:nvPicPr>
          <p:cNvPr id="4" name="Picture 3">
            <a:extLst>
              <a:ext uri="{FF2B5EF4-FFF2-40B4-BE49-F238E27FC236}">
                <a16:creationId xmlns:a16="http://schemas.microsoft.com/office/drawing/2014/main" id="{ABA4CD67-DA00-7A3F-F504-0539E2C73971}"/>
              </a:ext>
            </a:extLst>
          </p:cNvPr>
          <p:cNvPicPr>
            <a:picLocks noChangeAspect="1"/>
          </p:cNvPicPr>
          <p:nvPr/>
        </p:nvPicPr>
        <p:blipFill>
          <a:blip r:embed="rId2"/>
          <a:stretch>
            <a:fillRect/>
          </a:stretch>
        </p:blipFill>
        <p:spPr>
          <a:xfrm>
            <a:off x="2014537" y="1533323"/>
            <a:ext cx="5400675" cy="2905530"/>
          </a:xfrm>
          <a:prstGeom prst="rect">
            <a:avLst/>
          </a:prstGeom>
        </p:spPr>
      </p:pic>
      <p:sp>
        <p:nvSpPr>
          <p:cNvPr id="5" name="TextBox 4">
            <a:extLst>
              <a:ext uri="{FF2B5EF4-FFF2-40B4-BE49-F238E27FC236}">
                <a16:creationId xmlns:a16="http://schemas.microsoft.com/office/drawing/2014/main" id="{45C95489-1507-83AE-A1F7-14D113B38D79}"/>
              </a:ext>
            </a:extLst>
          </p:cNvPr>
          <p:cNvSpPr txBox="1"/>
          <p:nvPr/>
        </p:nvSpPr>
        <p:spPr>
          <a:xfrm>
            <a:off x="2243138" y="5029200"/>
            <a:ext cx="7903189" cy="369332"/>
          </a:xfrm>
          <a:prstGeom prst="rect">
            <a:avLst/>
          </a:prstGeom>
          <a:noFill/>
        </p:spPr>
        <p:txBody>
          <a:bodyPr wrap="none" rtlCol="0">
            <a:spAutoFit/>
          </a:bodyPr>
          <a:lstStyle/>
          <a:p>
            <a:r>
              <a:rPr lang="en-US" dirty="0"/>
              <a:t>In </a:t>
            </a:r>
            <a:r>
              <a:rPr lang="en-US" dirty="0" err="1"/>
              <a:t>Jupytor</a:t>
            </a:r>
            <a:r>
              <a:rPr lang="en-US" dirty="0"/>
              <a:t> Note book I have seen and observed all Unique values present in dataset</a:t>
            </a:r>
          </a:p>
        </p:txBody>
      </p:sp>
    </p:spTree>
    <p:extLst>
      <p:ext uri="{BB962C8B-B14F-4D97-AF65-F5344CB8AC3E}">
        <p14:creationId xmlns:p14="http://schemas.microsoft.com/office/powerpoint/2010/main" val="305700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481672-AEFC-EA86-3F58-8BD783E76F3A}"/>
              </a:ext>
            </a:extLst>
          </p:cNvPr>
          <p:cNvSpPr txBox="1"/>
          <p:nvPr/>
        </p:nvSpPr>
        <p:spPr>
          <a:xfrm>
            <a:off x="1657350" y="828675"/>
            <a:ext cx="7755649" cy="400110"/>
          </a:xfrm>
          <a:prstGeom prst="rect">
            <a:avLst/>
          </a:prstGeom>
          <a:noFill/>
        </p:spPr>
        <p:txBody>
          <a:bodyPr wrap="none" rtlCol="0">
            <a:spAutoFit/>
          </a:bodyPr>
          <a:lstStyle/>
          <a:p>
            <a:r>
              <a:rPr lang="en-US" sz="2000" dirty="0">
                <a:latin typeface="Aharoni" panose="02010803020104030203" pitchFamily="2" charset="-79"/>
                <a:cs typeface="Aharoni" panose="02010803020104030203" pitchFamily="2" charset="-79"/>
              </a:rPr>
              <a:t>Data cleaning and removing unnecessary symbols and spaces </a:t>
            </a:r>
          </a:p>
        </p:txBody>
      </p:sp>
      <p:pic>
        <p:nvPicPr>
          <p:cNvPr id="4" name="Picture 3">
            <a:extLst>
              <a:ext uri="{FF2B5EF4-FFF2-40B4-BE49-F238E27FC236}">
                <a16:creationId xmlns:a16="http://schemas.microsoft.com/office/drawing/2014/main" id="{C2159125-D430-6954-00CB-9E2D42087A05}"/>
              </a:ext>
            </a:extLst>
          </p:cNvPr>
          <p:cNvPicPr>
            <a:picLocks noChangeAspect="1"/>
          </p:cNvPicPr>
          <p:nvPr/>
        </p:nvPicPr>
        <p:blipFill>
          <a:blip r:embed="rId2"/>
          <a:stretch>
            <a:fillRect/>
          </a:stretch>
        </p:blipFill>
        <p:spPr>
          <a:xfrm>
            <a:off x="2160942" y="1228785"/>
            <a:ext cx="6748463" cy="2795345"/>
          </a:xfrm>
          <a:prstGeom prst="rect">
            <a:avLst/>
          </a:prstGeom>
        </p:spPr>
      </p:pic>
      <p:pic>
        <p:nvPicPr>
          <p:cNvPr id="6" name="Picture 5">
            <a:extLst>
              <a:ext uri="{FF2B5EF4-FFF2-40B4-BE49-F238E27FC236}">
                <a16:creationId xmlns:a16="http://schemas.microsoft.com/office/drawing/2014/main" id="{6D2F9664-BA1D-BA6C-1B97-9BC975FED4AF}"/>
              </a:ext>
            </a:extLst>
          </p:cNvPr>
          <p:cNvPicPr>
            <a:picLocks noChangeAspect="1"/>
          </p:cNvPicPr>
          <p:nvPr/>
        </p:nvPicPr>
        <p:blipFill>
          <a:blip r:embed="rId3"/>
          <a:stretch>
            <a:fillRect/>
          </a:stretch>
        </p:blipFill>
        <p:spPr>
          <a:xfrm>
            <a:off x="2160942" y="4024130"/>
            <a:ext cx="6748463" cy="2514951"/>
          </a:xfrm>
          <a:prstGeom prst="rect">
            <a:avLst/>
          </a:prstGeom>
        </p:spPr>
      </p:pic>
    </p:spTree>
    <p:extLst>
      <p:ext uri="{BB962C8B-B14F-4D97-AF65-F5344CB8AC3E}">
        <p14:creationId xmlns:p14="http://schemas.microsoft.com/office/powerpoint/2010/main" val="2906985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176</TotalTime>
  <Words>725</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Aharoni</vt:lpstr>
      <vt:lpstr>Algerian</vt:lpstr>
      <vt:lpstr>Arial</vt:lpstr>
      <vt:lpstr>Arial Black</vt:lpstr>
      <vt:lpstr>Calibri</vt:lpstr>
      <vt:lpstr>Corbel</vt:lpstr>
      <vt:lpstr>Helvetica Neue</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Mahajan</dc:creator>
  <cp:lastModifiedBy>Rahul Mahajan</cp:lastModifiedBy>
  <cp:revision>2</cp:revision>
  <dcterms:created xsi:type="dcterms:W3CDTF">2022-12-29T06:15:59Z</dcterms:created>
  <dcterms:modified xsi:type="dcterms:W3CDTF">2022-12-29T09:12:26Z</dcterms:modified>
</cp:coreProperties>
</file>