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 Mahajan" initials="RM" lastIdx="2" clrIdx="0">
    <p:extLst>
      <p:ext uri="{19B8F6BF-5375-455C-9EA6-DF929625EA0E}">
        <p15:presenceInfo xmlns:p15="http://schemas.microsoft.com/office/powerpoint/2012/main" userId="8c24cb90a89815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90A842-F72A-44ED-BB6C-36760CC9B0C3}"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CBFB56-711F-4375-B93C-34A8DBD74864}" type="slidenum">
              <a:rPr lang="en-US" smtClean="0"/>
              <a:t>‹#›</a:t>
            </a:fld>
            <a:endParaRPr lang="en-US"/>
          </a:p>
        </p:txBody>
      </p:sp>
    </p:spTree>
    <p:extLst>
      <p:ext uri="{BB962C8B-B14F-4D97-AF65-F5344CB8AC3E}">
        <p14:creationId xmlns:p14="http://schemas.microsoft.com/office/powerpoint/2010/main" val="3812051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712E70-1B2D-4762-8492-915C57E427B6}" type="datetimeFigureOut">
              <a:rPr lang="en-US" smtClean="0"/>
              <a:t>12/2/2022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1B6574E-B73E-4EFE-81E4-C48B22CBFA55}" type="slidenum">
              <a:rPr lang="en-US" smtClean="0"/>
              <a:t>‹#›</a:t>
            </a:fld>
            <a:endParaRPr lang="en-US"/>
          </a:p>
        </p:txBody>
      </p:sp>
    </p:spTree>
    <p:extLst>
      <p:ext uri="{BB962C8B-B14F-4D97-AF65-F5344CB8AC3E}">
        <p14:creationId xmlns:p14="http://schemas.microsoft.com/office/powerpoint/2010/main" val="4189215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712E70-1B2D-4762-8492-915C57E427B6}"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6574E-B73E-4EFE-81E4-C48B22CBFA55}" type="slidenum">
              <a:rPr lang="en-US" smtClean="0"/>
              <a:t>‹#›</a:t>
            </a:fld>
            <a:endParaRPr lang="en-US"/>
          </a:p>
        </p:txBody>
      </p:sp>
    </p:spTree>
    <p:extLst>
      <p:ext uri="{BB962C8B-B14F-4D97-AF65-F5344CB8AC3E}">
        <p14:creationId xmlns:p14="http://schemas.microsoft.com/office/powerpoint/2010/main" val="4276880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712E70-1B2D-4762-8492-915C57E427B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6574E-B73E-4EFE-81E4-C48B22CBFA55}" type="slidenum">
              <a:rPr lang="en-US" smtClean="0"/>
              <a:t>‹#›</a:t>
            </a:fld>
            <a:endParaRPr lang="en-US"/>
          </a:p>
        </p:txBody>
      </p:sp>
    </p:spTree>
    <p:extLst>
      <p:ext uri="{BB962C8B-B14F-4D97-AF65-F5344CB8AC3E}">
        <p14:creationId xmlns:p14="http://schemas.microsoft.com/office/powerpoint/2010/main" val="2487081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712E70-1B2D-4762-8492-915C57E427B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6574E-B73E-4EFE-81E4-C48B22CBFA55}" type="slidenum">
              <a:rPr lang="en-US" smtClean="0"/>
              <a:t>‹#›</a:t>
            </a:fld>
            <a:endParaRPr lang="en-US"/>
          </a:p>
        </p:txBody>
      </p:sp>
    </p:spTree>
    <p:extLst>
      <p:ext uri="{BB962C8B-B14F-4D97-AF65-F5344CB8AC3E}">
        <p14:creationId xmlns:p14="http://schemas.microsoft.com/office/powerpoint/2010/main" val="1506349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712E70-1B2D-4762-8492-915C57E427B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6574E-B73E-4EFE-81E4-C48B22CBFA55}" type="slidenum">
              <a:rPr lang="en-US" smtClean="0"/>
              <a:t>‹#›</a:t>
            </a:fld>
            <a:endParaRPr lang="en-US"/>
          </a:p>
        </p:txBody>
      </p:sp>
    </p:spTree>
    <p:extLst>
      <p:ext uri="{BB962C8B-B14F-4D97-AF65-F5344CB8AC3E}">
        <p14:creationId xmlns:p14="http://schemas.microsoft.com/office/powerpoint/2010/main" val="4107281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712E70-1B2D-4762-8492-915C57E427B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6574E-B73E-4EFE-81E4-C48B22CBFA55}" type="slidenum">
              <a:rPr lang="en-US" smtClean="0"/>
              <a:t>‹#›</a:t>
            </a:fld>
            <a:endParaRPr lang="en-US"/>
          </a:p>
        </p:txBody>
      </p:sp>
    </p:spTree>
    <p:extLst>
      <p:ext uri="{BB962C8B-B14F-4D97-AF65-F5344CB8AC3E}">
        <p14:creationId xmlns:p14="http://schemas.microsoft.com/office/powerpoint/2010/main" val="2250912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712E70-1B2D-4762-8492-915C57E427B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6574E-B73E-4EFE-81E4-C48B22CBFA55}" type="slidenum">
              <a:rPr lang="en-US" smtClean="0"/>
              <a:t>‹#›</a:t>
            </a:fld>
            <a:endParaRPr lang="en-US"/>
          </a:p>
        </p:txBody>
      </p:sp>
    </p:spTree>
    <p:extLst>
      <p:ext uri="{BB962C8B-B14F-4D97-AF65-F5344CB8AC3E}">
        <p14:creationId xmlns:p14="http://schemas.microsoft.com/office/powerpoint/2010/main" val="1183077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12E70-1B2D-4762-8492-915C57E427B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6574E-B73E-4EFE-81E4-C48B22CBFA55}" type="slidenum">
              <a:rPr lang="en-US" smtClean="0"/>
              <a:t>‹#›</a:t>
            </a:fld>
            <a:endParaRPr lang="en-US"/>
          </a:p>
        </p:txBody>
      </p:sp>
    </p:spTree>
    <p:extLst>
      <p:ext uri="{BB962C8B-B14F-4D97-AF65-F5344CB8AC3E}">
        <p14:creationId xmlns:p14="http://schemas.microsoft.com/office/powerpoint/2010/main" val="102565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12E70-1B2D-4762-8492-915C57E427B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6574E-B73E-4EFE-81E4-C48B22CBFA55}" type="slidenum">
              <a:rPr lang="en-US" smtClean="0"/>
              <a:t>‹#›</a:t>
            </a:fld>
            <a:endParaRPr lang="en-US"/>
          </a:p>
        </p:txBody>
      </p:sp>
    </p:spTree>
    <p:extLst>
      <p:ext uri="{BB962C8B-B14F-4D97-AF65-F5344CB8AC3E}">
        <p14:creationId xmlns:p14="http://schemas.microsoft.com/office/powerpoint/2010/main" val="268837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12E70-1B2D-4762-8492-915C57E427B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1B6574E-B73E-4EFE-81E4-C48B22CBFA55}" type="slidenum">
              <a:rPr lang="en-US" smtClean="0"/>
              <a:t>‹#›</a:t>
            </a:fld>
            <a:endParaRPr lang="en-US"/>
          </a:p>
        </p:txBody>
      </p:sp>
    </p:spTree>
    <p:extLst>
      <p:ext uri="{BB962C8B-B14F-4D97-AF65-F5344CB8AC3E}">
        <p14:creationId xmlns:p14="http://schemas.microsoft.com/office/powerpoint/2010/main" val="412732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712E70-1B2D-4762-8492-915C57E427B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6574E-B73E-4EFE-81E4-C48B22CBFA55}" type="slidenum">
              <a:rPr lang="en-US" smtClean="0"/>
              <a:t>‹#›</a:t>
            </a:fld>
            <a:endParaRPr lang="en-US"/>
          </a:p>
        </p:txBody>
      </p:sp>
    </p:spTree>
    <p:extLst>
      <p:ext uri="{BB962C8B-B14F-4D97-AF65-F5344CB8AC3E}">
        <p14:creationId xmlns:p14="http://schemas.microsoft.com/office/powerpoint/2010/main" val="333716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712E70-1B2D-4762-8492-915C57E427B6}"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6574E-B73E-4EFE-81E4-C48B22CBFA55}" type="slidenum">
              <a:rPr lang="en-US" smtClean="0"/>
              <a:t>‹#›</a:t>
            </a:fld>
            <a:endParaRPr lang="en-US"/>
          </a:p>
        </p:txBody>
      </p:sp>
    </p:spTree>
    <p:extLst>
      <p:ext uri="{BB962C8B-B14F-4D97-AF65-F5344CB8AC3E}">
        <p14:creationId xmlns:p14="http://schemas.microsoft.com/office/powerpoint/2010/main" val="3338751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712E70-1B2D-4762-8492-915C57E427B6}"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B6574E-B73E-4EFE-81E4-C48B22CBFA55}" type="slidenum">
              <a:rPr lang="en-US" smtClean="0"/>
              <a:t>‹#›</a:t>
            </a:fld>
            <a:endParaRPr lang="en-US"/>
          </a:p>
        </p:txBody>
      </p:sp>
    </p:spTree>
    <p:extLst>
      <p:ext uri="{BB962C8B-B14F-4D97-AF65-F5344CB8AC3E}">
        <p14:creationId xmlns:p14="http://schemas.microsoft.com/office/powerpoint/2010/main" val="1888104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712E70-1B2D-4762-8492-915C57E427B6}"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B6574E-B73E-4EFE-81E4-C48B22CBFA55}" type="slidenum">
              <a:rPr lang="en-US" smtClean="0"/>
              <a:t>‹#›</a:t>
            </a:fld>
            <a:endParaRPr lang="en-US"/>
          </a:p>
        </p:txBody>
      </p:sp>
    </p:spTree>
    <p:extLst>
      <p:ext uri="{BB962C8B-B14F-4D97-AF65-F5344CB8AC3E}">
        <p14:creationId xmlns:p14="http://schemas.microsoft.com/office/powerpoint/2010/main" val="4161505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12E70-1B2D-4762-8492-915C57E427B6}"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B6574E-B73E-4EFE-81E4-C48B22CBFA55}" type="slidenum">
              <a:rPr lang="en-US" smtClean="0"/>
              <a:t>‹#›</a:t>
            </a:fld>
            <a:endParaRPr lang="en-US"/>
          </a:p>
        </p:txBody>
      </p:sp>
    </p:spTree>
    <p:extLst>
      <p:ext uri="{BB962C8B-B14F-4D97-AF65-F5344CB8AC3E}">
        <p14:creationId xmlns:p14="http://schemas.microsoft.com/office/powerpoint/2010/main" val="61204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712E70-1B2D-4762-8492-915C57E427B6}"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6574E-B73E-4EFE-81E4-C48B22CBFA55}" type="slidenum">
              <a:rPr lang="en-US" smtClean="0"/>
              <a:t>‹#›</a:t>
            </a:fld>
            <a:endParaRPr lang="en-US"/>
          </a:p>
        </p:txBody>
      </p:sp>
    </p:spTree>
    <p:extLst>
      <p:ext uri="{BB962C8B-B14F-4D97-AF65-F5344CB8AC3E}">
        <p14:creationId xmlns:p14="http://schemas.microsoft.com/office/powerpoint/2010/main" val="75698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712E70-1B2D-4762-8492-915C57E427B6}"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6574E-B73E-4EFE-81E4-C48B22CBFA55}" type="slidenum">
              <a:rPr lang="en-US" smtClean="0"/>
              <a:t>‹#›</a:t>
            </a:fld>
            <a:endParaRPr lang="en-US"/>
          </a:p>
        </p:txBody>
      </p:sp>
    </p:spTree>
    <p:extLst>
      <p:ext uri="{BB962C8B-B14F-4D97-AF65-F5344CB8AC3E}">
        <p14:creationId xmlns:p14="http://schemas.microsoft.com/office/powerpoint/2010/main" val="6272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712E70-1B2D-4762-8492-915C57E427B6}" type="datetimeFigureOut">
              <a:rPr lang="en-US" smtClean="0"/>
              <a:t>12/2/2022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B6574E-B73E-4EFE-81E4-C48B22CBFA55}" type="slidenum">
              <a:rPr lang="en-US" smtClean="0"/>
              <a:t>‹#›</a:t>
            </a:fld>
            <a:endParaRPr lang="en-US"/>
          </a:p>
        </p:txBody>
      </p:sp>
    </p:spTree>
    <p:extLst>
      <p:ext uri="{BB962C8B-B14F-4D97-AF65-F5344CB8AC3E}">
        <p14:creationId xmlns:p14="http://schemas.microsoft.com/office/powerpoint/2010/main" val="93435027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3D8BA3-6DF0-6692-584F-F11980E84517}"/>
              </a:ext>
            </a:extLst>
          </p:cNvPr>
          <p:cNvSpPr txBox="1"/>
          <p:nvPr/>
        </p:nvSpPr>
        <p:spPr>
          <a:xfrm>
            <a:off x="2100263" y="986909"/>
            <a:ext cx="9229725"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l"/>
            <a:r>
              <a:rPr lang="en-US" sz="3600" b="1" i="0" dirty="0">
                <a:ln/>
                <a:solidFill>
                  <a:schemeClr val="accent2">
                    <a:lumMod val="75000"/>
                  </a:schemeClr>
                </a:solidFill>
                <a:latin typeface="Helvetica Neue"/>
              </a:rPr>
              <a:t>HOUSING: PRICE PREDICTION</a:t>
            </a:r>
          </a:p>
        </p:txBody>
      </p:sp>
      <p:pic>
        <p:nvPicPr>
          <p:cNvPr id="8" name="Picture 7">
            <a:extLst>
              <a:ext uri="{FF2B5EF4-FFF2-40B4-BE49-F238E27FC236}">
                <a16:creationId xmlns:a16="http://schemas.microsoft.com/office/drawing/2014/main" id="{7CDC6900-F582-9BDD-2F02-B32A386D5973}"/>
              </a:ext>
            </a:extLst>
          </p:cNvPr>
          <p:cNvPicPr>
            <a:picLocks noChangeAspect="1"/>
          </p:cNvPicPr>
          <p:nvPr/>
        </p:nvPicPr>
        <p:blipFill>
          <a:blip r:embed="rId2"/>
          <a:stretch>
            <a:fillRect/>
          </a:stretch>
        </p:blipFill>
        <p:spPr>
          <a:xfrm>
            <a:off x="3905129" y="2281170"/>
            <a:ext cx="3152896" cy="1741931"/>
          </a:xfrm>
          <a:prstGeom prst="rect">
            <a:avLst/>
          </a:prstGeom>
        </p:spPr>
      </p:pic>
      <p:sp>
        <p:nvSpPr>
          <p:cNvPr id="9" name="TextBox 8">
            <a:extLst>
              <a:ext uri="{FF2B5EF4-FFF2-40B4-BE49-F238E27FC236}">
                <a16:creationId xmlns:a16="http://schemas.microsoft.com/office/drawing/2014/main" id="{F905E2D5-4910-8AA4-ED5C-B351F7E5AD4A}"/>
              </a:ext>
            </a:extLst>
          </p:cNvPr>
          <p:cNvSpPr txBox="1"/>
          <p:nvPr/>
        </p:nvSpPr>
        <p:spPr>
          <a:xfrm>
            <a:off x="1738375" y="4857752"/>
            <a:ext cx="3190754" cy="646331"/>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By : Umesh Rajendra Mahajan</a:t>
            </a:r>
          </a:p>
        </p:txBody>
      </p:sp>
      <p:sp>
        <p:nvSpPr>
          <p:cNvPr id="10" name="TextBox 9">
            <a:extLst>
              <a:ext uri="{FF2B5EF4-FFF2-40B4-BE49-F238E27FC236}">
                <a16:creationId xmlns:a16="http://schemas.microsoft.com/office/drawing/2014/main" id="{26109C8C-3686-56E4-20C9-AACB1E2460A5}"/>
              </a:ext>
            </a:extLst>
          </p:cNvPr>
          <p:cNvSpPr txBox="1"/>
          <p:nvPr/>
        </p:nvSpPr>
        <p:spPr>
          <a:xfrm>
            <a:off x="8601076" y="4857751"/>
            <a:ext cx="2728912" cy="461665"/>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Batch</a:t>
            </a:r>
            <a:r>
              <a:rPr lang="en-US" dirty="0">
                <a:latin typeface="Aharoni" panose="02010803020104030203" pitchFamily="2" charset="-79"/>
                <a:cs typeface="Aharoni" panose="02010803020104030203" pitchFamily="2" charset="-79"/>
              </a:rPr>
              <a:t> : </a:t>
            </a:r>
            <a:r>
              <a:rPr lang="en-US" sz="2400" dirty="0">
                <a:ln w="0"/>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rPr>
              <a:t>32</a:t>
            </a:r>
            <a:endParaRPr lang="en-US" dirty="0">
              <a:ln w="0"/>
              <a:effectLst>
                <a:outerShdw blurRad="38100" dist="19050" dir="2700000" algn="tl" rotWithShape="0">
                  <a:schemeClr val="dk1">
                    <a:alpha val="40000"/>
                  </a:schemeClr>
                </a:outerShd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229510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D62BCB-E9AA-9E66-7849-123FC09F3636}"/>
              </a:ext>
            </a:extLst>
          </p:cNvPr>
          <p:cNvSpPr txBox="1"/>
          <p:nvPr/>
        </p:nvSpPr>
        <p:spPr>
          <a:xfrm>
            <a:off x="1471612" y="628650"/>
            <a:ext cx="2574744" cy="584775"/>
          </a:xfrm>
          <a:prstGeom prst="rect">
            <a:avLst/>
          </a:prstGeom>
          <a:noFill/>
        </p:spPr>
        <p:txBody>
          <a:bodyPr wrap="none" rtlCol="0">
            <a:spAutoFit/>
          </a:bodyPr>
          <a:lstStyle/>
          <a:p>
            <a:r>
              <a:rPr lang="en-US" sz="3200" b="1" dirty="0">
                <a:latin typeface="Helvetica Neue"/>
              </a:rPr>
              <a:t>Observation</a:t>
            </a:r>
          </a:p>
        </p:txBody>
      </p:sp>
      <p:sp>
        <p:nvSpPr>
          <p:cNvPr id="4" name="TextBox 3">
            <a:extLst>
              <a:ext uri="{FF2B5EF4-FFF2-40B4-BE49-F238E27FC236}">
                <a16:creationId xmlns:a16="http://schemas.microsoft.com/office/drawing/2014/main" id="{240ABE96-35FE-DCCB-EEB8-352934569651}"/>
              </a:ext>
            </a:extLst>
          </p:cNvPr>
          <p:cNvSpPr txBox="1"/>
          <p:nvPr/>
        </p:nvSpPr>
        <p:spPr>
          <a:xfrm>
            <a:off x="1471612" y="1628775"/>
            <a:ext cx="9215438"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Helvetica Neue"/>
              </a:rPr>
              <a:t>We can see that of each column is distributed.</a:t>
            </a:r>
          </a:p>
          <a:p>
            <a:endParaRPr lang="en-US" dirty="0">
              <a:latin typeface="Helvetica Neue"/>
            </a:endParaRPr>
          </a:p>
          <a:p>
            <a:pPr marL="285750" indent="-285750">
              <a:buFont typeface="Wingdings" panose="05000000000000000000" pitchFamily="2" charset="2"/>
              <a:buChar char="Ø"/>
            </a:pPr>
            <a:r>
              <a:rPr lang="en-US" dirty="0">
                <a:latin typeface="Helvetica Neue"/>
              </a:rPr>
              <a:t>Lot area is shifted toward left side,</a:t>
            </a:r>
          </a:p>
          <a:p>
            <a:endParaRPr lang="en-US" dirty="0">
              <a:latin typeface="Helvetica Neue"/>
            </a:endParaRPr>
          </a:p>
          <a:p>
            <a:pPr marL="285750" indent="-285750">
              <a:buFont typeface="Wingdings" panose="05000000000000000000" pitchFamily="2" charset="2"/>
              <a:buChar char="Ø"/>
            </a:pPr>
            <a:r>
              <a:rPr lang="en-US" dirty="0">
                <a:latin typeface="Helvetica Neue"/>
              </a:rPr>
              <a:t>GrlivAre looks some symmetrical distribution.</a:t>
            </a:r>
          </a:p>
          <a:p>
            <a:endParaRPr lang="en-US" dirty="0">
              <a:latin typeface="Helvetica Neue"/>
            </a:endParaRPr>
          </a:p>
          <a:p>
            <a:pPr marL="285750" indent="-285750">
              <a:buFont typeface="Wingdings" panose="05000000000000000000" pitchFamily="2" charset="2"/>
              <a:buChar char="Ø"/>
            </a:pPr>
            <a:r>
              <a:rPr lang="en-US" dirty="0">
                <a:latin typeface="Helvetica Neue"/>
              </a:rPr>
              <a:t>BSmthalfBath most of data spreaded in range of 0 only.</a:t>
            </a:r>
          </a:p>
          <a:p>
            <a:endParaRPr lang="en-US" dirty="0">
              <a:latin typeface="Helvetica Neue"/>
            </a:endParaRPr>
          </a:p>
          <a:p>
            <a:pPr marL="285750" indent="-285750">
              <a:buFont typeface="Wingdings" panose="05000000000000000000" pitchFamily="2" charset="2"/>
              <a:buChar char="Ø"/>
            </a:pPr>
            <a:r>
              <a:rPr lang="en-US" dirty="0">
                <a:latin typeface="Helvetica Neue"/>
              </a:rPr>
              <a:t>GarageArea is good distribution as compare to other.</a:t>
            </a:r>
          </a:p>
          <a:p>
            <a:endParaRPr lang="en-US" dirty="0">
              <a:latin typeface="Helvetica Neue"/>
            </a:endParaRPr>
          </a:p>
          <a:p>
            <a:pPr marL="285750" indent="-285750">
              <a:buFont typeface="Wingdings" panose="05000000000000000000" pitchFamily="2" charset="2"/>
              <a:buChar char="Ø"/>
            </a:pPr>
            <a:r>
              <a:rPr lang="en-US" dirty="0">
                <a:latin typeface="Helvetica Neue"/>
              </a:rPr>
              <a:t>There are very less number who sold their how above range of 400000.</a:t>
            </a:r>
          </a:p>
          <a:p>
            <a:endParaRPr lang="en-US" dirty="0">
              <a:latin typeface="Helvetica Neue"/>
            </a:endParaRPr>
          </a:p>
          <a:p>
            <a:pPr marL="285750" indent="-285750">
              <a:buFont typeface="Wingdings" panose="05000000000000000000" pitchFamily="2" charset="2"/>
              <a:buChar char="Ø"/>
            </a:pPr>
            <a:r>
              <a:rPr lang="en-US" dirty="0">
                <a:latin typeface="Helvetica Neue"/>
              </a:rPr>
              <a:t>Year_sincesold max data fall between range of 1 to 4 </a:t>
            </a:r>
          </a:p>
          <a:p>
            <a:pPr marL="285750" indent="-285750">
              <a:buFont typeface="Wingdings" panose="05000000000000000000" pitchFamily="2" charset="2"/>
              <a:buChar char="Ø"/>
            </a:pPr>
            <a:endParaRPr lang="en-US" dirty="0">
              <a:latin typeface="Helvetica Neue"/>
            </a:endParaRPr>
          </a:p>
          <a:p>
            <a:endParaRPr lang="en-US" dirty="0">
              <a:latin typeface="Helvetica Neue"/>
            </a:endParaRPr>
          </a:p>
        </p:txBody>
      </p:sp>
    </p:spTree>
    <p:extLst>
      <p:ext uri="{BB962C8B-B14F-4D97-AF65-F5344CB8AC3E}">
        <p14:creationId xmlns:p14="http://schemas.microsoft.com/office/powerpoint/2010/main" val="292009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EC1DB9-1E11-480B-8C39-54C26D00F950}"/>
              </a:ext>
            </a:extLst>
          </p:cNvPr>
          <p:cNvSpPr txBox="1"/>
          <p:nvPr/>
        </p:nvSpPr>
        <p:spPr>
          <a:xfrm>
            <a:off x="1672749" y="442914"/>
            <a:ext cx="9615488" cy="1846659"/>
          </a:xfrm>
          <a:prstGeom prst="rect">
            <a:avLst/>
          </a:prstGeom>
          <a:noFill/>
        </p:spPr>
        <p:txBody>
          <a:bodyPr wrap="square" rtlCol="0">
            <a:spAutoFit/>
          </a:bodyPr>
          <a:lstStyle/>
          <a:p>
            <a:r>
              <a:rPr lang="en-US" sz="3200" b="1" dirty="0">
                <a:latin typeface="Helvetica Neue"/>
              </a:rPr>
              <a:t>Bivariate analysis</a:t>
            </a:r>
          </a:p>
          <a:p>
            <a:r>
              <a:rPr lang="en-US" sz="1600" b="1" dirty="0">
                <a:latin typeface="Helvetica Neue"/>
              </a:rPr>
              <a:t> </a:t>
            </a:r>
          </a:p>
          <a:p>
            <a:r>
              <a:rPr lang="en-US" dirty="0">
                <a:latin typeface="Helvetica Neue"/>
              </a:rPr>
              <a:t>I have tried to see relation with target variable</a:t>
            </a:r>
          </a:p>
          <a:p>
            <a:endParaRPr lang="en-US" dirty="0">
              <a:latin typeface="Helvetica Neue"/>
            </a:endParaRPr>
          </a:p>
          <a:p>
            <a:endParaRPr lang="en-US" sz="1600" b="1" dirty="0">
              <a:latin typeface="Helvetica Neue"/>
            </a:endParaRPr>
          </a:p>
          <a:p>
            <a:endParaRPr lang="en-US" sz="1400" b="1" dirty="0">
              <a:latin typeface="Helvetica Neue"/>
            </a:endParaRPr>
          </a:p>
        </p:txBody>
      </p:sp>
      <p:pic>
        <p:nvPicPr>
          <p:cNvPr id="4" name="Picture 3">
            <a:extLst>
              <a:ext uri="{FF2B5EF4-FFF2-40B4-BE49-F238E27FC236}">
                <a16:creationId xmlns:a16="http://schemas.microsoft.com/office/drawing/2014/main" id="{BBC79959-7255-D190-87FA-85E856E1DE1A}"/>
              </a:ext>
            </a:extLst>
          </p:cNvPr>
          <p:cNvPicPr>
            <a:picLocks noChangeAspect="1"/>
          </p:cNvPicPr>
          <p:nvPr/>
        </p:nvPicPr>
        <p:blipFill>
          <a:blip r:embed="rId2"/>
          <a:stretch>
            <a:fillRect/>
          </a:stretch>
        </p:blipFill>
        <p:spPr>
          <a:xfrm>
            <a:off x="1579599" y="1896743"/>
            <a:ext cx="4671183" cy="4175466"/>
          </a:xfrm>
          <a:prstGeom prst="rect">
            <a:avLst/>
          </a:prstGeom>
        </p:spPr>
      </p:pic>
      <p:pic>
        <p:nvPicPr>
          <p:cNvPr id="6" name="Picture 5">
            <a:extLst>
              <a:ext uri="{FF2B5EF4-FFF2-40B4-BE49-F238E27FC236}">
                <a16:creationId xmlns:a16="http://schemas.microsoft.com/office/drawing/2014/main" id="{D67B98CB-EE42-2813-8F9A-EE089691918D}"/>
              </a:ext>
            </a:extLst>
          </p:cNvPr>
          <p:cNvPicPr>
            <a:picLocks noChangeAspect="1"/>
          </p:cNvPicPr>
          <p:nvPr/>
        </p:nvPicPr>
        <p:blipFill>
          <a:blip r:embed="rId3"/>
          <a:stretch>
            <a:fillRect/>
          </a:stretch>
        </p:blipFill>
        <p:spPr>
          <a:xfrm>
            <a:off x="6480493" y="1896743"/>
            <a:ext cx="4578033" cy="4175466"/>
          </a:xfrm>
          <a:prstGeom prst="rect">
            <a:avLst/>
          </a:prstGeom>
        </p:spPr>
      </p:pic>
    </p:spTree>
    <p:extLst>
      <p:ext uri="{BB962C8B-B14F-4D97-AF65-F5344CB8AC3E}">
        <p14:creationId xmlns:p14="http://schemas.microsoft.com/office/powerpoint/2010/main" val="697559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A43CA4-6EDB-0567-4D65-46D4875AF671}"/>
              </a:ext>
            </a:extLst>
          </p:cNvPr>
          <p:cNvPicPr>
            <a:picLocks noChangeAspect="1"/>
          </p:cNvPicPr>
          <p:nvPr/>
        </p:nvPicPr>
        <p:blipFill>
          <a:blip r:embed="rId2"/>
          <a:stretch>
            <a:fillRect/>
          </a:stretch>
        </p:blipFill>
        <p:spPr>
          <a:xfrm>
            <a:off x="2291536" y="409578"/>
            <a:ext cx="3694927" cy="3019422"/>
          </a:xfrm>
          <a:prstGeom prst="rect">
            <a:avLst/>
          </a:prstGeom>
        </p:spPr>
      </p:pic>
      <p:pic>
        <p:nvPicPr>
          <p:cNvPr id="5" name="Picture 4">
            <a:extLst>
              <a:ext uri="{FF2B5EF4-FFF2-40B4-BE49-F238E27FC236}">
                <a16:creationId xmlns:a16="http://schemas.microsoft.com/office/drawing/2014/main" id="{5EC2D603-0BC5-C546-7D0B-884E15BC7756}"/>
              </a:ext>
            </a:extLst>
          </p:cNvPr>
          <p:cNvPicPr>
            <a:picLocks noChangeAspect="1"/>
          </p:cNvPicPr>
          <p:nvPr/>
        </p:nvPicPr>
        <p:blipFill>
          <a:blip r:embed="rId3"/>
          <a:stretch>
            <a:fillRect/>
          </a:stretch>
        </p:blipFill>
        <p:spPr>
          <a:xfrm>
            <a:off x="6952994" y="237890"/>
            <a:ext cx="3133981" cy="3191110"/>
          </a:xfrm>
          <a:prstGeom prst="rect">
            <a:avLst/>
          </a:prstGeom>
        </p:spPr>
      </p:pic>
      <p:pic>
        <p:nvPicPr>
          <p:cNvPr id="7" name="Picture 6">
            <a:extLst>
              <a:ext uri="{FF2B5EF4-FFF2-40B4-BE49-F238E27FC236}">
                <a16:creationId xmlns:a16="http://schemas.microsoft.com/office/drawing/2014/main" id="{BB626F37-D69E-ECD2-C350-76A45ADBC684}"/>
              </a:ext>
            </a:extLst>
          </p:cNvPr>
          <p:cNvPicPr>
            <a:picLocks noChangeAspect="1"/>
          </p:cNvPicPr>
          <p:nvPr/>
        </p:nvPicPr>
        <p:blipFill>
          <a:blip r:embed="rId4"/>
          <a:stretch>
            <a:fillRect/>
          </a:stretch>
        </p:blipFill>
        <p:spPr>
          <a:xfrm>
            <a:off x="2394275" y="3591023"/>
            <a:ext cx="3235000" cy="2995961"/>
          </a:xfrm>
          <a:prstGeom prst="rect">
            <a:avLst/>
          </a:prstGeom>
        </p:spPr>
      </p:pic>
      <p:pic>
        <p:nvPicPr>
          <p:cNvPr id="9" name="Picture 8">
            <a:extLst>
              <a:ext uri="{FF2B5EF4-FFF2-40B4-BE49-F238E27FC236}">
                <a16:creationId xmlns:a16="http://schemas.microsoft.com/office/drawing/2014/main" id="{69323EB2-6DEA-E4AF-328C-91E503B9CA4B}"/>
              </a:ext>
            </a:extLst>
          </p:cNvPr>
          <p:cNvPicPr>
            <a:picLocks noChangeAspect="1"/>
          </p:cNvPicPr>
          <p:nvPr/>
        </p:nvPicPr>
        <p:blipFill>
          <a:blip r:embed="rId5"/>
          <a:stretch>
            <a:fillRect/>
          </a:stretch>
        </p:blipFill>
        <p:spPr>
          <a:xfrm>
            <a:off x="7145377" y="3648069"/>
            <a:ext cx="3341649" cy="2995961"/>
          </a:xfrm>
          <a:prstGeom prst="rect">
            <a:avLst/>
          </a:prstGeom>
        </p:spPr>
      </p:pic>
    </p:spTree>
    <p:extLst>
      <p:ext uri="{BB962C8B-B14F-4D97-AF65-F5344CB8AC3E}">
        <p14:creationId xmlns:p14="http://schemas.microsoft.com/office/powerpoint/2010/main" val="62472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FB1605-8467-C9DF-7FD3-F14937083097}"/>
              </a:ext>
            </a:extLst>
          </p:cNvPr>
          <p:cNvSpPr txBox="1"/>
          <p:nvPr/>
        </p:nvSpPr>
        <p:spPr>
          <a:xfrm>
            <a:off x="1514475" y="757238"/>
            <a:ext cx="2574744" cy="584775"/>
          </a:xfrm>
          <a:prstGeom prst="rect">
            <a:avLst/>
          </a:prstGeom>
          <a:noFill/>
        </p:spPr>
        <p:txBody>
          <a:bodyPr wrap="none" rtlCol="0">
            <a:spAutoFit/>
          </a:bodyPr>
          <a:lstStyle/>
          <a:p>
            <a:r>
              <a:rPr lang="en-US" sz="3200" b="1" dirty="0">
                <a:latin typeface="Helvetica Neue"/>
              </a:rPr>
              <a:t>Observation</a:t>
            </a:r>
          </a:p>
        </p:txBody>
      </p:sp>
      <p:sp>
        <p:nvSpPr>
          <p:cNvPr id="4" name="TextBox 3">
            <a:extLst>
              <a:ext uri="{FF2B5EF4-FFF2-40B4-BE49-F238E27FC236}">
                <a16:creationId xmlns:a16="http://schemas.microsoft.com/office/drawing/2014/main" id="{35C9D6EF-1BAB-7F4B-2B3A-ADC4766F0DE3}"/>
              </a:ext>
            </a:extLst>
          </p:cNvPr>
          <p:cNvSpPr txBox="1"/>
          <p:nvPr/>
        </p:nvSpPr>
        <p:spPr>
          <a:xfrm>
            <a:off x="1514475" y="1714500"/>
            <a:ext cx="9772650"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Helvetica Neue"/>
              </a:rPr>
              <a:t>Sales price are high in TwnhsE,Ifam highest we can see in Ifam for other three category has almost same value.</a:t>
            </a:r>
          </a:p>
          <a:p>
            <a:pPr marL="285750" indent="-285750">
              <a:buFont typeface="Wingdings" panose="05000000000000000000" pitchFamily="2" charset="2"/>
              <a:buChar char="Ø"/>
            </a:pPr>
            <a:endParaRPr lang="en-US" dirty="0">
              <a:latin typeface="Helvetica Neue"/>
            </a:endParaRPr>
          </a:p>
          <a:p>
            <a:pPr marL="285750" indent="-285750">
              <a:buFont typeface="Wingdings" panose="05000000000000000000" pitchFamily="2" charset="2"/>
              <a:buChar char="Ø"/>
            </a:pPr>
            <a:r>
              <a:rPr lang="en-US" dirty="0">
                <a:latin typeface="Helvetica Neue"/>
              </a:rPr>
              <a:t>Salesprice and OverallQual has positive liner relation we can see  price increased as soon as increased number of OverallQual.</a:t>
            </a:r>
          </a:p>
          <a:p>
            <a:pPr marL="285750" indent="-285750">
              <a:buFont typeface="Wingdings" panose="05000000000000000000" pitchFamily="2" charset="2"/>
              <a:buChar char="Ø"/>
            </a:pPr>
            <a:endParaRPr lang="en-US" dirty="0">
              <a:latin typeface="Helvetica Neue"/>
            </a:endParaRPr>
          </a:p>
          <a:p>
            <a:pPr marL="285750" indent="-285750">
              <a:buFont typeface="Wingdings" panose="05000000000000000000" pitchFamily="2" charset="2"/>
              <a:buChar char="Ø"/>
            </a:pPr>
            <a:r>
              <a:rPr lang="en-US" dirty="0">
                <a:latin typeface="Helvetica Neue"/>
              </a:rPr>
              <a:t>OverallCond 5 has highest saling price and 1 has lowest shows some liner relation</a:t>
            </a:r>
          </a:p>
          <a:p>
            <a:pPr marL="285750" indent="-285750">
              <a:buFont typeface="Wingdings" panose="05000000000000000000" pitchFamily="2" charset="2"/>
              <a:buChar char="Ø"/>
            </a:pPr>
            <a:endParaRPr lang="en-US" dirty="0">
              <a:latin typeface="Helvetica Neue"/>
            </a:endParaRPr>
          </a:p>
          <a:p>
            <a:pPr marL="285750" indent="-285750">
              <a:buFont typeface="Wingdings" panose="05000000000000000000" pitchFamily="2" charset="2"/>
              <a:buChar char="Ø"/>
            </a:pPr>
            <a:r>
              <a:rPr lang="en-US" dirty="0">
                <a:latin typeface="Helvetica Neue"/>
              </a:rPr>
              <a:t>SaleCondition “Normal” and “partial” has high chance of good saleprice</a:t>
            </a:r>
          </a:p>
          <a:p>
            <a:pPr marL="285750" indent="-285750">
              <a:buFont typeface="Wingdings" panose="05000000000000000000" pitchFamily="2" charset="2"/>
              <a:buChar char="Ø"/>
            </a:pPr>
            <a:endParaRPr lang="en-US" dirty="0">
              <a:latin typeface="Helvetica Neue"/>
            </a:endParaRPr>
          </a:p>
          <a:p>
            <a:pPr marL="285750" indent="-285750">
              <a:buFont typeface="Wingdings" panose="05000000000000000000" pitchFamily="2" charset="2"/>
              <a:buChar char="Ø"/>
            </a:pPr>
            <a:r>
              <a:rPr lang="en-US" dirty="0">
                <a:latin typeface="Helvetica Neue"/>
              </a:rPr>
              <a:t>Most of house sold by RL category in MSZoning</a:t>
            </a:r>
          </a:p>
          <a:p>
            <a:pPr marL="285750" indent="-285750">
              <a:buFont typeface="Wingdings" panose="05000000000000000000" pitchFamily="2" charset="2"/>
              <a:buChar char="Ø"/>
            </a:pPr>
            <a:endParaRPr lang="en-US" dirty="0">
              <a:latin typeface="Helvetica Neue"/>
            </a:endParaRPr>
          </a:p>
          <a:p>
            <a:pPr marL="285750" indent="-285750">
              <a:buFont typeface="Wingdings" panose="05000000000000000000" pitchFamily="2" charset="2"/>
              <a:buChar char="Ø"/>
            </a:pPr>
            <a:r>
              <a:rPr lang="en-US" dirty="0">
                <a:latin typeface="Helvetica Neue"/>
              </a:rPr>
              <a:t>“Ex” from HeatingQC has high rate recorded.</a:t>
            </a:r>
          </a:p>
          <a:p>
            <a:pPr marL="285750" indent="-285750">
              <a:buFont typeface="Wingdings" panose="05000000000000000000" pitchFamily="2" charset="2"/>
              <a:buChar char="Ø"/>
            </a:pPr>
            <a:endParaRPr lang="en-US" dirty="0">
              <a:latin typeface="Helvetica Neue"/>
            </a:endParaRPr>
          </a:p>
          <a:p>
            <a:endParaRPr lang="en-US" dirty="0">
              <a:latin typeface="Helvetica Neue"/>
            </a:endParaRPr>
          </a:p>
        </p:txBody>
      </p:sp>
    </p:spTree>
    <p:extLst>
      <p:ext uri="{BB962C8B-B14F-4D97-AF65-F5344CB8AC3E}">
        <p14:creationId xmlns:p14="http://schemas.microsoft.com/office/powerpoint/2010/main" val="3775962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7A18E6-2BD7-79F8-9934-E0C53C4E6F82}"/>
              </a:ext>
            </a:extLst>
          </p:cNvPr>
          <p:cNvPicPr>
            <a:picLocks noChangeAspect="1"/>
          </p:cNvPicPr>
          <p:nvPr/>
        </p:nvPicPr>
        <p:blipFill>
          <a:blip r:embed="rId2"/>
          <a:stretch>
            <a:fillRect/>
          </a:stretch>
        </p:blipFill>
        <p:spPr>
          <a:xfrm>
            <a:off x="2142580" y="841950"/>
            <a:ext cx="9444582" cy="5576691"/>
          </a:xfrm>
          <a:prstGeom prst="rect">
            <a:avLst/>
          </a:prstGeom>
        </p:spPr>
      </p:pic>
      <p:sp>
        <p:nvSpPr>
          <p:cNvPr id="4" name="TextBox 3">
            <a:extLst>
              <a:ext uri="{FF2B5EF4-FFF2-40B4-BE49-F238E27FC236}">
                <a16:creationId xmlns:a16="http://schemas.microsoft.com/office/drawing/2014/main" id="{F6B59654-DD4B-6385-F976-F7543A4A9376}"/>
              </a:ext>
            </a:extLst>
          </p:cNvPr>
          <p:cNvSpPr txBox="1"/>
          <p:nvPr/>
        </p:nvSpPr>
        <p:spPr>
          <a:xfrm>
            <a:off x="2028825" y="257175"/>
            <a:ext cx="2628900" cy="584775"/>
          </a:xfrm>
          <a:prstGeom prst="rect">
            <a:avLst/>
          </a:prstGeom>
          <a:noFill/>
        </p:spPr>
        <p:txBody>
          <a:bodyPr wrap="square" rtlCol="0">
            <a:spAutoFit/>
          </a:bodyPr>
          <a:lstStyle/>
          <a:p>
            <a:r>
              <a:rPr lang="en-US" sz="3200" b="1" dirty="0"/>
              <a:t>Count Plot</a:t>
            </a:r>
          </a:p>
        </p:txBody>
      </p:sp>
    </p:spTree>
    <p:extLst>
      <p:ext uri="{BB962C8B-B14F-4D97-AF65-F5344CB8AC3E}">
        <p14:creationId xmlns:p14="http://schemas.microsoft.com/office/powerpoint/2010/main" val="842819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5F4DA6-55B7-2043-EAE6-5C229C5F6501}"/>
              </a:ext>
            </a:extLst>
          </p:cNvPr>
          <p:cNvPicPr>
            <a:picLocks noChangeAspect="1"/>
          </p:cNvPicPr>
          <p:nvPr/>
        </p:nvPicPr>
        <p:blipFill>
          <a:blip r:embed="rId2"/>
          <a:stretch>
            <a:fillRect/>
          </a:stretch>
        </p:blipFill>
        <p:spPr>
          <a:xfrm>
            <a:off x="2456785" y="126469"/>
            <a:ext cx="7615903" cy="2267272"/>
          </a:xfrm>
          <a:prstGeom prst="rect">
            <a:avLst/>
          </a:prstGeom>
        </p:spPr>
      </p:pic>
      <p:pic>
        <p:nvPicPr>
          <p:cNvPr id="5" name="Picture 4">
            <a:extLst>
              <a:ext uri="{FF2B5EF4-FFF2-40B4-BE49-F238E27FC236}">
                <a16:creationId xmlns:a16="http://schemas.microsoft.com/office/drawing/2014/main" id="{6879E55C-A15D-9307-9DF1-09625AC3FAA6}"/>
              </a:ext>
            </a:extLst>
          </p:cNvPr>
          <p:cNvPicPr>
            <a:picLocks noChangeAspect="1"/>
          </p:cNvPicPr>
          <p:nvPr/>
        </p:nvPicPr>
        <p:blipFill>
          <a:blip r:embed="rId3"/>
          <a:stretch>
            <a:fillRect/>
          </a:stretch>
        </p:blipFill>
        <p:spPr>
          <a:xfrm>
            <a:off x="2456785" y="2393741"/>
            <a:ext cx="7615902" cy="2153576"/>
          </a:xfrm>
          <a:prstGeom prst="rect">
            <a:avLst/>
          </a:prstGeom>
        </p:spPr>
      </p:pic>
      <p:pic>
        <p:nvPicPr>
          <p:cNvPr id="7" name="Picture 6">
            <a:extLst>
              <a:ext uri="{FF2B5EF4-FFF2-40B4-BE49-F238E27FC236}">
                <a16:creationId xmlns:a16="http://schemas.microsoft.com/office/drawing/2014/main" id="{C241BAAB-8E20-C529-5BCB-0416F0C158F4}"/>
              </a:ext>
            </a:extLst>
          </p:cNvPr>
          <p:cNvPicPr>
            <a:picLocks noChangeAspect="1"/>
          </p:cNvPicPr>
          <p:nvPr/>
        </p:nvPicPr>
        <p:blipFill>
          <a:blip r:embed="rId4"/>
          <a:stretch>
            <a:fillRect/>
          </a:stretch>
        </p:blipFill>
        <p:spPr>
          <a:xfrm>
            <a:off x="2456784" y="4661013"/>
            <a:ext cx="7615903" cy="1943537"/>
          </a:xfrm>
          <a:prstGeom prst="rect">
            <a:avLst/>
          </a:prstGeom>
        </p:spPr>
      </p:pic>
    </p:spTree>
    <p:extLst>
      <p:ext uri="{BB962C8B-B14F-4D97-AF65-F5344CB8AC3E}">
        <p14:creationId xmlns:p14="http://schemas.microsoft.com/office/powerpoint/2010/main" val="1480308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40E747-2EB1-1FEF-4B7F-E1EA76A9C767}"/>
              </a:ext>
            </a:extLst>
          </p:cNvPr>
          <p:cNvSpPr txBox="1"/>
          <p:nvPr/>
        </p:nvSpPr>
        <p:spPr>
          <a:xfrm>
            <a:off x="2116931" y="400049"/>
            <a:ext cx="7958137" cy="6340197"/>
          </a:xfrm>
          <a:prstGeom prst="rect">
            <a:avLst/>
          </a:prstGeom>
          <a:noFill/>
        </p:spPr>
        <p:txBody>
          <a:bodyPr wrap="square" rtlCol="0">
            <a:spAutoFit/>
          </a:bodyPr>
          <a:lstStyle/>
          <a:p>
            <a:r>
              <a:rPr lang="en-US" sz="2800" b="1" dirty="0">
                <a:latin typeface="Helvetica Neue"/>
              </a:rPr>
              <a:t>Observation :</a:t>
            </a:r>
          </a:p>
          <a:p>
            <a:endParaRPr lang="en-US" b="1" dirty="0">
              <a:latin typeface="Helvetica Neue"/>
            </a:endParaRPr>
          </a:p>
          <a:p>
            <a:pPr marL="285750" indent="-285750" algn="l">
              <a:buFont typeface="Wingdings" panose="05000000000000000000" pitchFamily="2" charset="2"/>
              <a:buChar char="Ø"/>
            </a:pPr>
            <a:r>
              <a:rPr lang="en-US" b="0" i="0" dirty="0">
                <a:solidFill>
                  <a:srgbClr val="000000"/>
                </a:solidFill>
                <a:effectLst/>
                <a:latin typeface="Helvetica Neue"/>
              </a:rPr>
              <a:t>RL has maximum count in </a:t>
            </a:r>
            <a:r>
              <a:rPr lang="en-US" b="0" i="0" dirty="0" err="1">
                <a:solidFill>
                  <a:srgbClr val="000000"/>
                </a:solidFill>
                <a:effectLst/>
                <a:latin typeface="Helvetica Neue"/>
              </a:rPr>
              <a:t>MSzoning</a:t>
            </a:r>
            <a:r>
              <a:rPr lang="en-US" b="0" i="0" dirty="0">
                <a:solidFill>
                  <a:srgbClr val="000000"/>
                </a:solidFill>
                <a:effectLst/>
                <a:latin typeface="Helvetica Neue"/>
              </a:rPr>
              <a:t> and C all has very low </a:t>
            </a:r>
            <a:r>
              <a:rPr lang="en-US" b="0" i="0" dirty="0" err="1">
                <a:solidFill>
                  <a:srgbClr val="000000"/>
                </a:solidFill>
                <a:effectLst/>
                <a:latin typeface="Helvetica Neue"/>
              </a:rPr>
              <a:t>sontribution</a:t>
            </a:r>
            <a:r>
              <a:rPr lang="en-US" b="0" i="0" dirty="0">
                <a:solidFill>
                  <a:srgbClr val="000000"/>
                </a:solidFill>
                <a:effectLst/>
                <a:latin typeface="Helvetica Neue"/>
              </a:rPr>
              <a:t>.</a:t>
            </a:r>
          </a:p>
          <a:p>
            <a:pPr algn="l"/>
            <a:endParaRPr lang="en-US" b="0" i="0" dirty="0">
              <a:solidFill>
                <a:srgbClr val="000000"/>
              </a:solidFill>
              <a:effectLst/>
              <a:latin typeface="Helvetica Neue"/>
            </a:endParaRPr>
          </a:p>
          <a:p>
            <a:pPr marL="285750" indent="-285750" algn="l">
              <a:buFont typeface="Wingdings" panose="05000000000000000000" pitchFamily="2" charset="2"/>
              <a:buChar char="Ø"/>
            </a:pPr>
            <a:r>
              <a:rPr lang="en-US" b="0" i="0" dirty="0">
                <a:solidFill>
                  <a:srgbClr val="000000"/>
                </a:solidFill>
                <a:effectLst/>
                <a:latin typeface="Helvetica Neue"/>
              </a:rPr>
              <a:t>street Pave looks famous Street as count is high.</a:t>
            </a:r>
          </a:p>
          <a:p>
            <a:pPr algn="l"/>
            <a:endParaRPr lang="en-US" b="0" i="0" dirty="0">
              <a:solidFill>
                <a:srgbClr val="000000"/>
              </a:solidFill>
              <a:effectLst/>
              <a:latin typeface="Helvetica Neue"/>
            </a:endParaRPr>
          </a:p>
          <a:p>
            <a:pPr marL="285750" indent="-285750" algn="l">
              <a:buFont typeface="Wingdings" panose="05000000000000000000" pitchFamily="2" charset="2"/>
              <a:buChar char="Ø"/>
            </a:pPr>
            <a:r>
              <a:rPr lang="en-US" b="0" i="0" dirty="0" err="1">
                <a:solidFill>
                  <a:srgbClr val="000000"/>
                </a:solidFill>
                <a:effectLst/>
                <a:latin typeface="Helvetica Neue"/>
              </a:rPr>
              <a:t>Lotshape</a:t>
            </a:r>
            <a:r>
              <a:rPr lang="en-US" b="0" i="0" dirty="0">
                <a:solidFill>
                  <a:srgbClr val="000000"/>
                </a:solidFill>
                <a:effectLst/>
                <a:latin typeface="Helvetica Neue"/>
              </a:rPr>
              <a:t> Reg has highest count in all shape.</a:t>
            </a:r>
          </a:p>
          <a:p>
            <a:pPr algn="l"/>
            <a:endParaRPr lang="en-US" b="0" i="0" dirty="0">
              <a:solidFill>
                <a:srgbClr val="000000"/>
              </a:solidFill>
              <a:effectLst/>
              <a:latin typeface="Helvetica Neue"/>
            </a:endParaRPr>
          </a:p>
          <a:p>
            <a:pPr marL="285750" indent="-285750" algn="l">
              <a:buFont typeface="Wingdings" panose="05000000000000000000" pitchFamily="2" charset="2"/>
              <a:buChar char="Ø"/>
            </a:pPr>
            <a:r>
              <a:rPr lang="en-US" b="0" i="0" dirty="0" err="1">
                <a:solidFill>
                  <a:srgbClr val="000000"/>
                </a:solidFill>
                <a:effectLst/>
                <a:latin typeface="Helvetica Neue"/>
              </a:rPr>
              <a:t>LandContour</a:t>
            </a:r>
            <a:r>
              <a:rPr lang="en-US" b="0" i="0" dirty="0">
                <a:solidFill>
                  <a:srgbClr val="000000"/>
                </a:solidFill>
                <a:effectLst/>
                <a:latin typeface="Helvetica Neue"/>
              </a:rPr>
              <a:t> </a:t>
            </a:r>
            <a:r>
              <a:rPr lang="en-US" b="0" i="0" dirty="0" err="1">
                <a:solidFill>
                  <a:srgbClr val="000000"/>
                </a:solidFill>
                <a:effectLst/>
                <a:latin typeface="Helvetica Neue"/>
              </a:rPr>
              <a:t>Lvl</a:t>
            </a:r>
            <a:r>
              <a:rPr lang="en-US" b="0" i="0" dirty="0">
                <a:solidFill>
                  <a:srgbClr val="000000"/>
                </a:solidFill>
                <a:effectLst/>
                <a:latin typeface="Helvetica Neue"/>
              </a:rPr>
              <a:t> has highest count and low is very less.</a:t>
            </a:r>
          </a:p>
          <a:p>
            <a:pPr algn="l"/>
            <a:endParaRPr lang="en-US" b="0" i="0" dirty="0">
              <a:solidFill>
                <a:srgbClr val="000000"/>
              </a:solidFill>
              <a:effectLst/>
              <a:latin typeface="Helvetica Neue"/>
            </a:endParaRPr>
          </a:p>
          <a:p>
            <a:pPr marL="285750" indent="-285750" algn="l">
              <a:buFont typeface="Wingdings" panose="05000000000000000000" pitchFamily="2" charset="2"/>
              <a:buChar char="Ø"/>
            </a:pPr>
            <a:r>
              <a:rPr lang="en-US" b="0" i="0" dirty="0" err="1">
                <a:solidFill>
                  <a:srgbClr val="000000"/>
                </a:solidFill>
                <a:effectLst/>
                <a:latin typeface="Helvetica Neue"/>
              </a:rPr>
              <a:t>Housestyle</a:t>
            </a:r>
            <a:r>
              <a:rPr lang="en-US" b="0" i="0" dirty="0">
                <a:solidFill>
                  <a:srgbClr val="000000"/>
                </a:solidFill>
                <a:effectLst/>
                <a:latin typeface="Helvetica Neue"/>
              </a:rPr>
              <a:t> 1story is maximum </a:t>
            </a:r>
            <a:r>
              <a:rPr lang="en-US" b="0" i="0" dirty="0" err="1">
                <a:solidFill>
                  <a:srgbClr val="000000"/>
                </a:solidFill>
                <a:effectLst/>
                <a:latin typeface="Helvetica Neue"/>
              </a:rPr>
              <a:t>preferrence</a:t>
            </a:r>
            <a:r>
              <a:rPr lang="en-US" b="0" i="0" dirty="0">
                <a:solidFill>
                  <a:srgbClr val="000000"/>
                </a:solidFill>
                <a:effectLst/>
                <a:latin typeface="Helvetica Neue"/>
              </a:rPr>
              <a:t> and 25story is second largest.</a:t>
            </a:r>
          </a:p>
          <a:p>
            <a:pPr algn="l"/>
            <a:endParaRPr lang="en-US" b="0" i="0" dirty="0">
              <a:solidFill>
                <a:srgbClr val="000000"/>
              </a:solidFill>
              <a:effectLst/>
              <a:latin typeface="Helvetica Neue"/>
            </a:endParaRPr>
          </a:p>
          <a:p>
            <a:pPr marL="285750" indent="-285750" algn="l">
              <a:buFont typeface="Wingdings" panose="05000000000000000000" pitchFamily="2" charset="2"/>
              <a:buChar char="Ø"/>
            </a:pPr>
            <a:r>
              <a:rPr lang="en-US" b="0" i="0" dirty="0" err="1">
                <a:solidFill>
                  <a:srgbClr val="000000"/>
                </a:solidFill>
                <a:effectLst/>
                <a:latin typeface="Helvetica Neue"/>
              </a:rPr>
              <a:t>Roofstyle</a:t>
            </a:r>
            <a:r>
              <a:rPr lang="en-US" b="0" i="0" dirty="0">
                <a:solidFill>
                  <a:srgbClr val="000000"/>
                </a:solidFill>
                <a:effectLst/>
                <a:latin typeface="Helvetica Neue"/>
              </a:rPr>
              <a:t> Hip and Gable is the most preferred styles.</a:t>
            </a:r>
          </a:p>
          <a:p>
            <a:pPr marL="285750" indent="-285750" algn="l">
              <a:buFont typeface="Wingdings" panose="05000000000000000000" pitchFamily="2" charset="2"/>
              <a:buChar char="Ø"/>
            </a:pPr>
            <a:endParaRPr lang="en-US" b="0" i="0" dirty="0">
              <a:solidFill>
                <a:srgbClr val="000000"/>
              </a:solidFill>
              <a:effectLst/>
              <a:latin typeface="Helvetica Neue"/>
            </a:endParaRPr>
          </a:p>
          <a:p>
            <a:pPr marL="285750" indent="-285750" algn="l">
              <a:buFont typeface="Wingdings" panose="05000000000000000000" pitchFamily="2" charset="2"/>
              <a:buChar char="Ø"/>
            </a:pPr>
            <a:r>
              <a:rPr lang="en-US" b="0" i="0" dirty="0" err="1">
                <a:solidFill>
                  <a:srgbClr val="000000"/>
                </a:solidFill>
                <a:effectLst/>
                <a:latin typeface="Helvetica Neue"/>
              </a:rPr>
              <a:t>Roofmati</a:t>
            </a:r>
            <a:r>
              <a:rPr lang="en-US" b="0" i="0" dirty="0">
                <a:solidFill>
                  <a:srgbClr val="000000"/>
                </a:solidFill>
                <a:effectLst/>
                <a:latin typeface="Helvetica Neue"/>
              </a:rPr>
              <a:t> </a:t>
            </a:r>
            <a:r>
              <a:rPr lang="en-US" b="0" i="0" dirty="0" err="1">
                <a:solidFill>
                  <a:srgbClr val="000000"/>
                </a:solidFill>
                <a:effectLst/>
                <a:latin typeface="Helvetica Neue"/>
              </a:rPr>
              <a:t>compshg</a:t>
            </a:r>
            <a:r>
              <a:rPr lang="en-US" b="0" i="0" dirty="0">
                <a:solidFill>
                  <a:srgbClr val="000000"/>
                </a:solidFill>
                <a:effectLst/>
                <a:latin typeface="Helvetica Neue"/>
              </a:rPr>
              <a:t> is the most high used type.</a:t>
            </a:r>
          </a:p>
          <a:p>
            <a:pPr marL="285750" indent="-285750" algn="l">
              <a:buFont typeface="Wingdings" panose="05000000000000000000" pitchFamily="2" charset="2"/>
              <a:buChar char="Ø"/>
            </a:pPr>
            <a:endParaRPr lang="en-US" b="0" i="0" dirty="0">
              <a:solidFill>
                <a:srgbClr val="000000"/>
              </a:solidFill>
              <a:effectLst/>
              <a:latin typeface="Helvetica Neue"/>
            </a:endParaRPr>
          </a:p>
          <a:p>
            <a:pPr marL="285750" indent="-285750" algn="l">
              <a:buFont typeface="Wingdings" panose="05000000000000000000" pitchFamily="2" charset="2"/>
              <a:buChar char="Ø"/>
            </a:pPr>
            <a:r>
              <a:rPr lang="en-US" b="0" i="0" dirty="0">
                <a:solidFill>
                  <a:srgbClr val="000000"/>
                </a:solidFill>
                <a:effectLst/>
                <a:latin typeface="Helvetica Neue"/>
              </a:rPr>
              <a:t>C block and </a:t>
            </a:r>
            <a:r>
              <a:rPr lang="en-US" b="0" i="0" dirty="0" err="1">
                <a:solidFill>
                  <a:srgbClr val="000000"/>
                </a:solidFill>
                <a:effectLst/>
                <a:latin typeface="Helvetica Neue"/>
              </a:rPr>
              <a:t>PConc</a:t>
            </a:r>
            <a:r>
              <a:rPr lang="en-US" b="0" i="0" dirty="0">
                <a:solidFill>
                  <a:srgbClr val="000000"/>
                </a:solidFill>
                <a:effectLst/>
                <a:latin typeface="Helvetica Neue"/>
              </a:rPr>
              <a:t> are most used in Foundation.</a:t>
            </a:r>
          </a:p>
          <a:p>
            <a:pPr algn="l"/>
            <a:endParaRPr lang="en-US" b="0" i="0" dirty="0">
              <a:solidFill>
                <a:srgbClr val="000000"/>
              </a:solidFill>
              <a:effectLst/>
              <a:latin typeface="Helvetica Neue"/>
            </a:endParaRPr>
          </a:p>
          <a:p>
            <a:pPr marL="285750" indent="-285750" algn="l">
              <a:buFont typeface="Wingdings" panose="05000000000000000000" pitchFamily="2" charset="2"/>
              <a:buChar char="Ø"/>
            </a:pPr>
            <a:r>
              <a:rPr lang="en-US" b="0" i="0" dirty="0">
                <a:solidFill>
                  <a:srgbClr val="000000"/>
                </a:solidFill>
                <a:effectLst/>
                <a:latin typeface="Helvetica Neue"/>
              </a:rPr>
              <a:t>Most of the housed are having </a:t>
            </a:r>
            <a:r>
              <a:rPr lang="en-US" b="0" i="0" dirty="0" err="1">
                <a:solidFill>
                  <a:srgbClr val="000000"/>
                </a:solidFill>
                <a:effectLst/>
                <a:latin typeface="Helvetica Neue"/>
              </a:rPr>
              <a:t>CentralAir</a:t>
            </a:r>
            <a:r>
              <a:rPr lang="en-US" b="0" i="0" dirty="0">
                <a:solidFill>
                  <a:srgbClr val="000000"/>
                </a:solidFill>
                <a:effectLst/>
                <a:latin typeface="Helvetica Neue"/>
              </a:rPr>
              <a:t> system.</a:t>
            </a:r>
          </a:p>
          <a:p>
            <a:pPr marL="285750" indent="-285750" algn="l">
              <a:buFont typeface="Wingdings" panose="05000000000000000000" pitchFamily="2" charset="2"/>
              <a:buChar char="Ø"/>
            </a:pPr>
            <a:endParaRPr lang="en-US" b="0" i="0" dirty="0">
              <a:solidFill>
                <a:srgbClr val="000000"/>
              </a:solidFill>
              <a:effectLst/>
              <a:latin typeface="Helvetica Neue"/>
            </a:endParaRPr>
          </a:p>
          <a:p>
            <a:pPr marL="285750" indent="-285750" algn="l">
              <a:buFont typeface="Wingdings" panose="05000000000000000000" pitchFamily="2" charset="2"/>
              <a:buChar char="Ø"/>
            </a:pPr>
            <a:r>
              <a:rPr lang="en-US" b="0" i="0" dirty="0" err="1">
                <a:solidFill>
                  <a:srgbClr val="000000"/>
                </a:solidFill>
                <a:effectLst/>
                <a:latin typeface="Helvetica Neue"/>
              </a:rPr>
              <a:t>KitchenQual</a:t>
            </a:r>
            <a:r>
              <a:rPr lang="en-US" b="0" i="0" dirty="0">
                <a:solidFill>
                  <a:srgbClr val="000000"/>
                </a:solidFill>
                <a:effectLst/>
                <a:latin typeface="Helvetica Neue"/>
              </a:rPr>
              <a:t> TA and </a:t>
            </a:r>
            <a:r>
              <a:rPr lang="en-US" b="0" i="0" dirty="0" err="1">
                <a:solidFill>
                  <a:srgbClr val="000000"/>
                </a:solidFill>
                <a:effectLst/>
                <a:latin typeface="Helvetica Neue"/>
              </a:rPr>
              <a:t>gd</a:t>
            </a:r>
            <a:r>
              <a:rPr lang="en-US" b="0" i="0" dirty="0">
                <a:solidFill>
                  <a:srgbClr val="000000"/>
                </a:solidFill>
                <a:effectLst/>
                <a:latin typeface="Helvetica Neue"/>
              </a:rPr>
              <a:t> are famous one</a:t>
            </a:r>
          </a:p>
          <a:p>
            <a:pPr marL="285750" indent="-285750">
              <a:buFont typeface="Wingdings" panose="05000000000000000000" pitchFamily="2" charset="2"/>
              <a:buChar char="Ø"/>
            </a:pPr>
            <a:endParaRPr lang="en-US" b="1" dirty="0">
              <a:latin typeface="Helvetica Neue"/>
            </a:endParaRPr>
          </a:p>
        </p:txBody>
      </p:sp>
    </p:spTree>
    <p:extLst>
      <p:ext uri="{BB962C8B-B14F-4D97-AF65-F5344CB8AC3E}">
        <p14:creationId xmlns:p14="http://schemas.microsoft.com/office/powerpoint/2010/main" val="181278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1703CF-950D-E896-F8A5-8F9C8C2E8590}"/>
              </a:ext>
            </a:extLst>
          </p:cNvPr>
          <p:cNvSpPr txBox="1"/>
          <p:nvPr/>
        </p:nvSpPr>
        <p:spPr>
          <a:xfrm>
            <a:off x="1528763" y="842963"/>
            <a:ext cx="1757362" cy="584775"/>
          </a:xfrm>
          <a:prstGeom prst="rect">
            <a:avLst/>
          </a:prstGeom>
          <a:noFill/>
        </p:spPr>
        <p:txBody>
          <a:bodyPr wrap="square" rtlCol="0">
            <a:spAutoFit/>
          </a:bodyPr>
          <a:lstStyle/>
          <a:p>
            <a:r>
              <a:rPr lang="en-US" sz="3200" b="1" dirty="0">
                <a:latin typeface="Helvetica Neue"/>
              </a:rPr>
              <a:t>Outliers</a:t>
            </a:r>
          </a:p>
        </p:txBody>
      </p:sp>
      <p:sp>
        <p:nvSpPr>
          <p:cNvPr id="3" name="TextBox 2">
            <a:extLst>
              <a:ext uri="{FF2B5EF4-FFF2-40B4-BE49-F238E27FC236}">
                <a16:creationId xmlns:a16="http://schemas.microsoft.com/office/drawing/2014/main" id="{A7B90045-F6F7-CBE9-63B3-DF2EE5DC4D86}"/>
              </a:ext>
            </a:extLst>
          </p:cNvPr>
          <p:cNvSpPr txBox="1"/>
          <p:nvPr/>
        </p:nvSpPr>
        <p:spPr>
          <a:xfrm>
            <a:off x="1528763" y="2129579"/>
            <a:ext cx="7744747" cy="2954655"/>
          </a:xfrm>
          <a:prstGeom prst="rect">
            <a:avLst/>
          </a:prstGeom>
          <a:noFill/>
        </p:spPr>
        <p:txBody>
          <a:bodyPr wrap="square" rtlCol="0">
            <a:spAutoFit/>
          </a:bodyPr>
          <a:lstStyle/>
          <a:p>
            <a:pPr algn="l" fontAlgn="base"/>
            <a:r>
              <a:rPr lang="en-US" sz="2400" b="0" i="0" dirty="0">
                <a:solidFill>
                  <a:srgbClr val="0A0A23"/>
                </a:solidFill>
                <a:effectLst/>
                <a:latin typeface="Helvetica Neue"/>
              </a:rPr>
              <a:t>Outliers can give helpful insights into the data you're studying, and they can have an effect on statistical results. This can potentially help you discover inconsistencies and detect any errors in your statistical processes.</a:t>
            </a:r>
          </a:p>
          <a:p>
            <a:pPr algn="l" fontAlgn="base"/>
            <a:r>
              <a:rPr lang="en-US" sz="2400" b="0" i="0" dirty="0">
                <a:solidFill>
                  <a:srgbClr val="0A0A23"/>
                </a:solidFill>
                <a:effectLst/>
                <a:latin typeface="Helvetica Neue"/>
              </a:rPr>
              <a:t>So, knowing how to find outliers in a dataset will help you better understand your data.</a:t>
            </a:r>
          </a:p>
          <a:p>
            <a:endParaRPr lang="en-US" dirty="0">
              <a:latin typeface="Helvetica Neue"/>
            </a:endParaRPr>
          </a:p>
        </p:txBody>
      </p:sp>
    </p:spTree>
    <p:extLst>
      <p:ext uri="{BB962C8B-B14F-4D97-AF65-F5344CB8AC3E}">
        <p14:creationId xmlns:p14="http://schemas.microsoft.com/office/powerpoint/2010/main" val="2656107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2EB84-88FF-9D67-410A-DC193E1FD638}"/>
              </a:ext>
            </a:extLst>
          </p:cNvPr>
          <p:cNvSpPr txBox="1"/>
          <p:nvPr/>
        </p:nvSpPr>
        <p:spPr>
          <a:xfrm>
            <a:off x="2543175" y="514351"/>
            <a:ext cx="6586538" cy="1538883"/>
          </a:xfrm>
          <a:prstGeom prst="rect">
            <a:avLst/>
          </a:prstGeom>
          <a:noFill/>
        </p:spPr>
        <p:txBody>
          <a:bodyPr wrap="square" rtlCol="0">
            <a:spAutoFit/>
          </a:bodyPr>
          <a:lstStyle/>
          <a:p>
            <a:r>
              <a:rPr lang="en-US" sz="2000" b="1" dirty="0">
                <a:latin typeface="Helvetica Neue"/>
              </a:rPr>
              <a:t>We have removed outliers from below columns using Percentile Method:</a:t>
            </a:r>
          </a:p>
          <a:p>
            <a:endParaRPr lang="en-US" dirty="0">
              <a:latin typeface="Helvetica Neue"/>
            </a:endParaRPr>
          </a:p>
          <a:p>
            <a:endParaRPr lang="en-US" dirty="0">
              <a:latin typeface="Helvetica Neue"/>
            </a:endParaRPr>
          </a:p>
          <a:p>
            <a:endParaRPr lang="en-US" dirty="0">
              <a:latin typeface="Helvetica Neue"/>
            </a:endParaRPr>
          </a:p>
        </p:txBody>
      </p:sp>
      <p:pic>
        <p:nvPicPr>
          <p:cNvPr id="6" name="Picture 5">
            <a:extLst>
              <a:ext uri="{FF2B5EF4-FFF2-40B4-BE49-F238E27FC236}">
                <a16:creationId xmlns:a16="http://schemas.microsoft.com/office/drawing/2014/main" id="{69FF710C-E260-F138-3C54-A8187065A1B0}"/>
              </a:ext>
            </a:extLst>
          </p:cNvPr>
          <p:cNvPicPr>
            <a:picLocks noChangeAspect="1"/>
          </p:cNvPicPr>
          <p:nvPr/>
        </p:nvPicPr>
        <p:blipFill>
          <a:blip r:embed="rId2"/>
          <a:stretch>
            <a:fillRect/>
          </a:stretch>
        </p:blipFill>
        <p:spPr>
          <a:xfrm>
            <a:off x="2212032" y="1936437"/>
            <a:ext cx="3224325" cy="4407212"/>
          </a:xfrm>
          <a:prstGeom prst="rect">
            <a:avLst/>
          </a:prstGeom>
        </p:spPr>
      </p:pic>
      <p:pic>
        <p:nvPicPr>
          <p:cNvPr id="8" name="Picture 7">
            <a:extLst>
              <a:ext uri="{FF2B5EF4-FFF2-40B4-BE49-F238E27FC236}">
                <a16:creationId xmlns:a16="http://schemas.microsoft.com/office/drawing/2014/main" id="{978CDADC-D547-F0C0-B7B3-1B8C2A45F6B2}"/>
              </a:ext>
            </a:extLst>
          </p:cNvPr>
          <p:cNvPicPr>
            <a:picLocks noChangeAspect="1"/>
          </p:cNvPicPr>
          <p:nvPr/>
        </p:nvPicPr>
        <p:blipFill>
          <a:blip r:embed="rId3"/>
          <a:stretch>
            <a:fillRect/>
          </a:stretch>
        </p:blipFill>
        <p:spPr>
          <a:xfrm>
            <a:off x="6400401" y="1936437"/>
            <a:ext cx="3579567" cy="4407212"/>
          </a:xfrm>
          <a:prstGeom prst="rect">
            <a:avLst/>
          </a:prstGeom>
        </p:spPr>
      </p:pic>
    </p:spTree>
    <p:extLst>
      <p:ext uri="{BB962C8B-B14F-4D97-AF65-F5344CB8AC3E}">
        <p14:creationId xmlns:p14="http://schemas.microsoft.com/office/powerpoint/2010/main" val="3336819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D30935-F096-A0AB-2CA6-E04B59C6239E}"/>
              </a:ext>
            </a:extLst>
          </p:cNvPr>
          <p:cNvSpPr txBox="1"/>
          <p:nvPr/>
        </p:nvSpPr>
        <p:spPr>
          <a:xfrm>
            <a:off x="1614488" y="485775"/>
            <a:ext cx="6286500" cy="461665"/>
          </a:xfrm>
          <a:prstGeom prst="rect">
            <a:avLst/>
          </a:prstGeom>
          <a:noFill/>
        </p:spPr>
        <p:txBody>
          <a:bodyPr wrap="square" rtlCol="0">
            <a:spAutoFit/>
          </a:bodyPr>
          <a:lstStyle/>
          <a:p>
            <a:r>
              <a:rPr lang="en-US" sz="2400" b="1" dirty="0">
                <a:latin typeface="Helvetica Neue"/>
              </a:rPr>
              <a:t>Data Preparation before model building</a:t>
            </a:r>
          </a:p>
        </p:txBody>
      </p:sp>
      <p:sp>
        <p:nvSpPr>
          <p:cNvPr id="3" name="TextBox 2">
            <a:extLst>
              <a:ext uri="{FF2B5EF4-FFF2-40B4-BE49-F238E27FC236}">
                <a16:creationId xmlns:a16="http://schemas.microsoft.com/office/drawing/2014/main" id="{6E3E4955-1AD6-BFA5-D757-1F35C206A1FC}"/>
              </a:ext>
            </a:extLst>
          </p:cNvPr>
          <p:cNvSpPr txBox="1"/>
          <p:nvPr/>
        </p:nvSpPr>
        <p:spPr>
          <a:xfrm>
            <a:off x="1614488" y="1225689"/>
            <a:ext cx="8601075" cy="563231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Helvetica Neue"/>
              </a:rPr>
              <a:t>There was skewness present in data for some column I have removed skewness using </a:t>
            </a:r>
            <a:r>
              <a:rPr lang="en-US" b="1" i="0" dirty="0">
                <a:solidFill>
                  <a:srgbClr val="000000"/>
                </a:solidFill>
                <a:effectLst/>
                <a:latin typeface="Helvetica Neue"/>
              </a:rPr>
              <a:t>yeo-</a:t>
            </a:r>
            <a:r>
              <a:rPr lang="en-US" b="1" i="0" dirty="0" err="1">
                <a:solidFill>
                  <a:srgbClr val="000000"/>
                </a:solidFill>
                <a:effectLst/>
                <a:latin typeface="Helvetica Neue"/>
              </a:rPr>
              <a:t>johnson</a:t>
            </a:r>
            <a:r>
              <a:rPr lang="en-US" b="1" i="0" dirty="0">
                <a:solidFill>
                  <a:srgbClr val="000000"/>
                </a:solidFill>
                <a:effectLst/>
                <a:latin typeface="Helvetica Neue"/>
              </a:rPr>
              <a:t>.</a:t>
            </a:r>
          </a:p>
          <a:p>
            <a:pPr marL="285750" indent="-285750">
              <a:buFont typeface="Wingdings" panose="05000000000000000000" pitchFamily="2" charset="2"/>
              <a:buChar char="Ø"/>
            </a:pPr>
            <a:endParaRPr lang="en-US" b="1" dirty="0">
              <a:solidFill>
                <a:srgbClr val="000000"/>
              </a:solidFill>
              <a:latin typeface="Helvetica Neue"/>
            </a:endParaRPr>
          </a:p>
          <a:p>
            <a:pPr marL="285750" indent="-285750">
              <a:buFont typeface="Wingdings" panose="05000000000000000000" pitchFamily="2" charset="2"/>
              <a:buChar char="Ø"/>
            </a:pPr>
            <a:r>
              <a:rPr lang="en-US" i="0" dirty="0">
                <a:solidFill>
                  <a:srgbClr val="000000"/>
                </a:solidFill>
                <a:effectLst/>
                <a:latin typeface="Helvetica Neue"/>
              </a:rPr>
              <a:t>Identified and dropped some unnecessary columns.</a:t>
            </a:r>
          </a:p>
          <a:p>
            <a:pPr marL="285750" indent="-285750">
              <a:buFont typeface="Wingdings" panose="05000000000000000000" pitchFamily="2" charset="2"/>
              <a:buChar char="Ø"/>
            </a:pPr>
            <a:endParaRPr lang="en-US" dirty="0">
              <a:solidFill>
                <a:srgbClr val="000000"/>
              </a:solidFill>
              <a:latin typeface="Helvetica Neue"/>
            </a:endParaRPr>
          </a:p>
          <a:p>
            <a:pPr marL="285750" indent="-285750">
              <a:buFont typeface="Wingdings" panose="05000000000000000000" pitchFamily="2" charset="2"/>
              <a:buChar char="Ø"/>
            </a:pPr>
            <a:r>
              <a:rPr lang="en-US" i="0" dirty="0">
                <a:solidFill>
                  <a:srgbClr val="000000"/>
                </a:solidFill>
                <a:effectLst/>
                <a:latin typeface="Helvetica Neue"/>
              </a:rPr>
              <a:t>Converted object in to numeric format using ordinal Encoding.</a:t>
            </a:r>
          </a:p>
          <a:p>
            <a:pPr marL="285750" indent="-285750">
              <a:buFont typeface="Wingdings" panose="05000000000000000000" pitchFamily="2" charset="2"/>
              <a:buChar char="Ø"/>
            </a:pPr>
            <a:endParaRPr lang="en-US" dirty="0">
              <a:solidFill>
                <a:srgbClr val="000000"/>
              </a:solidFill>
              <a:latin typeface="Helvetica Neue"/>
            </a:endParaRPr>
          </a:p>
          <a:p>
            <a:pPr marL="285750" indent="-285750">
              <a:buFont typeface="Wingdings" panose="05000000000000000000" pitchFamily="2" charset="2"/>
              <a:buChar char="Ø"/>
            </a:pPr>
            <a:r>
              <a:rPr lang="en-US" i="0" dirty="0">
                <a:solidFill>
                  <a:srgbClr val="000000"/>
                </a:solidFill>
                <a:effectLst/>
                <a:latin typeface="Helvetica Neue"/>
              </a:rPr>
              <a:t>Reviewed correlation of all columns with target columns.</a:t>
            </a:r>
          </a:p>
          <a:p>
            <a:pPr marL="285750" indent="-285750">
              <a:buFont typeface="Wingdings" panose="05000000000000000000" pitchFamily="2" charset="2"/>
              <a:buChar char="Ø"/>
            </a:pPr>
            <a:endParaRPr lang="en-US" dirty="0">
              <a:solidFill>
                <a:srgbClr val="000000"/>
              </a:solidFill>
              <a:latin typeface="Helvetica Neue"/>
            </a:endParaRPr>
          </a:p>
          <a:p>
            <a:pPr marL="285750" indent="-285750">
              <a:buFont typeface="Wingdings" panose="05000000000000000000" pitchFamily="2" charset="2"/>
              <a:buChar char="Ø"/>
            </a:pPr>
            <a:r>
              <a:rPr lang="en-US" dirty="0">
                <a:solidFill>
                  <a:srgbClr val="000000"/>
                </a:solidFill>
                <a:latin typeface="Helvetica Neue"/>
              </a:rPr>
              <a:t>Defined X and Y.</a:t>
            </a:r>
          </a:p>
          <a:p>
            <a:pPr marL="285750" indent="-285750">
              <a:buFont typeface="Wingdings" panose="05000000000000000000" pitchFamily="2" charset="2"/>
              <a:buChar char="Ø"/>
            </a:pPr>
            <a:endParaRPr lang="en-US" i="0" dirty="0">
              <a:solidFill>
                <a:srgbClr val="000000"/>
              </a:solidFill>
              <a:effectLst/>
              <a:latin typeface="Helvetica Neue"/>
            </a:endParaRPr>
          </a:p>
          <a:p>
            <a:pPr marL="285750" indent="-285750">
              <a:buFont typeface="Wingdings" panose="05000000000000000000" pitchFamily="2" charset="2"/>
              <a:buChar char="Ø"/>
            </a:pPr>
            <a:r>
              <a:rPr lang="en-US" dirty="0">
                <a:solidFill>
                  <a:srgbClr val="000000"/>
                </a:solidFill>
                <a:latin typeface="Helvetica Neue"/>
              </a:rPr>
              <a:t>Scaled our data with </a:t>
            </a:r>
            <a:r>
              <a:rPr lang="en-US" b="1" i="0" dirty="0">
                <a:solidFill>
                  <a:srgbClr val="000000"/>
                </a:solidFill>
                <a:effectLst/>
                <a:latin typeface="Helvetica Neue"/>
              </a:rPr>
              <a:t>standard scaler.</a:t>
            </a:r>
          </a:p>
          <a:p>
            <a:pPr marL="285750" indent="-285750">
              <a:buFont typeface="Wingdings" panose="05000000000000000000" pitchFamily="2" charset="2"/>
              <a:buChar char="Ø"/>
            </a:pPr>
            <a:endParaRPr lang="en-US" b="1" dirty="0">
              <a:solidFill>
                <a:srgbClr val="000000"/>
              </a:solidFill>
              <a:latin typeface="Helvetica Neue"/>
            </a:endParaRPr>
          </a:p>
          <a:p>
            <a:pPr marL="285750" indent="-285750">
              <a:buFont typeface="Wingdings" panose="05000000000000000000" pitchFamily="2" charset="2"/>
              <a:buChar char="Ø"/>
            </a:pPr>
            <a:r>
              <a:rPr lang="en-US" i="0" dirty="0">
                <a:solidFill>
                  <a:srgbClr val="000000"/>
                </a:solidFill>
                <a:effectLst/>
                <a:latin typeface="Helvetica Neue"/>
              </a:rPr>
              <a:t>Identified multicollinearity using VIF and removed high VIF values</a:t>
            </a:r>
          </a:p>
          <a:p>
            <a:pPr marL="285750" indent="-285750">
              <a:buFont typeface="Wingdings" panose="05000000000000000000" pitchFamily="2" charset="2"/>
              <a:buChar char="Ø"/>
            </a:pPr>
            <a:endParaRPr lang="en-US" dirty="0">
              <a:solidFill>
                <a:srgbClr val="000000"/>
              </a:solidFill>
              <a:latin typeface="Helvetica Neue"/>
            </a:endParaRPr>
          </a:p>
          <a:p>
            <a:pPr marL="285750" indent="-285750">
              <a:buFont typeface="Wingdings" panose="05000000000000000000" pitchFamily="2" charset="2"/>
              <a:buChar char="Ø"/>
            </a:pPr>
            <a:endParaRPr lang="en-US" i="0" dirty="0">
              <a:solidFill>
                <a:srgbClr val="000000"/>
              </a:solidFill>
              <a:effectLst/>
              <a:latin typeface="Helvetica Neue"/>
            </a:endParaRPr>
          </a:p>
          <a:p>
            <a:pPr marL="285750" indent="-285750">
              <a:buFont typeface="Wingdings" panose="05000000000000000000" pitchFamily="2" charset="2"/>
              <a:buChar char="Ø"/>
            </a:pPr>
            <a:endParaRPr lang="en-US" i="0" dirty="0">
              <a:solidFill>
                <a:srgbClr val="000000"/>
              </a:solidFill>
              <a:effectLst/>
              <a:latin typeface="Helvetica Neue"/>
            </a:endParaRPr>
          </a:p>
          <a:p>
            <a:endParaRPr lang="en-US" dirty="0">
              <a:solidFill>
                <a:srgbClr val="000000"/>
              </a:solidFill>
              <a:latin typeface="Helvetica Neue"/>
            </a:endParaRPr>
          </a:p>
          <a:p>
            <a:pPr marL="285750" indent="-285750">
              <a:buFont typeface="Wingdings" panose="05000000000000000000" pitchFamily="2" charset="2"/>
              <a:buChar char="Ø"/>
            </a:pPr>
            <a:endParaRPr lang="en-US" i="0" dirty="0">
              <a:solidFill>
                <a:srgbClr val="000000"/>
              </a:solidFill>
              <a:effectLst/>
              <a:latin typeface="Helvetica Neue"/>
            </a:endParaRPr>
          </a:p>
          <a:p>
            <a:pPr marL="285750" indent="-285750">
              <a:buFont typeface="Wingdings" panose="05000000000000000000" pitchFamily="2" charset="2"/>
              <a:buChar char="Ø"/>
            </a:pPr>
            <a:endParaRPr lang="en-US" dirty="0">
              <a:latin typeface="Helvetica Neue"/>
            </a:endParaRPr>
          </a:p>
        </p:txBody>
      </p:sp>
    </p:spTree>
    <p:extLst>
      <p:ext uri="{BB962C8B-B14F-4D97-AF65-F5344CB8AC3E}">
        <p14:creationId xmlns:p14="http://schemas.microsoft.com/office/powerpoint/2010/main" val="3792076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88A75B-89B5-82D6-70E0-208E6E55F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187" y="671622"/>
            <a:ext cx="7324726" cy="5514755"/>
          </a:xfrm>
          <a:prstGeom prst="rect">
            <a:avLst/>
          </a:prstGeom>
        </p:spPr>
      </p:pic>
    </p:spTree>
    <p:extLst>
      <p:ext uri="{BB962C8B-B14F-4D97-AF65-F5344CB8AC3E}">
        <p14:creationId xmlns:p14="http://schemas.microsoft.com/office/powerpoint/2010/main" val="2695797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F64FDD-A266-3944-37AB-91E0A96556B9}"/>
              </a:ext>
            </a:extLst>
          </p:cNvPr>
          <p:cNvSpPr txBox="1"/>
          <p:nvPr/>
        </p:nvSpPr>
        <p:spPr>
          <a:xfrm>
            <a:off x="1371600" y="371475"/>
            <a:ext cx="5957888" cy="646331"/>
          </a:xfrm>
          <a:prstGeom prst="rect">
            <a:avLst/>
          </a:prstGeom>
          <a:noFill/>
        </p:spPr>
        <p:txBody>
          <a:bodyPr wrap="square" rtlCol="0">
            <a:spAutoFit/>
          </a:bodyPr>
          <a:lstStyle/>
          <a:p>
            <a:r>
              <a:rPr lang="en-US" sz="3600" b="1" dirty="0">
                <a:latin typeface="Helvetica Neue"/>
              </a:rPr>
              <a:t>Found best random state</a:t>
            </a:r>
          </a:p>
        </p:txBody>
      </p:sp>
      <p:pic>
        <p:nvPicPr>
          <p:cNvPr id="4" name="Picture 3">
            <a:extLst>
              <a:ext uri="{FF2B5EF4-FFF2-40B4-BE49-F238E27FC236}">
                <a16:creationId xmlns:a16="http://schemas.microsoft.com/office/drawing/2014/main" id="{0F562269-8513-71B2-B073-CA66D1F0F34D}"/>
              </a:ext>
            </a:extLst>
          </p:cNvPr>
          <p:cNvPicPr>
            <a:picLocks noChangeAspect="1"/>
          </p:cNvPicPr>
          <p:nvPr/>
        </p:nvPicPr>
        <p:blipFill>
          <a:blip r:embed="rId2"/>
          <a:stretch>
            <a:fillRect/>
          </a:stretch>
        </p:blipFill>
        <p:spPr>
          <a:xfrm>
            <a:off x="1371600" y="1576227"/>
            <a:ext cx="8504519" cy="3195798"/>
          </a:xfrm>
          <a:prstGeom prst="rect">
            <a:avLst/>
          </a:prstGeom>
        </p:spPr>
      </p:pic>
    </p:spTree>
    <p:extLst>
      <p:ext uri="{BB962C8B-B14F-4D97-AF65-F5344CB8AC3E}">
        <p14:creationId xmlns:p14="http://schemas.microsoft.com/office/powerpoint/2010/main" val="3219044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389A9F-3B11-381B-A25E-CBAC7EFE00B0}"/>
              </a:ext>
            </a:extLst>
          </p:cNvPr>
          <p:cNvSpPr txBox="1"/>
          <p:nvPr/>
        </p:nvSpPr>
        <p:spPr>
          <a:xfrm>
            <a:off x="1557338" y="814388"/>
            <a:ext cx="7308860" cy="523220"/>
          </a:xfrm>
          <a:prstGeom prst="rect">
            <a:avLst/>
          </a:prstGeom>
          <a:noFill/>
        </p:spPr>
        <p:txBody>
          <a:bodyPr wrap="none" rtlCol="0">
            <a:spAutoFit/>
          </a:bodyPr>
          <a:lstStyle/>
          <a:p>
            <a:r>
              <a:rPr lang="en-US" sz="2800" b="1" dirty="0"/>
              <a:t>Finally Build multiple models to find best model</a:t>
            </a:r>
          </a:p>
        </p:txBody>
      </p:sp>
      <p:pic>
        <p:nvPicPr>
          <p:cNvPr id="4" name="Picture 3">
            <a:extLst>
              <a:ext uri="{FF2B5EF4-FFF2-40B4-BE49-F238E27FC236}">
                <a16:creationId xmlns:a16="http://schemas.microsoft.com/office/drawing/2014/main" id="{D5088C5C-8662-A7EF-CA04-DE7AB97B968C}"/>
              </a:ext>
            </a:extLst>
          </p:cNvPr>
          <p:cNvPicPr>
            <a:picLocks noChangeAspect="1"/>
          </p:cNvPicPr>
          <p:nvPr/>
        </p:nvPicPr>
        <p:blipFill>
          <a:blip r:embed="rId2"/>
          <a:stretch>
            <a:fillRect/>
          </a:stretch>
        </p:blipFill>
        <p:spPr>
          <a:xfrm>
            <a:off x="1557338" y="1562039"/>
            <a:ext cx="5457825" cy="789496"/>
          </a:xfrm>
          <a:prstGeom prst="rect">
            <a:avLst/>
          </a:prstGeom>
        </p:spPr>
      </p:pic>
      <p:pic>
        <p:nvPicPr>
          <p:cNvPr id="6" name="Picture 5">
            <a:extLst>
              <a:ext uri="{FF2B5EF4-FFF2-40B4-BE49-F238E27FC236}">
                <a16:creationId xmlns:a16="http://schemas.microsoft.com/office/drawing/2014/main" id="{66722486-F05E-01B6-19C1-301EF2ACBDC5}"/>
              </a:ext>
            </a:extLst>
          </p:cNvPr>
          <p:cNvPicPr>
            <a:picLocks noChangeAspect="1"/>
          </p:cNvPicPr>
          <p:nvPr/>
        </p:nvPicPr>
        <p:blipFill>
          <a:blip r:embed="rId3"/>
          <a:stretch>
            <a:fillRect/>
          </a:stretch>
        </p:blipFill>
        <p:spPr>
          <a:xfrm>
            <a:off x="1557338" y="2575966"/>
            <a:ext cx="7649037" cy="2396084"/>
          </a:xfrm>
          <a:prstGeom prst="rect">
            <a:avLst/>
          </a:prstGeom>
        </p:spPr>
      </p:pic>
    </p:spTree>
    <p:extLst>
      <p:ext uri="{BB962C8B-B14F-4D97-AF65-F5344CB8AC3E}">
        <p14:creationId xmlns:p14="http://schemas.microsoft.com/office/powerpoint/2010/main" val="597567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1D03A2-8943-A0DC-1C8E-B940B55225FE}"/>
              </a:ext>
            </a:extLst>
          </p:cNvPr>
          <p:cNvPicPr>
            <a:picLocks noChangeAspect="1"/>
          </p:cNvPicPr>
          <p:nvPr/>
        </p:nvPicPr>
        <p:blipFill>
          <a:blip r:embed="rId2"/>
          <a:stretch>
            <a:fillRect/>
          </a:stretch>
        </p:blipFill>
        <p:spPr>
          <a:xfrm>
            <a:off x="2071504" y="433359"/>
            <a:ext cx="5343709" cy="796699"/>
          </a:xfrm>
          <a:prstGeom prst="rect">
            <a:avLst/>
          </a:prstGeom>
        </p:spPr>
      </p:pic>
      <p:pic>
        <p:nvPicPr>
          <p:cNvPr id="5" name="Picture 4">
            <a:extLst>
              <a:ext uri="{FF2B5EF4-FFF2-40B4-BE49-F238E27FC236}">
                <a16:creationId xmlns:a16="http://schemas.microsoft.com/office/drawing/2014/main" id="{47E752E0-CD0C-A1EB-300E-BCB6769B22B7}"/>
              </a:ext>
            </a:extLst>
          </p:cNvPr>
          <p:cNvPicPr>
            <a:picLocks noChangeAspect="1"/>
          </p:cNvPicPr>
          <p:nvPr/>
        </p:nvPicPr>
        <p:blipFill>
          <a:blip r:embed="rId3"/>
          <a:stretch>
            <a:fillRect/>
          </a:stretch>
        </p:blipFill>
        <p:spPr>
          <a:xfrm>
            <a:off x="2071504" y="1879735"/>
            <a:ext cx="7397686" cy="2477953"/>
          </a:xfrm>
          <a:prstGeom prst="rect">
            <a:avLst/>
          </a:prstGeom>
        </p:spPr>
      </p:pic>
    </p:spTree>
    <p:extLst>
      <p:ext uri="{BB962C8B-B14F-4D97-AF65-F5344CB8AC3E}">
        <p14:creationId xmlns:p14="http://schemas.microsoft.com/office/powerpoint/2010/main" val="3997547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62DD64-D484-A4E0-490F-89C82F96731A}"/>
              </a:ext>
            </a:extLst>
          </p:cNvPr>
          <p:cNvPicPr>
            <a:picLocks noChangeAspect="1"/>
          </p:cNvPicPr>
          <p:nvPr/>
        </p:nvPicPr>
        <p:blipFill>
          <a:blip r:embed="rId2"/>
          <a:stretch>
            <a:fillRect/>
          </a:stretch>
        </p:blipFill>
        <p:spPr>
          <a:xfrm>
            <a:off x="1968805" y="652433"/>
            <a:ext cx="6853458" cy="890328"/>
          </a:xfrm>
          <a:prstGeom prst="rect">
            <a:avLst/>
          </a:prstGeom>
        </p:spPr>
      </p:pic>
      <p:pic>
        <p:nvPicPr>
          <p:cNvPr id="5" name="Picture 4">
            <a:extLst>
              <a:ext uri="{FF2B5EF4-FFF2-40B4-BE49-F238E27FC236}">
                <a16:creationId xmlns:a16="http://schemas.microsoft.com/office/drawing/2014/main" id="{E9B85C51-8ACE-A21A-675B-C17F303C2F33}"/>
              </a:ext>
            </a:extLst>
          </p:cNvPr>
          <p:cNvPicPr>
            <a:picLocks noChangeAspect="1"/>
          </p:cNvPicPr>
          <p:nvPr/>
        </p:nvPicPr>
        <p:blipFill>
          <a:blip r:embed="rId3"/>
          <a:stretch>
            <a:fillRect/>
          </a:stretch>
        </p:blipFill>
        <p:spPr>
          <a:xfrm>
            <a:off x="1968805" y="1969244"/>
            <a:ext cx="7331820" cy="2633761"/>
          </a:xfrm>
          <a:prstGeom prst="rect">
            <a:avLst/>
          </a:prstGeom>
        </p:spPr>
      </p:pic>
    </p:spTree>
    <p:extLst>
      <p:ext uri="{BB962C8B-B14F-4D97-AF65-F5344CB8AC3E}">
        <p14:creationId xmlns:p14="http://schemas.microsoft.com/office/powerpoint/2010/main" val="56857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D9BF5A-C66D-B4D4-AFBB-1E985AAB91EF}"/>
              </a:ext>
            </a:extLst>
          </p:cNvPr>
          <p:cNvPicPr>
            <a:picLocks noChangeAspect="1"/>
          </p:cNvPicPr>
          <p:nvPr/>
        </p:nvPicPr>
        <p:blipFill>
          <a:blip r:embed="rId2"/>
          <a:stretch>
            <a:fillRect/>
          </a:stretch>
        </p:blipFill>
        <p:spPr>
          <a:xfrm>
            <a:off x="2176274" y="752448"/>
            <a:ext cx="5652814" cy="790603"/>
          </a:xfrm>
          <a:prstGeom prst="rect">
            <a:avLst/>
          </a:prstGeom>
        </p:spPr>
      </p:pic>
      <p:pic>
        <p:nvPicPr>
          <p:cNvPr id="5" name="Picture 4">
            <a:extLst>
              <a:ext uri="{FF2B5EF4-FFF2-40B4-BE49-F238E27FC236}">
                <a16:creationId xmlns:a16="http://schemas.microsoft.com/office/drawing/2014/main" id="{55A9D821-FCEF-290D-CDD1-2C42FC4AA538}"/>
              </a:ext>
            </a:extLst>
          </p:cNvPr>
          <p:cNvPicPr>
            <a:picLocks noChangeAspect="1"/>
          </p:cNvPicPr>
          <p:nvPr/>
        </p:nvPicPr>
        <p:blipFill>
          <a:blip r:embed="rId3"/>
          <a:stretch>
            <a:fillRect/>
          </a:stretch>
        </p:blipFill>
        <p:spPr>
          <a:xfrm>
            <a:off x="2176274" y="2031113"/>
            <a:ext cx="8105730" cy="2795773"/>
          </a:xfrm>
          <a:prstGeom prst="rect">
            <a:avLst/>
          </a:prstGeom>
        </p:spPr>
      </p:pic>
    </p:spTree>
    <p:extLst>
      <p:ext uri="{BB962C8B-B14F-4D97-AF65-F5344CB8AC3E}">
        <p14:creationId xmlns:p14="http://schemas.microsoft.com/office/powerpoint/2010/main" val="127362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184E4E-8221-6D48-0DCC-E70131900E6A}"/>
              </a:ext>
            </a:extLst>
          </p:cNvPr>
          <p:cNvSpPr txBox="1"/>
          <p:nvPr/>
        </p:nvSpPr>
        <p:spPr>
          <a:xfrm>
            <a:off x="2314191" y="611356"/>
            <a:ext cx="8901112" cy="1200329"/>
          </a:xfrm>
          <a:prstGeom prst="rect">
            <a:avLst/>
          </a:prstGeom>
          <a:noFill/>
        </p:spPr>
        <p:txBody>
          <a:bodyPr wrap="square" rtlCol="0">
            <a:spAutoFit/>
          </a:bodyPr>
          <a:lstStyle/>
          <a:p>
            <a:r>
              <a:rPr lang="en-US" b="1" dirty="0">
                <a:latin typeface="Helvetica Neue"/>
              </a:rPr>
              <a:t>Looking at all above matrix for different model I have selected </a:t>
            </a:r>
            <a:r>
              <a:rPr lang="en-US" b="1" dirty="0" err="1">
                <a:latin typeface="Helvetica Neue"/>
              </a:rPr>
              <a:t>ExtraTreesRegressor</a:t>
            </a:r>
            <a:r>
              <a:rPr lang="en-US" b="1" dirty="0">
                <a:latin typeface="Helvetica Neue"/>
              </a:rPr>
              <a:t> model as best model because it has very less difference between accuracy score and cross validation score.</a:t>
            </a:r>
          </a:p>
          <a:p>
            <a:endParaRPr lang="en-US" b="1" dirty="0">
              <a:latin typeface="Helvetica Neue"/>
            </a:endParaRPr>
          </a:p>
        </p:txBody>
      </p:sp>
      <p:sp>
        <p:nvSpPr>
          <p:cNvPr id="3" name="TextBox 2">
            <a:extLst>
              <a:ext uri="{FF2B5EF4-FFF2-40B4-BE49-F238E27FC236}">
                <a16:creationId xmlns:a16="http://schemas.microsoft.com/office/drawing/2014/main" id="{423DA02A-D203-0985-0CEC-0F5A3DD5C7A4}"/>
              </a:ext>
            </a:extLst>
          </p:cNvPr>
          <p:cNvSpPr txBox="1"/>
          <p:nvPr/>
        </p:nvSpPr>
        <p:spPr>
          <a:xfrm>
            <a:off x="2314191" y="1662707"/>
            <a:ext cx="5288692" cy="461665"/>
          </a:xfrm>
          <a:prstGeom prst="rect">
            <a:avLst/>
          </a:prstGeom>
          <a:noFill/>
        </p:spPr>
        <p:txBody>
          <a:bodyPr wrap="none" rtlCol="0">
            <a:spAutoFit/>
          </a:bodyPr>
          <a:lstStyle/>
          <a:p>
            <a:r>
              <a:rPr lang="en-US" sz="2400" b="1" dirty="0"/>
              <a:t>Hyperparameter tunning for best model</a:t>
            </a:r>
          </a:p>
        </p:txBody>
      </p:sp>
      <p:pic>
        <p:nvPicPr>
          <p:cNvPr id="5" name="Picture 4">
            <a:extLst>
              <a:ext uri="{FF2B5EF4-FFF2-40B4-BE49-F238E27FC236}">
                <a16:creationId xmlns:a16="http://schemas.microsoft.com/office/drawing/2014/main" id="{07648AFB-8931-95FE-4C37-13527FFA282D}"/>
              </a:ext>
            </a:extLst>
          </p:cNvPr>
          <p:cNvPicPr>
            <a:picLocks noChangeAspect="1"/>
          </p:cNvPicPr>
          <p:nvPr/>
        </p:nvPicPr>
        <p:blipFill>
          <a:blip r:embed="rId2"/>
          <a:stretch>
            <a:fillRect/>
          </a:stretch>
        </p:blipFill>
        <p:spPr>
          <a:xfrm>
            <a:off x="2314191" y="2124372"/>
            <a:ext cx="5629660" cy="4343994"/>
          </a:xfrm>
          <a:prstGeom prst="rect">
            <a:avLst/>
          </a:prstGeom>
        </p:spPr>
      </p:pic>
    </p:spTree>
    <p:extLst>
      <p:ext uri="{BB962C8B-B14F-4D97-AF65-F5344CB8AC3E}">
        <p14:creationId xmlns:p14="http://schemas.microsoft.com/office/powerpoint/2010/main" val="263326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95C41C-E55B-E15B-482D-CF1F9ED92171}"/>
              </a:ext>
            </a:extLst>
          </p:cNvPr>
          <p:cNvSpPr txBox="1"/>
          <p:nvPr/>
        </p:nvSpPr>
        <p:spPr>
          <a:xfrm>
            <a:off x="1631156" y="397763"/>
            <a:ext cx="8929687" cy="830997"/>
          </a:xfrm>
          <a:prstGeom prst="rect">
            <a:avLst/>
          </a:prstGeom>
          <a:noFill/>
        </p:spPr>
        <p:txBody>
          <a:bodyPr wrap="square" rtlCol="0">
            <a:spAutoFit/>
          </a:bodyPr>
          <a:lstStyle/>
          <a:p>
            <a:r>
              <a:rPr lang="en-US" sz="2400" b="1" dirty="0">
                <a:latin typeface="Helvetica Neue"/>
              </a:rPr>
              <a:t>We got 88 % Accuracy after tunning hyperparameter and finally I have saved my best model.</a:t>
            </a:r>
          </a:p>
        </p:txBody>
      </p:sp>
      <p:pic>
        <p:nvPicPr>
          <p:cNvPr id="4" name="Picture 3">
            <a:extLst>
              <a:ext uri="{FF2B5EF4-FFF2-40B4-BE49-F238E27FC236}">
                <a16:creationId xmlns:a16="http://schemas.microsoft.com/office/drawing/2014/main" id="{62ECFCB5-D8EF-C30D-FCC9-27A13099B1C9}"/>
              </a:ext>
            </a:extLst>
          </p:cNvPr>
          <p:cNvPicPr>
            <a:picLocks noChangeAspect="1"/>
          </p:cNvPicPr>
          <p:nvPr/>
        </p:nvPicPr>
        <p:blipFill>
          <a:blip r:embed="rId2"/>
          <a:stretch>
            <a:fillRect/>
          </a:stretch>
        </p:blipFill>
        <p:spPr>
          <a:xfrm>
            <a:off x="1766576" y="1431071"/>
            <a:ext cx="4458322" cy="1352739"/>
          </a:xfrm>
          <a:prstGeom prst="rect">
            <a:avLst/>
          </a:prstGeom>
        </p:spPr>
      </p:pic>
      <p:pic>
        <p:nvPicPr>
          <p:cNvPr id="6" name="Picture 5">
            <a:extLst>
              <a:ext uri="{FF2B5EF4-FFF2-40B4-BE49-F238E27FC236}">
                <a16:creationId xmlns:a16="http://schemas.microsoft.com/office/drawing/2014/main" id="{7EA78F4B-3838-ACA8-79F9-7230C75735BB}"/>
              </a:ext>
            </a:extLst>
          </p:cNvPr>
          <p:cNvPicPr>
            <a:picLocks noChangeAspect="1"/>
          </p:cNvPicPr>
          <p:nvPr/>
        </p:nvPicPr>
        <p:blipFill>
          <a:blip r:embed="rId3"/>
          <a:stretch>
            <a:fillRect/>
          </a:stretch>
        </p:blipFill>
        <p:spPr>
          <a:xfrm>
            <a:off x="1766576" y="3701068"/>
            <a:ext cx="6173061" cy="2924583"/>
          </a:xfrm>
          <a:prstGeom prst="rect">
            <a:avLst/>
          </a:prstGeom>
        </p:spPr>
      </p:pic>
      <p:sp>
        <p:nvSpPr>
          <p:cNvPr id="7" name="TextBox 6">
            <a:extLst>
              <a:ext uri="{FF2B5EF4-FFF2-40B4-BE49-F238E27FC236}">
                <a16:creationId xmlns:a16="http://schemas.microsoft.com/office/drawing/2014/main" id="{D654AA4C-AF6D-44DC-FED2-4B2ACE994564}"/>
              </a:ext>
            </a:extLst>
          </p:cNvPr>
          <p:cNvSpPr txBox="1"/>
          <p:nvPr/>
        </p:nvSpPr>
        <p:spPr>
          <a:xfrm>
            <a:off x="1724144" y="3054737"/>
            <a:ext cx="10243958" cy="646331"/>
          </a:xfrm>
          <a:prstGeom prst="rect">
            <a:avLst/>
          </a:prstGeom>
          <a:noFill/>
        </p:spPr>
        <p:txBody>
          <a:bodyPr wrap="none" rtlCol="0">
            <a:spAutoFit/>
          </a:bodyPr>
          <a:lstStyle/>
          <a:p>
            <a:r>
              <a:rPr lang="en-US" b="1" dirty="0"/>
              <a:t>Below is the line which shows that pink dots are predicated values and they are very close to blue line </a:t>
            </a:r>
          </a:p>
          <a:p>
            <a:r>
              <a:rPr lang="en-US" b="1" dirty="0"/>
              <a:t>which is actual value</a:t>
            </a:r>
          </a:p>
        </p:txBody>
      </p:sp>
    </p:spTree>
    <p:extLst>
      <p:ext uri="{BB962C8B-B14F-4D97-AF65-F5344CB8AC3E}">
        <p14:creationId xmlns:p14="http://schemas.microsoft.com/office/powerpoint/2010/main" val="2632655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A1206F-A524-911C-5E96-731988B31032}"/>
              </a:ext>
            </a:extLst>
          </p:cNvPr>
          <p:cNvSpPr txBox="1"/>
          <p:nvPr/>
        </p:nvSpPr>
        <p:spPr>
          <a:xfrm>
            <a:off x="1943099" y="971551"/>
            <a:ext cx="8270790" cy="523220"/>
          </a:xfrm>
          <a:prstGeom prst="rect">
            <a:avLst/>
          </a:prstGeom>
          <a:noFill/>
        </p:spPr>
        <p:txBody>
          <a:bodyPr wrap="none" rtlCol="0">
            <a:spAutoFit/>
          </a:bodyPr>
          <a:lstStyle/>
          <a:p>
            <a:r>
              <a:rPr lang="en-US" sz="2800" b="1" dirty="0"/>
              <a:t>Below are the important features identified in Dataset</a:t>
            </a:r>
          </a:p>
        </p:txBody>
      </p:sp>
      <p:pic>
        <p:nvPicPr>
          <p:cNvPr id="4" name="Picture 3">
            <a:extLst>
              <a:ext uri="{FF2B5EF4-FFF2-40B4-BE49-F238E27FC236}">
                <a16:creationId xmlns:a16="http://schemas.microsoft.com/office/drawing/2014/main" id="{FF01FE8C-443F-ED38-8083-D9A728A6AE25}"/>
              </a:ext>
            </a:extLst>
          </p:cNvPr>
          <p:cNvPicPr>
            <a:picLocks noChangeAspect="1"/>
          </p:cNvPicPr>
          <p:nvPr/>
        </p:nvPicPr>
        <p:blipFill>
          <a:blip r:embed="rId2"/>
          <a:stretch>
            <a:fillRect/>
          </a:stretch>
        </p:blipFill>
        <p:spPr>
          <a:xfrm>
            <a:off x="1943099" y="1914343"/>
            <a:ext cx="8829110" cy="4243569"/>
          </a:xfrm>
          <a:prstGeom prst="rect">
            <a:avLst/>
          </a:prstGeom>
        </p:spPr>
      </p:pic>
    </p:spTree>
    <p:extLst>
      <p:ext uri="{BB962C8B-B14F-4D97-AF65-F5344CB8AC3E}">
        <p14:creationId xmlns:p14="http://schemas.microsoft.com/office/powerpoint/2010/main" val="412102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D83EF4-2CF7-76A6-10BD-54EF30382BD6}"/>
              </a:ext>
            </a:extLst>
          </p:cNvPr>
          <p:cNvSpPr txBox="1"/>
          <p:nvPr/>
        </p:nvSpPr>
        <p:spPr>
          <a:xfrm>
            <a:off x="2297310" y="215384"/>
            <a:ext cx="6093618" cy="523220"/>
          </a:xfrm>
          <a:prstGeom prst="rect">
            <a:avLst/>
          </a:prstGeom>
          <a:noFill/>
        </p:spPr>
        <p:txBody>
          <a:bodyPr wrap="square">
            <a:spAutoFit/>
          </a:bodyPr>
          <a:lstStyle/>
          <a:p>
            <a:r>
              <a:rPr lang="en-US" sz="2800" b="1" dirty="0">
                <a:latin typeface="Helvetica Neue"/>
                <a:cs typeface="Arial" pitchFamily="34" charset="0"/>
              </a:rPr>
              <a:t>Conclusion:</a:t>
            </a:r>
            <a:endParaRPr lang="en-US" sz="2800" b="1" dirty="0">
              <a:latin typeface="Helvetica Neue"/>
            </a:endParaRPr>
          </a:p>
        </p:txBody>
      </p:sp>
      <p:sp>
        <p:nvSpPr>
          <p:cNvPr id="5" name="TextBox 4">
            <a:extLst>
              <a:ext uri="{FF2B5EF4-FFF2-40B4-BE49-F238E27FC236}">
                <a16:creationId xmlns:a16="http://schemas.microsoft.com/office/drawing/2014/main" id="{A20DF91A-99A6-AF6D-6B71-0954F93F1C83}"/>
              </a:ext>
            </a:extLst>
          </p:cNvPr>
          <p:cNvSpPr txBox="1"/>
          <p:nvPr/>
        </p:nvSpPr>
        <p:spPr>
          <a:xfrm>
            <a:off x="2297310" y="802496"/>
            <a:ext cx="7911703" cy="6055504"/>
          </a:xfrm>
          <a:prstGeom prst="rect">
            <a:avLst/>
          </a:prstGeom>
          <a:noFill/>
        </p:spPr>
        <p:txBody>
          <a:bodyPr wrap="square">
            <a:spAutoFit/>
          </a:bodyPr>
          <a:lstStyle/>
          <a:p>
            <a:pPr>
              <a:spcBef>
                <a:spcPts val="300"/>
              </a:spcBef>
              <a:spcAft>
                <a:spcPts val="300"/>
              </a:spcAft>
              <a:buFont typeface="Wingdings" pitchFamily="2" charset="2"/>
              <a:buChar char="Ø"/>
            </a:pPr>
            <a:r>
              <a:rPr lang="en-IN" dirty="0">
                <a:latin typeface="Helvetica Neue"/>
                <a:ea typeface="Calibri" panose="020F0502020204030204" pitchFamily="34" charset="0"/>
                <a:cs typeface="Times New Roman" panose="02020603050405020304" pitchFamily="18" charset="0"/>
              </a:rPr>
              <a:t>In this project report, we have used machine learning algorithms to predict the house prices.</a:t>
            </a:r>
          </a:p>
          <a:p>
            <a:pPr>
              <a:spcBef>
                <a:spcPts val="300"/>
              </a:spcBef>
              <a:spcAft>
                <a:spcPts val="300"/>
              </a:spcAft>
              <a:buFont typeface="Wingdings" pitchFamily="2" charset="2"/>
              <a:buChar char="Ø"/>
            </a:pPr>
            <a:r>
              <a:rPr lang="en-IN" dirty="0">
                <a:latin typeface="Helvetica Neue"/>
                <a:ea typeface="Calibri" panose="020F0502020204030204" pitchFamily="34" charset="0"/>
                <a:cs typeface="Times New Roman" panose="02020603050405020304" pitchFamily="18" charset="0"/>
              </a:rPr>
              <a:t>We have mentioned the step by step procedure to </a:t>
            </a:r>
            <a:r>
              <a:rPr lang="en-IN" dirty="0" err="1">
                <a:latin typeface="Helvetica Neue"/>
                <a:ea typeface="Calibri" panose="020F0502020204030204" pitchFamily="34" charset="0"/>
                <a:cs typeface="Times New Roman" panose="02020603050405020304" pitchFamily="18" charset="0"/>
              </a:rPr>
              <a:t>analyze</a:t>
            </a:r>
            <a:r>
              <a:rPr lang="en-IN" dirty="0">
                <a:latin typeface="Helvetica Neue"/>
                <a:ea typeface="Calibri" panose="020F0502020204030204" pitchFamily="34" charset="0"/>
                <a:cs typeface="Times New Roman" panose="02020603050405020304" pitchFamily="18" charset="0"/>
              </a:rPr>
              <a:t> the dataset and finding the correlation between the </a:t>
            </a:r>
            <a:r>
              <a:rPr lang="en-IN" dirty="0" err="1">
                <a:latin typeface="Helvetica Neue"/>
                <a:ea typeface="Calibri" panose="020F0502020204030204" pitchFamily="34" charset="0"/>
                <a:cs typeface="Times New Roman" panose="02020603050405020304" pitchFamily="18" charset="0"/>
              </a:rPr>
              <a:t>featuers</a:t>
            </a:r>
            <a:r>
              <a:rPr lang="en-IN" dirty="0">
                <a:latin typeface="Helvetica Neue"/>
                <a:ea typeface="Calibri" panose="020F0502020204030204" pitchFamily="34" charset="0"/>
                <a:cs typeface="Times New Roman" panose="02020603050405020304" pitchFamily="18" charset="0"/>
              </a:rPr>
              <a:t>. Thus we can select the features which are not correlated to each other and are independent in nature. </a:t>
            </a:r>
          </a:p>
          <a:p>
            <a:pPr>
              <a:spcBef>
                <a:spcPts val="300"/>
              </a:spcBef>
              <a:spcAft>
                <a:spcPts val="300"/>
              </a:spcAft>
              <a:buFont typeface="Wingdings" pitchFamily="2" charset="2"/>
              <a:buChar char="Ø"/>
            </a:pPr>
            <a:r>
              <a:rPr lang="en-IN" dirty="0">
                <a:latin typeface="Helvetica Neue"/>
                <a:ea typeface="Calibri" panose="020F0502020204030204" pitchFamily="34" charset="0"/>
                <a:cs typeface="Times New Roman" panose="02020603050405020304" pitchFamily="18" charset="0"/>
              </a:rPr>
              <a:t>Those feature sets were then given as an input to five algorithms and a csv file was generated consisting of predicted house prices. </a:t>
            </a:r>
          </a:p>
          <a:p>
            <a:pPr>
              <a:spcBef>
                <a:spcPts val="300"/>
              </a:spcBef>
              <a:spcAft>
                <a:spcPts val="300"/>
              </a:spcAft>
              <a:buFont typeface="Wingdings" pitchFamily="2" charset="2"/>
              <a:buChar char="Ø"/>
            </a:pPr>
            <a:r>
              <a:rPr lang="en-IN" dirty="0">
                <a:latin typeface="Helvetica Neue"/>
                <a:ea typeface="Calibri" panose="020F0502020204030204" pitchFamily="34" charset="0"/>
                <a:cs typeface="Times New Roman" panose="02020603050405020304" pitchFamily="18" charset="0"/>
              </a:rPr>
              <a:t>Hence we calculated the performance of each model using different performance metrics and compared them based on these metrics. Then we have also saved the </a:t>
            </a:r>
            <a:r>
              <a:rPr lang="en-IN" dirty="0" err="1">
                <a:latin typeface="Helvetica Neue"/>
                <a:ea typeface="Calibri" panose="020F0502020204030204" pitchFamily="34" charset="0"/>
                <a:cs typeface="Times New Roman" panose="02020603050405020304" pitchFamily="18" charset="0"/>
              </a:rPr>
              <a:t>dataframe</a:t>
            </a:r>
            <a:r>
              <a:rPr lang="en-IN" dirty="0">
                <a:latin typeface="Helvetica Neue"/>
                <a:ea typeface="Calibri" panose="020F0502020204030204" pitchFamily="34" charset="0"/>
                <a:cs typeface="Times New Roman" panose="02020603050405020304" pitchFamily="18" charset="0"/>
              </a:rPr>
              <a:t> of predicted prices of test dataset.</a:t>
            </a:r>
          </a:p>
          <a:p>
            <a:pPr>
              <a:spcBef>
                <a:spcPts val="300"/>
              </a:spcBef>
              <a:spcAft>
                <a:spcPts val="300"/>
              </a:spcAft>
              <a:buFont typeface="Wingdings" pitchFamily="2" charset="2"/>
              <a:buChar char="Ø"/>
            </a:pPr>
            <a:r>
              <a:rPr lang="en-IN" dirty="0">
                <a:solidFill>
                  <a:srgbClr val="333333"/>
                </a:solidFill>
                <a:latin typeface="Helvetica Neue"/>
                <a:ea typeface="Calibri" panose="020F0502020204030204" pitchFamily="34" charset="0"/>
                <a:cs typeface="Calibri" panose="020F0502020204030204" pitchFamily="34" charset="0"/>
              </a:rPr>
              <a:t>To conclude, the application of machine learning in property research is still at an early stage. We hope this study has moved a small step ahead in providing some methodological and empirical contributions to property appraisal, and presenting an alternative approach to the valuation of housing prices. </a:t>
            </a:r>
          </a:p>
          <a:p>
            <a:pPr>
              <a:spcBef>
                <a:spcPts val="300"/>
              </a:spcBef>
              <a:spcAft>
                <a:spcPts val="300"/>
              </a:spcAft>
              <a:buFont typeface="Wingdings" pitchFamily="2" charset="2"/>
              <a:buChar char="Ø"/>
            </a:pPr>
            <a:r>
              <a:rPr lang="en-IN" dirty="0">
                <a:solidFill>
                  <a:srgbClr val="333333"/>
                </a:solidFill>
                <a:latin typeface="Helvetica Neue"/>
                <a:ea typeface="Calibri" panose="020F0502020204030204" pitchFamily="34" charset="0"/>
                <a:cs typeface="Calibri" panose="020F0502020204030204" pitchFamily="34" charset="0"/>
              </a:rPr>
              <a:t>Future direction of research may consider incorporating additional property transaction data from a larger geographical location with more features, or analysing other property types beyond housing development.</a:t>
            </a:r>
            <a:endParaRPr lang="en-IN" dirty="0">
              <a:latin typeface="Helvetica Neue"/>
              <a:ea typeface="Calibri" panose="020F0502020204030204" pitchFamily="34" charset="0"/>
              <a:cs typeface="Times New Roman" panose="02020603050405020304" pitchFamily="18" charset="0"/>
            </a:endParaRPr>
          </a:p>
          <a:p>
            <a:endParaRPr lang="en-US" dirty="0">
              <a:latin typeface="Helvetica Neue"/>
            </a:endParaRPr>
          </a:p>
        </p:txBody>
      </p:sp>
    </p:spTree>
    <p:extLst>
      <p:ext uri="{BB962C8B-B14F-4D97-AF65-F5344CB8AC3E}">
        <p14:creationId xmlns:p14="http://schemas.microsoft.com/office/powerpoint/2010/main" val="40836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B68937-EBE1-D500-C545-33FE0C5621FE}"/>
              </a:ext>
            </a:extLst>
          </p:cNvPr>
          <p:cNvSpPr txBox="1"/>
          <p:nvPr/>
        </p:nvSpPr>
        <p:spPr>
          <a:xfrm>
            <a:off x="2275880" y="1689945"/>
            <a:ext cx="7640240" cy="5262979"/>
          </a:xfrm>
          <a:prstGeom prst="rect">
            <a:avLst/>
          </a:prstGeom>
          <a:noFill/>
        </p:spPr>
        <p:txBody>
          <a:bodyPr wrap="square">
            <a:spAutoFit/>
          </a:bodyPr>
          <a:lstStyle/>
          <a:p>
            <a:pPr algn="l"/>
            <a:r>
              <a:rPr lang="en-US" sz="2000" b="0" i="0" dirty="0">
                <a:solidFill>
                  <a:srgbClr val="2E2E2E"/>
                </a:solidFill>
                <a:effectLst/>
                <a:latin typeface="Helvetica Neue"/>
              </a:rPr>
              <a:t>House Price Index (HPI) is commonly used to estimate the changes in housing price. Since housing price is strongly correlated to other factors such as location, area, population, it requires other information apart from HPI to predict individual housing price. There has been a considerably large number of papers adopting traditional machine learning approaches to predict housing prices accurately, but they rarely concern about the performance of individual models and neglect the less popular yet complex models. As a result, to explore various impacts of features on prediction methods, this paper will apply both traditional and advanced machine learning approaches to investigate the difference among several advanced models. This paper will also comprehensively validate multiple techniques in model implementation on regression and provide an optimistic result for housing price prediction.</a:t>
            </a:r>
          </a:p>
          <a:p>
            <a:br>
              <a:rPr lang="en-US" b="0" i="0" dirty="0">
                <a:solidFill>
                  <a:srgbClr val="2E2E2E"/>
                </a:solidFill>
                <a:effectLst/>
                <a:latin typeface="Helvetica Neue"/>
              </a:rPr>
            </a:br>
            <a:endParaRPr lang="en-US" dirty="0">
              <a:latin typeface="Helvetica Neue"/>
            </a:endParaRPr>
          </a:p>
        </p:txBody>
      </p:sp>
      <p:sp>
        <p:nvSpPr>
          <p:cNvPr id="4" name="TextBox 3">
            <a:extLst>
              <a:ext uri="{FF2B5EF4-FFF2-40B4-BE49-F238E27FC236}">
                <a16:creationId xmlns:a16="http://schemas.microsoft.com/office/drawing/2014/main" id="{24BA6CDB-D01D-83EF-4BAD-FC8F1D71B857}"/>
              </a:ext>
            </a:extLst>
          </p:cNvPr>
          <p:cNvSpPr txBox="1"/>
          <p:nvPr/>
        </p:nvSpPr>
        <p:spPr>
          <a:xfrm>
            <a:off x="2275880" y="1028700"/>
            <a:ext cx="5282207" cy="461665"/>
          </a:xfrm>
          <a:prstGeom prst="rect">
            <a:avLst/>
          </a:prstGeom>
          <a:noFill/>
        </p:spPr>
        <p:txBody>
          <a:bodyPr wrap="square" rtlCol="0">
            <a:spAutoFit/>
          </a:bodyPr>
          <a:lstStyle/>
          <a:p>
            <a:r>
              <a:rPr lang="en-US" sz="2400" b="1" dirty="0">
                <a:latin typeface="Helvetica Neue"/>
              </a:rPr>
              <a:t>What is House price predication ?</a:t>
            </a:r>
          </a:p>
        </p:txBody>
      </p:sp>
    </p:spTree>
    <p:extLst>
      <p:ext uri="{BB962C8B-B14F-4D97-AF65-F5344CB8AC3E}">
        <p14:creationId xmlns:p14="http://schemas.microsoft.com/office/powerpoint/2010/main" val="1573892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7FEFDD-0AA3-79C8-960E-C54649C2A3C0}"/>
              </a:ext>
            </a:extLst>
          </p:cNvPr>
          <p:cNvPicPr>
            <a:picLocks noChangeAspect="1"/>
          </p:cNvPicPr>
          <p:nvPr/>
        </p:nvPicPr>
        <p:blipFill>
          <a:blip r:embed="rId2"/>
          <a:stretch>
            <a:fillRect/>
          </a:stretch>
        </p:blipFill>
        <p:spPr>
          <a:xfrm>
            <a:off x="873031" y="1069039"/>
            <a:ext cx="11318969" cy="4719922"/>
          </a:xfrm>
          <a:prstGeom prst="rect">
            <a:avLst/>
          </a:prstGeom>
        </p:spPr>
      </p:pic>
    </p:spTree>
    <p:extLst>
      <p:ext uri="{BB962C8B-B14F-4D97-AF65-F5344CB8AC3E}">
        <p14:creationId xmlns:p14="http://schemas.microsoft.com/office/powerpoint/2010/main" val="419901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53AF01-ED6E-F0C2-410C-7EC45F58B9D6}"/>
              </a:ext>
            </a:extLst>
          </p:cNvPr>
          <p:cNvSpPr txBox="1"/>
          <p:nvPr/>
        </p:nvSpPr>
        <p:spPr>
          <a:xfrm>
            <a:off x="1716881" y="400050"/>
            <a:ext cx="8758237" cy="6740307"/>
          </a:xfrm>
          <a:prstGeom prst="rect">
            <a:avLst/>
          </a:prstGeom>
          <a:noFill/>
        </p:spPr>
        <p:txBody>
          <a:bodyPr wrap="square" rtlCol="0">
            <a:spAutoFit/>
          </a:bodyPr>
          <a:lstStyle/>
          <a:p>
            <a:r>
              <a:rPr lang="en-US" sz="2400" b="1" dirty="0">
                <a:latin typeface="Helvetica Neue"/>
              </a:rPr>
              <a:t>Topics covered :</a:t>
            </a:r>
          </a:p>
          <a:p>
            <a:endParaRPr lang="en-US" sz="2400" b="1" dirty="0">
              <a:latin typeface="Helvetica Neue"/>
            </a:endParaRPr>
          </a:p>
          <a:p>
            <a:pPr marL="457200" indent="-457200">
              <a:buFont typeface="Wingdings" panose="05000000000000000000" pitchFamily="2" charset="2"/>
              <a:buChar char="ü"/>
            </a:pPr>
            <a:r>
              <a:rPr lang="en-US" sz="2400" dirty="0">
                <a:solidFill>
                  <a:srgbClr val="000000"/>
                </a:solidFill>
                <a:latin typeface="Helvetica Neue"/>
                <a:cs typeface="Calibri" panose="020F0502020204030204" pitchFamily="34" charset="0"/>
              </a:rPr>
              <a:t>Overview.</a:t>
            </a:r>
            <a:endParaRPr kumimoji="0" lang="en-US" sz="2400" b="0" i="0" u="none" strike="noStrike" kern="1200" cap="none" spc="0" normalizeH="0" baseline="0" noProof="0" dirty="0">
              <a:ln>
                <a:noFill/>
              </a:ln>
              <a:solidFill>
                <a:srgbClr val="000000"/>
              </a:solidFill>
              <a:effectLst/>
              <a:uLnTx/>
              <a:uFillTx/>
              <a:latin typeface="Helvetica Neue"/>
              <a:cs typeface="Calibri" panose="020F0502020204030204" pitchFamily="34" charset="0"/>
            </a:endParaRPr>
          </a:p>
          <a:p>
            <a:pPr marL="457200" indent="-457200">
              <a:buFont typeface="Wingdings" panose="05000000000000000000" pitchFamily="2" charset="2"/>
              <a:buChar char="ü"/>
            </a:pPr>
            <a:r>
              <a:rPr kumimoji="0" lang="en-US" sz="2400" b="0" i="0" u="none" strike="noStrike" kern="1200" cap="none" spc="0" normalizeH="0" baseline="0" noProof="0" dirty="0">
                <a:ln>
                  <a:noFill/>
                </a:ln>
                <a:solidFill>
                  <a:srgbClr val="000000"/>
                </a:solidFill>
                <a:effectLst/>
                <a:uLnTx/>
                <a:uFillTx/>
                <a:latin typeface="Helvetica Neue"/>
                <a:cs typeface="Calibri" panose="020F0502020204030204" pitchFamily="34" charset="0"/>
              </a:rPr>
              <a:t>Problem Understanding</a:t>
            </a:r>
          </a:p>
          <a:p>
            <a:pPr marL="457200" indent="-457200">
              <a:buFont typeface="Wingdings" panose="05000000000000000000" pitchFamily="2" charset="2"/>
              <a:buChar char="ü"/>
            </a:pPr>
            <a:r>
              <a:rPr kumimoji="0" lang="en-US" sz="2400" b="0" i="0" u="none" strike="noStrike" kern="1200" cap="none" spc="0" normalizeH="0" baseline="0" noProof="0" dirty="0">
                <a:ln>
                  <a:noFill/>
                </a:ln>
                <a:solidFill>
                  <a:srgbClr val="000000"/>
                </a:solidFill>
                <a:effectLst/>
                <a:uLnTx/>
                <a:uFillTx/>
                <a:latin typeface="Helvetica Neue"/>
                <a:cs typeface="Calibri" panose="020F0502020204030204" pitchFamily="34" charset="0"/>
              </a:rPr>
              <a:t>What is Housing Price Prediction?</a:t>
            </a:r>
          </a:p>
          <a:p>
            <a:pPr marL="457200" indent="-457200">
              <a:buFont typeface="Wingdings" panose="05000000000000000000" pitchFamily="2" charset="2"/>
              <a:buChar char="ü"/>
            </a:pPr>
            <a:r>
              <a:rPr kumimoji="0" lang="en-US" sz="2400" b="0" i="0" u="none" strike="noStrike" kern="1200" cap="none" spc="0" normalizeH="0" baseline="0" noProof="0" dirty="0">
                <a:ln>
                  <a:noFill/>
                </a:ln>
                <a:solidFill>
                  <a:srgbClr val="000000"/>
                </a:solidFill>
                <a:effectLst/>
                <a:uLnTx/>
                <a:uFillTx/>
                <a:latin typeface="Helvetica Neue"/>
                <a:cs typeface="Calibri" panose="020F0502020204030204" pitchFamily="34" charset="0"/>
              </a:rPr>
              <a:t>Importance of housing price prediction.</a:t>
            </a:r>
          </a:p>
          <a:p>
            <a:pPr marL="457200" indent="-457200">
              <a:buFont typeface="Wingdings" panose="05000000000000000000" pitchFamily="2" charset="2"/>
              <a:buChar char="ü"/>
            </a:pPr>
            <a:r>
              <a:rPr kumimoji="0" lang="en-US" sz="2400" b="0" i="0" u="none" strike="noStrike" kern="1200" cap="none" spc="0" normalizeH="0" baseline="0" noProof="0" dirty="0">
                <a:ln>
                  <a:noFill/>
                </a:ln>
                <a:solidFill>
                  <a:srgbClr val="000000"/>
                </a:solidFill>
                <a:effectLst/>
                <a:uLnTx/>
                <a:uFillTx/>
                <a:latin typeface="Helvetica Neue"/>
                <a:cs typeface="Calibri" panose="020F0502020204030204" pitchFamily="34" charset="0"/>
              </a:rPr>
              <a:t>Exploratory data analysis.</a:t>
            </a:r>
          </a:p>
          <a:p>
            <a:pPr marL="457200" indent="-457200">
              <a:buFont typeface="Wingdings" panose="05000000000000000000" pitchFamily="2" charset="2"/>
              <a:buChar char="ü"/>
            </a:pPr>
            <a:r>
              <a:rPr kumimoji="0" lang="en-US" sz="2400" b="0" i="0" u="none" strike="noStrike" kern="1200" cap="none" spc="0" normalizeH="0" baseline="0" noProof="0" dirty="0">
                <a:ln>
                  <a:noFill/>
                </a:ln>
                <a:solidFill>
                  <a:srgbClr val="000000"/>
                </a:solidFill>
                <a:effectLst/>
                <a:uLnTx/>
                <a:uFillTx/>
                <a:latin typeface="Helvetica Neue"/>
                <a:cs typeface="Calibri" panose="020F0502020204030204" pitchFamily="34" charset="0"/>
              </a:rPr>
              <a:t>Visualizations.</a:t>
            </a:r>
          </a:p>
          <a:p>
            <a:pPr marL="457200" indent="-457200">
              <a:buFont typeface="Wingdings" panose="05000000000000000000" pitchFamily="2" charset="2"/>
              <a:buChar char="ü"/>
            </a:pPr>
            <a:r>
              <a:rPr kumimoji="0" lang="en-US" sz="2400" b="0" i="0" u="none" strike="noStrike" kern="1200" cap="none" spc="0" normalizeH="0" baseline="0" noProof="0" dirty="0">
                <a:ln>
                  <a:noFill/>
                </a:ln>
                <a:solidFill>
                  <a:srgbClr val="000000"/>
                </a:solidFill>
                <a:effectLst/>
                <a:uLnTx/>
                <a:uFillTx/>
                <a:latin typeface="Helvetica Neue"/>
                <a:cs typeface="Calibri" panose="020F0502020204030204" pitchFamily="34" charset="0"/>
              </a:rPr>
              <a:t>Analysis.</a:t>
            </a:r>
          </a:p>
          <a:p>
            <a:pPr marL="457200" indent="-457200">
              <a:buFont typeface="Wingdings" panose="05000000000000000000" pitchFamily="2" charset="2"/>
              <a:buChar char="ü"/>
            </a:pPr>
            <a:r>
              <a:rPr kumimoji="0" lang="en-US" sz="2400" b="0" i="0" u="none" strike="noStrike" kern="1200" cap="none" spc="0" normalizeH="0" baseline="0" noProof="0" dirty="0">
                <a:ln>
                  <a:noFill/>
                </a:ln>
                <a:solidFill>
                  <a:srgbClr val="000000"/>
                </a:solidFill>
                <a:effectLst/>
                <a:uLnTx/>
                <a:uFillTx/>
                <a:latin typeface="Helvetica Neue"/>
                <a:cs typeface="Calibri" panose="020F0502020204030204" pitchFamily="34" charset="0"/>
              </a:rPr>
              <a:t>Data cleaning steps</a:t>
            </a:r>
          </a:p>
          <a:p>
            <a:pPr marL="457200" indent="-457200">
              <a:buFont typeface="Wingdings" panose="05000000000000000000" pitchFamily="2" charset="2"/>
              <a:buChar char="ü"/>
            </a:pPr>
            <a:r>
              <a:rPr kumimoji="0" lang="en-US" sz="2400" b="0" i="0" u="none" strike="noStrike" kern="1200" cap="none" spc="0" normalizeH="0" baseline="0" noProof="0" dirty="0">
                <a:ln>
                  <a:noFill/>
                </a:ln>
                <a:solidFill>
                  <a:srgbClr val="000000"/>
                </a:solidFill>
                <a:effectLst/>
                <a:uLnTx/>
                <a:uFillTx/>
                <a:latin typeface="Helvetica Neue"/>
                <a:cs typeface="Calibri" panose="020F0502020204030204" pitchFamily="34" charset="0"/>
              </a:rPr>
              <a:t>Model Building.</a:t>
            </a:r>
          </a:p>
          <a:p>
            <a:pPr marL="457200" indent="-457200">
              <a:buFont typeface="Wingdings" panose="05000000000000000000" pitchFamily="2" charset="2"/>
              <a:buChar char="ü"/>
            </a:pPr>
            <a:r>
              <a:rPr kumimoji="0" lang="en-US" sz="2400" b="0" i="0" u="none" strike="noStrike" kern="1200" cap="none" spc="0" normalizeH="0" baseline="0" noProof="0" dirty="0">
                <a:ln>
                  <a:noFill/>
                </a:ln>
                <a:solidFill>
                  <a:srgbClr val="000000"/>
                </a:solidFill>
                <a:effectLst/>
                <a:uLnTx/>
                <a:uFillTx/>
                <a:latin typeface="Helvetica Neue"/>
                <a:cs typeface="Calibri" panose="020F0502020204030204" pitchFamily="34" charset="0"/>
              </a:rPr>
              <a:t>Hyper Parameter Tunning.</a:t>
            </a:r>
          </a:p>
          <a:p>
            <a:pPr marL="457200" indent="-457200">
              <a:buFont typeface="Wingdings" panose="05000000000000000000" pitchFamily="2" charset="2"/>
              <a:buChar char="ü"/>
            </a:pPr>
            <a:r>
              <a:rPr kumimoji="0" lang="en-US" sz="2400" b="0" i="0" u="none" strike="noStrike" kern="1200" cap="none" spc="0" normalizeH="0" baseline="0" noProof="0" dirty="0">
                <a:ln>
                  <a:noFill/>
                </a:ln>
                <a:solidFill>
                  <a:srgbClr val="000000"/>
                </a:solidFill>
                <a:effectLst/>
                <a:uLnTx/>
                <a:uFillTx/>
                <a:latin typeface="Helvetica Neue"/>
                <a:cs typeface="Calibri" panose="020F0502020204030204" pitchFamily="34" charset="0"/>
              </a:rPr>
              <a:t>Saving the model and predictions from saved best model.</a:t>
            </a:r>
          </a:p>
          <a:p>
            <a:pPr marL="457200" indent="-457200">
              <a:buFont typeface="Wingdings" panose="05000000000000000000" pitchFamily="2" charset="2"/>
              <a:buChar char="ü"/>
            </a:pPr>
            <a:r>
              <a:rPr kumimoji="0" lang="en-US" sz="2400" b="0" i="0" u="none" strike="noStrike" kern="1200" cap="none" spc="0" normalizeH="0" baseline="0" noProof="0" dirty="0">
                <a:ln>
                  <a:noFill/>
                </a:ln>
                <a:solidFill>
                  <a:srgbClr val="000000"/>
                </a:solidFill>
                <a:effectLst/>
                <a:uLnTx/>
                <a:uFillTx/>
                <a:latin typeface="Helvetica Neue"/>
                <a:cs typeface="Calibri" panose="020F0502020204030204" pitchFamily="34" charset="0"/>
              </a:rPr>
              <a:t>Conclusion.</a:t>
            </a:r>
          </a:p>
          <a:p>
            <a:pPr marL="457200" indent="-457200">
              <a:buFont typeface="Wingdings" panose="05000000000000000000" pitchFamily="2" charset="2"/>
              <a:buChar char="ü"/>
            </a:pPr>
            <a:endParaRPr kumimoji="0" lang="en-US" sz="2400" b="0" i="0" u="none" strike="noStrike" kern="1200" cap="none" spc="0" normalizeH="0" baseline="0" noProof="0" dirty="0">
              <a:ln>
                <a:noFill/>
              </a:ln>
              <a:solidFill>
                <a:srgbClr val="000000"/>
              </a:solidFill>
              <a:effectLst/>
              <a:uLnTx/>
              <a:uFillTx/>
              <a:latin typeface="Helvetica Neue"/>
              <a:cs typeface="Calibri" panose="020F0502020204030204" pitchFamily="34" charset="0"/>
            </a:endParaRPr>
          </a:p>
          <a:p>
            <a:pPr marL="457200" indent="-457200">
              <a:buFont typeface="Wingdings" panose="05000000000000000000" pitchFamily="2" charset="2"/>
              <a:buChar char="ü"/>
            </a:pPr>
            <a:endParaRPr kumimoji="0" lang="en-US" sz="2400" b="0" i="0" u="none" strike="noStrike" kern="1200" cap="none" spc="0" normalizeH="0" baseline="0" noProof="0" dirty="0">
              <a:ln>
                <a:noFill/>
              </a:ln>
              <a:solidFill>
                <a:srgbClr val="000000"/>
              </a:solidFill>
              <a:effectLst/>
              <a:uLnTx/>
              <a:uFillTx/>
              <a:latin typeface="Helvetica Neue"/>
              <a:cs typeface="Calibri" panose="020F0502020204030204" pitchFamily="34" charset="0"/>
            </a:endParaRPr>
          </a:p>
          <a:p>
            <a:pPr marL="457200" indent="-457200">
              <a:buFont typeface="Wingdings" panose="05000000000000000000" pitchFamily="2" charset="2"/>
              <a:buChar char="ü"/>
            </a:pPr>
            <a:endParaRPr lang="en-US" sz="2400" dirty="0">
              <a:solidFill>
                <a:srgbClr val="000000"/>
              </a:solidFill>
              <a:latin typeface="Helvetica Neue"/>
              <a:cs typeface="Calibri" panose="020F0502020204030204" pitchFamily="34" charset="0"/>
            </a:endParaRPr>
          </a:p>
          <a:p>
            <a:endParaRPr lang="en-US" sz="2400" b="1" dirty="0">
              <a:latin typeface="Helvetica Neue"/>
            </a:endParaRPr>
          </a:p>
        </p:txBody>
      </p:sp>
    </p:spTree>
    <p:extLst>
      <p:ext uri="{BB962C8B-B14F-4D97-AF65-F5344CB8AC3E}">
        <p14:creationId xmlns:p14="http://schemas.microsoft.com/office/powerpoint/2010/main" val="1838912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698C30-A657-256D-1E15-9E3AED997588}"/>
              </a:ext>
            </a:extLst>
          </p:cNvPr>
          <p:cNvSpPr txBox="1"/>
          <p:nvPr/>
        </p:nvSpPr>
        <p:spPr>
          <a:xfrm>
            <a:off x="1500188" y="604391"/>
            <a:ext cx="8672513" cy="1077218"/>
          </a:xfrm>
          <a:prstGeom prst="rect">
            <a:avLst/>
          </a:prstGeom>
          <a:noFill/>
        </p:spPr>
        <p:txBody>
          <a:bodyPr wrap="square" rtlCol="0">
            <a:spAutoFit/>
          </a:bodyPr>
          <a:lstStyle/>
          <a:p>
            <a:r>
              <a:rPr lang="en-US" sz="3200" b="1" dirty="0">
                <a:latin typeface="Helvetica Neue"/>
              </a:rPr>
              <a:t>How does how price predication help in real life</a:t>
            </a:r>
          </a:p>
        </p:txBody>
      </p:sp>
      <p:sp>
        <p:nvSpPr>
          <p:cNvPr id="4" name="TextBox 3">
            <a:extLst>
              <a:ext uri="{FF2B5EF4-FFF2-40B4-BE49-F238E27FC236}">
                <a16:creationId xmlns:a16="http://schemas.microsoft.com/office/drawing/2014/main" id="{394CBF63-9B99-8C6F-0281-588E3EDE9FB3}"/>
              </a:ext>
            </a:extLst>
          </p:cNvPr>
          <p:cNvSpPr txBox="1"/>
          <p:nvPr/>
        </p:nvSpPr>
        <p:spPr>
          <a:xfrm>
            <a:off x="2132410" y="1852910"/>
            <a:ext cx="6782990" cy="5170646"/>
          </a:xfrm>
          <a:prstGeom prst="rect">
            <a:avLst/>
          </a:prstGeom>
          <a:noFill/>
        </p:spPr>
        <p:txBody>
          <a:bodyPr wrap="square">
            <a:spAutoFit/>
          </a:bodyPr>
          <a:lstStyle/>
          <a:p>
            <a:r>
              <a:rPr lang="en-US" sz="2400" b="0" i="0" dirty="0">
                <a:solidFill>
                  <a:srgbClr val="202124"/>
                </a:solidFill>
                <a:effectLst/>
                <a:latin typeface="Helvetica Neue"/>
              </a:rPr>
              <a:t>Predicting house prices can help to determine the selling price of a house of a particular region and can help people to find the right time to buy a home.</a:t>
            </a:r>
          </a:p>
          <a:p>
            <a:endParaRPr lang="en-US" dirty="0">
              <a:solidFill>
                <a:srgbClr val="202124"/>
              </a:solidFill>
              <a:latin typeface="Helvetica Neue"/>
            </a:endParaRPr>
          </a:p>
          <a:p>
            <a:endParaRPr lang="en-US" dirty="0">
              <a:solidFill>
                <a:srgbClr val="202124"/>
              </a:solidFill>
              <a:latin typeface="Helvetica Neue"/>
            </a:endParaRPr>
          </a:p>
          <a:p>
            <a:endParaRPr lang="en-US" dirty="0">
              <a:solidFill>
                <a:srgbClr val="202124"/>
              </a:solidFill>
              <a:latin typeface="Helvetica Neue"/>
            </a:endParaRPr>
          </a:p>
          <a:p>
            <a:endParaRPr lang="en-US" dirty="0">
              <a:solidFill>
                <a:srgbClr val="202124"/>
              </a:solidFill>
              <a:latin typeface="Helvetica Neue"/>
            </a:endParaRPr>
          </a:p>
          <a:p>
            <a:endParaRPr lang="en-US" dirty="0">
              <a:solidFill>
                <a:srgbClr val="202124"/>
              </a:solidFill>
              <a:latin typeface="Helvetica Neue"/>
            </a:endParaRPr>
          </a:p>
          <a:p>
            <a:endParaRPr lang="en-US" dirty="0">
              <a:solidFill>
                <a:srgbClr val="202124"/>
              </a:solidFill>
              <a:latin typeface="Helvetica Neue"/>
            </a:endParaRPr>
          </a:p>
          <a:p>
            <a:endParaRPr lang="en-US" dirty="0">
              <a:solidFill>
                <a:srgbClr val="202124"/>
              </a:solidFill>
              <a:latin typeface="Helvetica Neue"/>
            </a:endParaRPr>
          </a:p>
          <a:p>
            <a:endParaRPr lang="en-US" dirty="0">
              <a:solidFill>
                <a:srgbClr val="202124"/>
              </a:solidFill>
              <a:latin typeface="Helvetica Neue"/>
            </a:endParaRPr>
          </a:p>
          <a:p>
            <a:endParaRPr lang="en-US" dirty="0">
              <a:solidFill>
                <a:srgbClr val="202124"/>
              </a:solidFill>
              <a:latin typeface="Helvetica Neue"/>
            </a:endParaRPr>
          </a:p>
          <a:p>
            <a:endParaRPr lang="en-US" dirty="0">
              <a:solidFill>
                <a:srgbClr val="202124"/>
              </a:solidFill>
              <a:latin typeface="Helvetica Neue"/>
            </a:endParaRPr>
          </a:p>
          <a:p>
            <a:endParaRPr lang="en-US" dirty="0">
              <a:solidFill>
                <a:srgbClr val="202124"/>
              </a:solidFill>
              <a:latin typeface="Helvetica Neue"/>
            </a:endParaRPr>
          </a:p>
          <a:p>
            <a:endParaRPr lang="en-US" dirty="0">
              <a:solidFill>
                <a:srgbClr val="202124"/>
              </a:solidFill>
              <a:latin typeface="Helvetica Neue"/>
            </a:endParaRPr>
          </a:p>
          <a:p>
            <a:endParaRPr lang="en-US" dirty="0">
              <a:latin typeface="Helvetica Neue"/>
            </a:endParaRPr>
          </a:p>
        </p:txBody>
      </p:sp>
      <p:pic>
        <p:nvPicPr>
          <p:cNvPr id="6" name="Picture 5">
            <a:extLst>
              <a:ext uri="{FF2B5EF4-FFF2-40B4-BE49-F238E27FC236}">
                <a16:creationId xmlns:a16="http://schemas.microsoft.com/office/drawing/2014/main" id="{0F356B80-EDC5-D8E5-A1D3-EDFB06F4A6F3}"/>
              </a:ext>
            </a:extLst>
          </p:cNvPr>
          <p:cNvPicPr>
            <a:picLocks noChangeAspect="1"/>
          </p:cNvPicPr>
          <p:nvPr/>
        </p:nvPicPr>
        <p:blipFill>
          <a:blip r:embed="rId2"/>
          <a:stretch>
            <a:fillRect/>
          </a:stretch>
        </p:blipFill>
        <p:spPr>
          <a:xfrm>
            <a:off x="3364842" y="3638449"/>
            <a:ext cx="4318125" cy="2076551"/>
          </a:xfrm>
          <a:prstGeom prst="rect">
            <a:avLst/>
          </a:prstGeom>
        </p:spPr>
      </p:pic>
    </p:spTree>
    <p:extLst>
      <p:ext uri="{BB962C8B-B14F-4D97-AF65-F5344CB8AC3E}">
        <p14:creationId xmlns:p14="http://schemas.microsoft.com/office/powerpoint/2010/main" val="3994079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1BD502-F72B-6795-FE79-B1C375CD515C}"/>
              </a:ext>
            </a:extLst>
          </p:cNvPr>
          <p:cNvSpPr txBox="1"/>
          <p:nvPr/>
        </p:nvSpPr>
        <p:spPr>
          <a:xfrm>
            <a:off x="1674018" y="951398"/>
            <a:ext cx="8501063" cy="4955203"/>
          </a:xfrm>
          <a:prstGeom prst="rect">
            <a:avLst/>
          </a:prstGeom>
          <a:noFill/>
        </p:spPr>
        <p:txBody>
          <a:bodyPr wrap="square" rtlCol="0">
            <a:spAutoFit/>
          </a:bodyPr>
          <a:lstStyle/>
          <a:p>
            <a:r>
              <a:rPr lang="en-US" sz="2800" b="1" dirty="0">
                <a:latin typeface="Helvetica Neue"/>
                <a:cs typeface="Arial" panose="020B0604020202020204" pitchFamily="34" charset="0"/>
              </a:rPr>
              <a:t>EDA- </a:t>
            </a:r>
            <a:r>
              <a:rPr lang="en-IN" sz="2800" b="1" dirty="0">
                <a:latin typeface="Helvetica Neue"/>
                <a:cs typeface="Arial" panose="020B0604020202020204" pitchFamily="34" charset="0"/>
              </a:rPr>
              <a:t>Exploratory Data Analysis</a:t>
            </a:r>
          </a:p>
          <a:p>
            <a:endParaRPr lang="en-IN" dirty="0">
              <a:latin typeface="Helvetica Neue"/>
              <a:cs typeface="Arial" panose="020B0604020202020204" pitchFamily="34" charset="0"/>
            </a:endParaRPr>
          </a:p>
          <a:p>
            <a:pPr marL="285750" indent="-285750">
              <a:buFont typeface="Wingdings" panose="05000000000000000000" pitchFamily="2" charset="2"/>
              <a:buChar char="ü"/>
            </a:pPr>
            <a:r>
              <a:rPr lang="en-IN" dirty="0">
                <a:latin typeface="Helvetica Neue"/>
                <a:cs typeface="Arial" panose="020B0604020202020204" pitchFamily="34" charset="0"/>
              </a:rPr>
              <a:t>Shape – By using shape feature I got to know there are 1168 rows and 81 columns in dataset.</a:t>
            </a:r>
          </a:p>
          <a:p>
            <a:endParaRPr lang="en-IN" dirty="0">
              <a:latin typeface="Helvetica Neue"/>
              <a:cs typeface="Arial" panose="020B0604020202020204" pitchFamily="34" charset="0"/>
            </a:endParaRPr>
          </a:p>
          <a:p>
            <a:pPr marL="285750" indent="-285750">
              <a:buFont typeface="Wingdings" panose="05000000000000000000" pitchFamily="2" charset="2"/>
              <a:buChar char="ü"/>
            </a:pPr>
            <a:r>
              <a:rPr lang="en-IN" dirty="0">
                <a:latin typeface="Helvetica Neue"/>
                <a:cs typeface="Arial" panose="020B0604020202020204" pitchFamily="34" charset="0"/>
              </a:rPr>
              <a:t>Columns –Using columns function I am able to review name of columns.</a:t>
            </a:r>
          </a:p>
          <a:p>
            <a:endParaRPr lang="en-IN" dirty="0">
              <a:latin typeface="Helvetica Neue"/>
              <a:cs typeface="Arial" panose="020B0604020202020204" pitchFamily="34" charset="0"/>
            </a:endParaRPr>
          </a:p>
          <a:p>
            <a:pPr marL="285750" indent="-285750">
              <a:buFont typeface="Wingdings" panose="05000000000000000000" pitchFamily="2" charset="2"/>
              <a:buChar char="ü"/>
            </a:pPr>
            <a:r>
              <a:rPr lang="en-IN" dirty="0">
                <a:latin typeface="Helvetica Neue"/>
                <a:cs typeface="Arial" panose="020B0604020202020204" pitchFamily="34" charset="0"/>
              </a:rPr>
              <a:t>Datatypes – I found there are objects present in data set which is not acceptable by ML models hence we need to encode them.</a:t>
            </a:r>
          </a:p>
          <a:p>
            <a:endParaRPr lang="en-IN" dirty="0">
              <a:latin typeface="Helvetica Neue"/>
              <a:cs typeface="Arial" panose="020B0604020202020204" pitchFamily="34" charset="0"/>
            </a:endParaRPr>
          </a:p>
          <a:p>
            <a:pPr marL="285750" indent="-285750">
              <a:buFont typeface="Wingdings" panose="05000000000000000000" pitchFamily="2" charset="2"/>
              <a:buChar char="ü"/>
            </a:pPr>
            <a:r>
              <a:rPr lang="en-IN" dirty="0">
                <a:latin typeface="Helvetica Neue"/>
                <a:cs typeface="Arial" panose="020B0604020202020204" pitchFamily="34" charset="0"/>
              </a:rPr>
              <a:t>Unique – Using unique I am able to understand how much unique values present in data set. If every value is unique them I have dropped those Columns.</a:t>
            </a:r>
          </a:p>
          <a:p>
            <a:endParaRPr lang="en-IN" dirty="0">
              <a:latin typeface="Helvetica Neue"/>
              <a:cs typeface="Arial" panose="020B0604020202020204" pitchFamily="34" charset="0"/>
            </a:endParaRPr>
          </a:p>
          <a:p>
            <a:pPr marL="285750" indent="-285750">
              <a:buFont typeface="Wingdings" panose="05000000000000000000" pitchFamily="2" charset="2"/>
              <a:buChar char="ü"/>
            </a:pPr>
            <a:r>
              <a:rPr lang="en-IN" dirty="0">
                <a:latin typeface="Helvetica Neue"/>
                <a:cs typeface="Arial" panose="020B0604020202020204" pitchFamily="34" charset="0"/>
              </a:rPr>
              <a:t>Isnull – Using this method I was able to see after there are null values present or not</a:t>
            </a:r>
          </a:p>
          <a:p>
            <a:pPr marL="285750" indent="-285750">
              <a:buFont typeface="Wingdings" panose="05000000000000000000" pitchFamily="2" charset="2"/>
              <a:buChar char="ü"/>
            </a:pPr>
            <a:endParaRPr lang="en-US" dirty="0">
              <a:latin typeface="Helvetica Neue"/>
            </a:endParaRPr>
          </a:p>
        </p:txBody>
      </p:sp>
    </p:spTree>
    <p:extLst>
      <p:ext uri="{BB962C8B-B14F-4D97-AF65-F5344CB8AC3E}">
        <p14:creationId xmlns:p14="http://schemas.microsoft.com/office/powerpoint/2010/main" val="29269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4BCAA0-62F9-7528-0A76-EBFA78880058}"/>
              </a:ext>
            </a:extLst>
          </p:cNvPr>
          <p:cNvSpPr txBox="1"/>
          <p:nvPr/>
        </p:nvSpPr>
        <p:spPr>
          <a:xfrm>
            <a:off x="1671638" y="571499"/>
            <a:ext cx="7486650" cy="2677656"/>
          </a:xfrm>
          <a:prstGeom prst="rect">
            <a:avLst/>
          </a:prstGeom>
          <a:noFill/>
        </p:spPr>
        <p:txBody>
          <a:bodyPr wrap="square" rtlCol="0">
            <a:spAutoFit/>
          </a:bodyPr>
          <a:lstStyle/>
          <a:p>
            <a:r>
              <a:rPr lang="en-US" sz="2800" b="1" dirty="0">
                <a:latin typeface="Helvetica Neue"/>
                <a:cs typeface="Arial" panose="020B0604020202020204" pitchFamily="34" charset="0"/>
              </a:rPr>
              <a:t>Visualization :</a:t>
            </a:r>
          </a:p>
          <a:p>
            <a:endParaRPr lang="en-US" sz="2800" b="1" dirty="0">
              <a:latin typeface="Helvetica Neue"/>
              <a:cs typeface="Arial" panose="020B0604020202020204" pitchFamily="34" charset="0"/>
            </a:endParaRPr>
          </a:p>
          <a:p>
            <a:r>
              <a:rPr lang="en-US" sz="2400" b="1" i="0" dirty="0">
                <a:solidFill>
                  <a:srgbClr val="000000"/>
                </a:solidFill>
                <a:effectLst/>
                <a:latin typeface="Helvetica Neue"/>
              </a:rPr>
              <a:t>Univariate analysis</a:t>
            </a:r>
          </a:p>
          <a:p>
            <a:endParaRPr lang="en-US" sz="2400" b="1" dirty="0">
              <a:latin typeface="Helvetica Neue"/>
              <a:cs typeface="Arial" panose="020B0604020202020204" pitchFamily="34" charset="0"/>
            </a:endParaRPr>
          </a:p>
          <a:p>
            <a:endParaRPr lang="en-US" sz="2800" b="1" dirty="0">
              <a:latin typeface="Helvetica Neue"/>
              <a:cs typeface="Arial" panose="020B0604020202020204" pitchFamily="34" charset="0"/>
            </a:endParaRPr>
          </a:p>
          <a:p>
            <a:endParaRPr lang="en-US" dirty="0">
              <a:latin typeface="Helvetica Neue"/>
            </a:endParaRPr>
          </a:p>
          <a:p>
            <a:endParaRPr lang="en-US" dirty="0">
              <a:latin typeface="Helvetica Neue"/>
            </a:endParaRPr>
          </a:p>
        </p:txBody>
      </p:sp>
      <p:pic>
        <p:nvPicPr>
          <p:cNvPr id="4" name="Picture 3">
            <a:extLst>
              <a:ext uri="{FF2B5EF4-FFF2-40B4-BE49-F238E27FC236}">
                <a16:creationId xmlns:a16="http://schemas.microsoft.com/office/drawing/2014/main" id="{4437C4CB-AF3B-145D-5C8D-8715170945D4}"/>
              </a:ext>
            </a:extLst>
          </p:cNvPr>
          <p:cNvPicPr>
            <a:picLocks noChangeAspect="1"/>
          </p:cNvPicPr>
          <p:nvPr/>
        </p:nvPicPr>
        <p:blipFill>
          <a:blip r:embed="rId2"/>
          <a:stretch>
            <a:fillRect/>
          </a:stretch>
        </p:blipFill>
        <p:spPr>
          <a:xfrm>
            <a:off x="1671638" y="2152426"/>
            <a:ext cx="9392961" cy="3210373"/>
          </a:xfrm>
          <a:prstGeom prst="rect">
            <a:avLst/>
          </a:prstGeom>
        </p:spPr>
      </p:pic>
    </p:spTree>
    <p:extLst>
      <p:ext uri="{BB962C8B-B14F-4D97-AF65-F5344CB8AC3E}">
        <p14:creationId xmlns:p14="http://schemas.microsoft.com/office/powerpoint/2010/main" val="1496995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B5DD75-30EA-76C1-8574-E71F339CEA26}"/>
              </a:ext>
            </a:extLst>
          </p:cNvPr>
          <p:cNvPicPr>
            <a:picLocks noChangeAspect="1"/>
          </p:cNvPicPr>
          <p:nvPr/>
        </p:nvPicPr>
        <p:blipFill>
          <a:blip r:embed="rId2"/>
          <a:stretch>
            <a:fillRect/>
          </a:stretch>
        </p:blipFill>
        <p:spPr>
          <a:xfrm>
            <a:off x="2152199" y="437014"/>
            <a:ext cx="8877752" cy="5983972"/>
          </a:xfrm>
          <a:prstGeom prst="rect">
            <a:avLst/>
          </a:prstGeom>
        </p:spPr>
      </p:pic>
    </p:spTree>
    <p:extLst>
      <p:ext uri="{BB962C8B-B14F-4D97-AF65-F5344CB8AC3E}">
        <p14:creationId xmlns:p14="http://schemas.microsoft.com/office/powerpoint/2010/main" val="1125670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201</TotalTime>
  <Words>1071</Words>
  <Application>Microsoft Office PowerPoint</Application>
  <PresentationFormat>Widescreen</PresentationFormat>
  <Paragraphs>141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Aharoni</vt:lpstr>
      <vt:lpstr>Arial</vt:lpstr>
      <vt:lpstr>Calibri</vt:lpstr>
      <vt:lpstr>Corbel</vt:lpstr>
      <vt:lpstr>Helvetica Neue</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Mahajan</dc:creator>
  <cp:lastModifiedBy>Rahul Mahajan</cp:lastModifiedBy>
  <cp:revision>4</cp:revision>
  <dcterms:created xsi:type="dcterms:W3CDTF">2022-12-02T13:23:40Z</dcterms:created>
  <dcterms:modified xsi:type="dcterms:W3CDTF">2022-12-02T16:45:25Z</dcterms:modified>
</cp:coreProperties>
</file>