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78" r:id="rId7"/>
    <p:sldId id="267" r:id="rId8"/>
    <p:sldId id="285" r:id="rId9"/>
    <p:sldId id="284" r:id="rId10"/>
    <p:sldId id="271" r:id="rId11"/>
    <p:sldId id="274" r:id="rId12"/>
    <p:sldId id="266" r:id="rId13"/>
    <p:sldId id="275" r:id="rId14"/>
    <p:sldId id="276" r:id="rId15"/>
    <p:sldId id="277" r:id="rId16"/>
    <p:sldId id="281" r:id="rId17"/>
    <p:sldId id="282" r:id="rId18"/>
    <p:sldId id="279" r:id="rId19"/>
    <p:sldId id="286" r:id="rId20"/>
    <p:sldId id="273" r:id="rId21"/>
    <p:sldId id="272" r:id="rId22"/>
    <p:sldId id="289" r:id="rId23"/>
    <p:sldId id="288" r:id="rId24"/>
    <p:sldId id="287" r:id="rId25"/>
    <p:sldId id="283" r:id="rId26"/>
    <p:sldId id="291" r:id="rId27"/>
    <p:sldId id="290" r:id="rId28"/>
    <p:sldId id="280" r:id="rId29"/>
    <p:sldId id="269" r:id="rId30"/>
    <p:sldId id="292" r:id="rId31"/>
    <p:sldId id="293" r:id="rId32"/>
    <p:sldId id="265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51A7F-9DE8-4C4B-B8CC-8FCAA7DD8118}" v="32" dt="2020-08-21T09:10:1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25FF-B1BF-43C3-96EE-B926DF836E8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0B12-4972-40E9-93EB-97AD626A2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7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00B12-4972-40E9-93EB-97AD626A237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5A29-6271-4FCF-9E5D-9D751A653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55173-F85C-497A-B840-7015B6E9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E274E-6D6B-4365-A5DB-EF331261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076BF-470B-40B1-838D-40A06540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B481F-F709-4840-A4B8-BF783F2C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2B80-FB12-497A-923D-BD14C08E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F1913-5C39-4832-A563-65C05D1D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048F9-F255-490B-9EEF-5D9B5FEA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BD2AF-43E0-4D08-B9F1-7E6FAED2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43654-CB83-46A6-BE76-05B6A52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A9D08-01D2-4DAF-BC3D-AE0A15B1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06EED-C78A-4EA2-952F-0ED980CA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EB37-A408-4DD7-BD1E-069032BF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1454D-98C7-4A4B-805C-48DB2E5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F854E-B52D-40EC-BB8B-A59CA2F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B5D6-B99A-4CD6-98A2-557A9AC7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389C-3EDB-4FEC-8659-F040CA66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B8A20-699F-4459-9977-28C9BF16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0D92E-860C-4649-A34F-4D03BCDC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1695D-A44A-4B19-8F80-CCDE29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FD35-6A7E-44C7-9681-4DE5469C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6474-FA83-49DE-B1F6-7FABC2FB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106D7-AB79-45A3-AA25-1DC4421F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FCA65-7302-4B4E-8205-64F4DEC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901D3-158A-4C77-89CC-2F4AC38C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1F6D-D600-4CDB-8070-FDEB56E9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6C1D-FE4A-4632-9014-33CCBF408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EBEE9-4985-4E7D-BEF0-16D00297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A160A-3414-4A89-82CE-F904409A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A09CD-DB8D-453D-88B2-4F17352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F27B2-1CF7-4F4E-9507-4E25828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18EB1-A8BF-4FB3-83CC-EB4FFDBF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23005-C62A-4A7D-AE46-F3460841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A3F80-2BD2-408A-9DE7-DA807110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DD4FB6-EA40-4933-A418-F4A42BEF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B3063-A334-4C4B-9DA3-BA39FF0A6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ED104B-A910-46AF-BB3E-53254C45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3025B-7F21-4D7B-87CE-69AA41EF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59D2D0-EEDD-4260-A61A-BC0A387B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ECE0-6CBA-48E7-8128-24FCEEA1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96F59-A57A-4626-B0E8-EB8CDD5D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67638-8947-4BD2-8AB3-4F221E1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CAF1D-DB41-42EE-9751-71A2930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6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A395E-9DBE-49A6-BD9F-DA9EF1D5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60C768-9A71-4C1F-9F20-8EEFC8D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7330E-EA4F-4CDA-B17D-F554580E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24CE-48E1-4102-BA66-64C4053C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E79F0-A1DE-4412-B9B7-B16896F1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D53F4-ABE3-47DB-BC52-8B3E1151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3AF2A-5448-4514-BA33-88F82016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E07CA-4092-47D0-B347-4799458C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535D3-3D3A-47CB-94FE-9601D7D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06A8-28D0-4D16-BE10-0E45C935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5AC159-0062-4804-8279-FDE7C1264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2B5C7-7D9B-41C1-8239-0F6A3DB2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0B036-C599-4B2F-8B91-ADFB2FFF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445A1-B5B6-4C95-A4A0-8FEDACCF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037FD-485A-43AC-9F1C-B6B703DA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5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E9832A-13A5-4CAF-B77E-42830368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F9752-AFFA-49FC-809B-9B0AB206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7263-B535-480D-B8D7-50E87B89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01D3-3B34-42B7-8A31-3746A6E43DD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139-BD7D-4D92-B352-E294BFA04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6240B-CE98-4C96-AFF0-E702F379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8500-C25D-4481-896E-B4F2156E7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040A2-AB37-4C71-8591-82967A99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zh-CN" altLang="en-US" sz="200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3A38D7-02B0-4963-A2DB-024680A7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1" y="2353642"/>
            <a:ext cx="6000451" cy="2115614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 err="1">
                <a:solidFill>
                  <a:srgbClr val="080808"/>
                </a:solidFill>
              </a:rPr>
              <a:t>opengl</a:t>
            </a:r>
            <a:r>
              <a:rPr lang="zh-CN" altLang="en-US" sz="3600" dirty="0">
                <a:solidFill>
                  <a:srgbClr val="080808"/>
                </a:solidFill>
              </a:rPr>
              <a:t>与</a:t>
            </a:r>
            <a:r>
              <a:rPr lang="en-US" altLang="zh-CN" sz="3600" dirty="0" err="1">
                <a:solidFill>
                  <a:srgbClr val="080808"/>
                </a:solidFill>
              </a:rPr>
              <a:t>threejs</a:t>
            </a:r>
            <a:r>
              <a:rPr lang="zh-CN" altLang="en-US" sz="3600" dirty="0">
                <a:solidFill>
                  <a:srgbClr val="080808"/>
                </a:solidFill>
              </a:rPr>
              <a:t>三维渲染原理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71FB23B-8697-4354-A4B8-0643EC65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60" y="4531361"/>
            <a:ext cx="2706513" cy="10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几何着色器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pic>
        <p:nvPicPr>
          <p:cNvPr id="4" name="内容占位符 3" descr="卡通画&#10;&#10;描述已自动生成">
            <a:extLst>
              <a:ext uri="{FF2B5EF4-FFF2-40B4-BE49-F238E27FC236}">
                <a16:creationId xmlns:a16="http://schemas.microsoft.com/office/drawing/2014/main" id="{653ADA4B-48DB-491A-AB7F-44FB8329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C8EAFF-BEF4-4512-AC4E-C1480FDA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4" y="1240329"/>
            <a:ext cx="1752600" cy="1952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2EBA78-A21E-4137-9130-255B925F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49" y="337643"/>
            <a:ext cx="6572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88DBAC86-C1BD-4418-BD37-9336A9A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524362"/>
            <a:ext cx="6895754" cy="4062784"/>
          </a:xfrm>
          <a:prstGeom prst="rect">
            <a:avLst/>
          </a:prstGeom>
        </p:spPr>
      </p:pic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AE4605-4376-4444-9B20-8E7081A00910}"/>
              </a:ext>
            </a:extLst>
          </p:cNvPr>
          <p:cNvSpPr/>
          <p:nvPr/>
        </p:nvSpPr>
        <p:spPr>
          <a:xfrm>
            <a:off x="6087907" y="2555754"/>
            <a:ext cx="1731146" cy="20146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5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光栅器与抗锯齿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9C5739-4929-4548-80C5-041F6D27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1" y="618716"/>
            <a:ext cx="3449817" cy="35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ABE027-FAF0-4F78-8ED3-F1C89288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042" y="618716"/>
            <a:ext cx="4466775" cy="386210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BA23C7-778F-4310-B403-67E9C9F7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05" y="919810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6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光栅器与抗锯齿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01" y="421649"/>
            <a:ext cx="3677140" cy="2757362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多重采样抗锯齿</a:t>
            </a:r>
            <a:r>
              <a:rPr lang="en-US" altLang="zh-CN" sz="20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Multisample</a:t>
            </a:r>
            <a:r>
              <a:rPr lang="en-US" altLang="zh-CN" sz="20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Anti-aliasing, MSAA)</a:t>
            </a:r>
            <a:endParaRPr lang="en-US" sz="2000" dirty="0"/>
          </a:p>
        </p:txBody>
      </p:sp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B4F4BF-F262-47E5-9DE9-B7D29B0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2" y="421649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22D732-C67D-4001-A8BC-C3B901A6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9" y="2213665"/>
            <a:ext cx="4191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630B8C-FCEC-45AE-9702-AB4D6D10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21" y="421649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8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光栅器与抗锯齿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09658C-60D6-4635-82A1-4854550A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25" y="948953"/>
            <a:ext cx="4466775" cy="38621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9E765D-3B33-43A0-BA3F-9508EBFF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066" y="1011473"/>
            <a:ext cx="4429364" cy="43352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B4F4BF-F262-47E5-9DE9-B7D29B0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517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36A7E8-A82D-41C4-BA36-1AE83C658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071" y="308945"/>
            <a:ext cx="6792431" cy="3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88DBAC86-C1BD-4418-BD37-9336A9A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524362"/>
            <a:ext cx="6895754" cy="4062784"/>
          </a:xfrm>
          <a:prstGeom prst="rect">
            <a:avLst/>
          </a:prstGeom>
        </p:spPr>
      </p:pic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AE4605-4376-4444-9B20-8E7081A00910}"/>
              </a:ext>
            </a:extLst>
          </p:cNvPr>
          <p:cNvSpPr/>
          <p:nvPr/>
        </p:nvSpPr>
        <p:spPr>
          <a:xfrm>
            <a:off x="4447713" y="2633044"/>
            <a:ext cx="1622449" cy="19541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渲染原理过程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DB3048-4807-4D22-92CC-89E8612A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15" y="231785"/>
            <a:ext cx="1543050" cy="1885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0FC5F9-C4C2-4759-B3DD-E3B991FBC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771" y="2405937"/>
            <a:ext cx="3457575" cy="1504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D05C60-30FD-42FE-AFB5-F52278B6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34" y="1174760"/>
            <a:ext cx="4646295" cy="36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A124A2-0B66-486D-9246-5DA28802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80" y="140958"/>
            <a:ext cx="7619007" cy="505524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片段着色器与材质</a:t>
            </a:r>
          </a:p>
        </p:txBody>
      </p:sp>
      <p:pic>
        <p:nvPicPr>
          <p:cNvPr id="4" name="内容占位符 3" descr="卡通画&#10;&#10;描述已自动生成">
            <a:extLst>
              <a:ext uri="{FF2B5EF4-FFF2-40B4-BE49-F238E27FC236}">
                <a16:creationId xmlns:a16="http://schemas.microsoft.com/office/drawing/2014/main" id="{653ADA4B-48DB-491A-AB7F-44FB8329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69C51A-6FFE-4CA6-9683-7FEEEA90F04A}"/>
              </a:ext>
            </a:extLst>
          </p:cNvPr>
          <p:cNvSpPr/>
          <p:nvPr/>
        </p:nvSpPr>
        <p:spPr>
          <a:xfrm>
            <a:off x="2743408" y="1603543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F70EDE-DA26-4EB7-A596-99F0ED63E40C}"/>
              </a:ext>
            </a:extLst>
          </p:cNvPr>
          <p:cNvSpPr/>
          <p:nvPr/>
        </p:nvSpPr>
        <p:spPr>
          <a:xfrm>
            <a:off x="2568652" y="3332881"/>
            <a:ext cx="1426299" cy="43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Basic+</a:t>
            </a:r>
          </a:p>
          <a:p>
            <a:pPr algn="ctr"/>
            <a:r>
              <a:rPr lang="en-US" altLang="zh-CN" dirty="0"/>
              <a:t>transparent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4AF4EB-10D7-4657-9D51-A72566440C4C}"/>
              </a:ext>
            </a:extLst>
          </p:cNvPr>
          <p:cNvSpPr/>
          <p:nvPr/>
        </p:nvSpPr>
        <p:spPr>
          <a:xfrm>
            <a:off x="4600744" y="1603543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lambert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2507FC-2253-44BF-B688-F6457D330E45}"/>
              </a:ext>
            </a:extLst>
          </p:cNvPr>
          <p:cNvSpPr/>
          <p:nvPr/>
        </p:nvSpPr>
        <p:spPr>
          <a:xfrm>
            <a:off x="4489110" y="3332880"/>
            <a:ext cx="1152435" cy="43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physical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9214CE-D8CB-47DC-B17B-842D6014C1AA}"/>
              </a:ext>
            </a:extLst>
          </p:cNvPr>
          <p:cNvSpPr/>
          <p:nvPr/>
        </p:nvSpPr>
        <p:spPr>
          <a:xfrm>
            <a:off x="6330517" y="1647387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phong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9BE7A9-5676-4D9B-90D2-DF74BC1A1C46}"/>
              </a:ext>
            </a:extLst>
          </p:cNvPr>
          <p:cNvSpPr/>
          <p:nvPr/>
        </p:nvSpPr>
        <p:spPr>
          <a:xfrm>
            <a:off x="6330517" y="3429000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797206-0795-4EE6-9024-544251B5FFE2}"/>
              </a:ext>
            </a:extLst>
          </p:cNvPr>
          <p:cNvSpPr/>
          <p:nvPr/>
        </p:nvSpPr>
        <p:spPr>
          <a:xfrm>
            <a:off x="8187853" y="1654592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84C65E-5513-49CD-8AF0-2163C84CD8E2}"/>
              </a:ext>
            </a:extLst>
          </p:cNvPr>
          <p:cNvSpPr/>
          <p:nvPr/>
        </p:nvSpPr>
        <p:spPr>
          <a:xfrm>
            <a:off x="8275957" y="3396817"/>
            <a:ext cx="1171852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EAC73F-6A15-4C3A-93A4-BE6386938E0A}"/>
              </a:ext>
            </a:extLst>
          </p:cNvPr>
          <p:cNvSpPr/>
          <p:nvPr/>
        </p:nvSpPr>
        <p:spPr>
          <a:xfrm>
            <a:off x="2532935" y="5196203"/>
            <a:ext cx="1281214" cy="5765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Basic+ wireframe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37166-0F05-4424-9682-DBAAAB30D27F}"/>
              </a:ext>
            </a:extLst>
          </p:cNvPr>
          <p:cNvSpPr/>
          <p:nvPr/>
        </p:nvSpPr>
        <p:spPr>
          <a:xfrm>
            <a:off x="4379922" y="5202224"/>
            <a:ext cx="1261623" cy="57050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Lambert+emissive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8C8353-016F-447A-8995-70414C030700}"/>
              </a:ext>
            </a:extLst>
          </p:cNvPr>
          <p:cNvSpPr/>
          <p:nvPr/>
        </p:nvSpPr>
        <p:spPr>
          <a:xfrm>
            <a:off x="6397633" y="5189695"/>
            <a:ext cx="1235082" cy="57050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phong</a:t>
            </a:r>
            <a:r>
              <a:rPr lang="en-US" altLang="zh-CN" dirty="0"/>
              <a:t> +emissive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AAA72B-78FA-4A85-8D69-39CC60F08845}"/>
              </a:ext>
            </a:extLst>
          </p:cNvPr>
          <p:cNvSpPr/>
          <p:nvPr/>
        </p:nvSpPr>
        <p:spPr>
          <a:xfrm>
            <a:off x="8275957" y="5200921"/>
            <a:ext cx="1171852" cy="2130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2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光照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309A1B-AA6E-4DE8-83DD-2AF547DC07F9}"/>
              </a:ext>
            </a:extLst>
          </p:cNvPr>
          <p:cNvSpPr/>
          <p:nvPr/>
        </p:nvSpPr>
        <p:spPr>
          <a:xfrm>
            <a:off x="754601" y="601315"/>
            <a:ext cx="2574525" cy="268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环境光（</a:t>
            </a:r>
            <a:r>
              <a:rPr lang="en-US" altLang="zh-CN" dirty="0" err="1">
                <a:solidFill>
                  <a:schemeClr val="tx1"/>
                </a:solidFill>
              </a:rPr>
              <a:t>AmbientLight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80B7C-D0A3-4419-B530-105ECE31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63" y="1545664"/>
            <a:ext cx="3720226" cy="3278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4C88A4-0F55-47AF-AD78-FD73F868C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311" y="1459099"/>
            <a:ext cx="3720226" cy="352655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BA759C-D801-4502-B383-95FE8843F6ED}"/>
              </a:ext>
            </a:extLst>
          </p:cNvPr>
          <p:cNvCxnSpPr/>
          <p:nvPr/>
        </p:nvCxnSpPr>
        <p:spPr>
          <a:xfrm>
            <a:off x="5094514" y="2771192"/>
            <a:ext cx="13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8D6D42-AC64-4CCD-8949-6028AFFDAA0C}"/>
              </a:ext>
            </a:extLst>
          </p:cNvPr>
          <p:cNvSpPr txBox="1"/>
          <p:nvPr/>
        </p:nvSpPr>
        <p:spPr>
          <a:xfrm>
            <a:off x="5157925" y="2299317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整体加颜色</a:t>
            </a:r>
          </a:p>
        </p:txBody>
      </p:sp>
    </p:spTree>
    <p:extLst>
      <p:ext uri="{BB962C8B-B14F-4D97-AF65-F5344CB8AC3E}">
        <p14:creationId xmlns:p14="http://schemas.microsoft.com/office/powerpoint/2010/main" val="139432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光照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309A1B-AA6E-4DE8-83DD-2AF547DC07F9}"/>
              </a:ext>
            </a:extLst>
          </p:cNvPr>
          <p:cNvSpPr/>
          <p:nvPr/>
        </p:nvSpPr>
        <p:spPr>
          <a:xfrm>
            <a:off x="754601" y="601315"/>
            <a:ext cx="2574525" cy="268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点光源（</a:t>
            </a:r>
            <a:r>
              <a:rPr lang="en-US" altLang="zh-CN" dirty="0" err="1">
                <a:solidFill>
                  <a:schemeClr val="tx1"/>
                </a:solidFill>
              </a:rPr>
              <a:t>PointLight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BA759C-D801-4502-B383-95FE8843F6ED}"/>
              </a:ext>
            </a:extLst>
          </p:cNvPr>
          <p:cNvCxnSpPr/>
          <p:nvPr/>
        </p:nvCxnSpPr>
        <p:spPr>
          <a:xfrm>
            <a:off x="5094514" y="2771192"/>
            <a:ext cx="13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8D6D42-AC64-4CCD-8949-6028AFFDAA0C}"/>
              </a:ext>
            </a:extLst>
          </p:cNvPr>
          <p:cNvSpPr txBox="1"/>
          <p:nvPr/>
        </p:nvSpPr>
        <p:spPr>
          <a:xfrm>
            <a:off x="5157925" y="2299317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整体加颜色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3E2166-47A4-46F3-895F-492EE8D4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38" y="1053202"/>
            <a:ext cx="4757306" cy="41706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922F60-FA73-4308-A90F-771B320E8A93}"/>
              </a:ext>
            </a:extLst>
          </p:cNvPr>
          <p:cNvSpPr txBox="1"/>
          <p:nvPr/>
        </p:nvSpPr>
        <p:spPr>
          <a:xfrm>
            <a:off x="6170645" y="1491594"/>
            <a:ext cx="21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大灯泡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6B2EF53-62D7-4D14-A456-681A54B79A8D}"/>
              </a:ext>
            </a:extLst>
          </p:cNvPr>
          <p:cNvCxnSpPr/>
          <p:nvPr/>
        </p:nvCxnSpPr>
        <p:spPr>
          <a:xfrm flipH="1">
            <a:off x="5379868" y="1669002"/>
            <a:ext cx="71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6968A-D3D9-4C94-82E5-3A7A0F79C05F}"/>
              </a:ext>
            </a:extLst>
          </p:cNvPr>
          <p:cNvCxnSpPr/>
          <p:nvPr/>
        </p:nvCxnSpPr>
        <p:spPr>
          <a:xfrm>
            <a:off x="6542842" y="2237173"/>
            <a:ext cx="0" cy="5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56AD4D-C860-4B9D-9F01-9CA71D9CF705}"/>
              </a:ext>
            </a:extLst>
          </p:cNvPr>
          <p:cNvCxnSpPr>
            <a:cxnSpLocks/>
          </p:cNvCxnSpPr>
          <p:nvPr/>
        </p:nvCxnSpPr>
        <p:spPr>
          <a:xfrm flipH="1">
            <a:off x="5459767" y="1784412"/>
            <a:ext cx="561589" cy="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0125B0-C043-4D42-A7F9-1444053FF51A}"/>
              </a:ext>
            </a:extLst>
          </p:cNvPr>
          <p:cNvCxnSpPr/>
          <p:nvPr/>
        </p:nvCxnSpPr>
        <p:spPr>
          <a:xfrm flipH="1">
            <a:off x="5770485" y="2059619"/>
            <a:ext cx="40016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68AB02-4782-4E89-8DB1-D8380A669AD2}"/>
              </a:ext>
            </a:extLst>
          </p:cNvPr>
          <p:cNvCxnSpPr/>
          <p:nvPr/>
        </p:nvCxnSpPr>
        <p:spPr>
          <a:xfrm flipH="1">
            <a:off x="6170645" y="2237173"/>
            <a:ext cx="150256" cy="43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A7BF9E-19FD-42BA-B4CF-5322CF1372E9}"/>
              </a:ext>
            </a:extLst>
          </p:cNvPr>
          <p:cNvCxnSpPr/>
          <p:nvPr/>
        </p:nvCxnSpPr>
        <p:spPr>
          <a:xfrm flipH="1">
            <a:off x="5649159" y="1953087"/>
            <a:ext cx="446841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2DC6D-6EF4-4A04-93A6-E98E96DE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5A831-8FCA-463A-89FE-CB2CFC15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渲染原理</a:t>
            </a:r>
            <a:endParaRPr lang="en-US" altLang="zh-CN" sz="2400" dirty="0"/>
          </a:p>
          <a:p>
            <a:pPr lvl="1"/>
            <a:r>
              <a:rPr lang="zh-CN" altLang="en-US" dirty="0"/>
              <a:t>顶点着色器与几何</a:t>
            </a:r>
            <a:endParaRPr lang="en-US" altLang="zh-CN" dirty="0"/>
          </a:p>
          <a:p>
            <a:pPr lvl="1"/>
            <a:r>
              <a:rPr lang="zh-CN" altLang="en-US" dirty="0"/>
              <a:t>几何着色器</a:t>
            </a:r>
            <a:endParaRPr lang="en-US" altLang="zh-CN" dirty="0"/>
          </a:p>
          <a:p>
            <a:pPr lvl="1"/>
            <a:r>
              <a:rPr lang="zh-CN" altLang="en-US" dirty="0"/>
              <a:t>光栅器与抗锯齿</a:t>
            </a:r>
            <a:endParaRPr lang="en-US" altLang="zh-CN" dirty="0"/>
          </a:p>
          <a:p>
            <a:pPr lvl="1"/>
            <a:r>
              <a:rPr lang="zh-CN" altLang="en-US" dirty="0"/>
              <a:t>片段着色器与材质</a:t>
            </a:r>
            <a:endParaRPr lang="en-US" altLang="zh-CN" dirty="0"/>
          </a:p>
          <a:p>
            <a:pPr lvl="2"/>
            <a:r>
              <a:rPr lang="zh-CN" altLang="en-US" dirty="0"/>
              <a:t>纹理</a:t>
            </a:r>
            <a:endParaRPr lang="en-US" altLang="zh-CN" dirty="0"/>
          </a:p>
          <a:p>
            <a:pPr lvl="2"/>
            <a:r>
              <a:rPr lang="zh-CN" altLang="en-US" dirty="0"/>
              <a:t>光照</a:t>
            </a:r>
            <a:endParaRPr lang="en-US" altLang="zh-CN" dirty="0"/>
          </a:p>
          <a:p>
            <a:pPr lvl="1"/>
            <a:r>
              <a:rPr lang="zh-CN" altLang="en-US" dirty="0"/>
              <a:t>测试与混合</a:t>
            </a:r>
            <a:endParaRPr lang="en-US" altLang="zh-CN" dirty="0"/>
          </a:p>
          <a:p>
            <a:pPr lvl="2"/>
            <a:r>
              <a:rPr lang="zh-CN" altLang="en-US" dirty="0"/>
              <a:t>深度测试</a:t>
            </a:r>
            <a:endParaRPr lang="en-US" altLang="zh-CN" dirty="0"/>
          </a:p>
          <a:p>
            <a:pPr lvl="2"/>
            <a:r>
              <a:rPr lang="zh-CN" altLang="en-US" dirty="0"/>
              <a:t>混合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38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光照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309A1B-AA6E-4DE8-83DD-2AF547DC07F9}"/>
              </a:ext>
            </a:extLst>
          </p:cNvPr>
          <p:cNvSpPr/>
          <p:nvPr/>
        </p:nvSpPr>
        <p:spPr>
          <a:xfrm>
            <a:off x="754601" y="601315"/>
            <a:ext cx="3416183" cy="27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平行光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方向光（</a:t>
            </a:r>
            <a:r>
              <a:rPr lang="en-US" altLang="zh-CN" dirty="0" err="1">
                <a:solidFill>
                  <a:schemeClr val="tx1"/>
                </a:solidFill>
              </a:rPr>
              <a:t>DirectionalLight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1ED38E-88EF-4072-A70B-6378AE809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0" y="1060268"/>
            <a:ext cx="5628948" cy="4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光照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309A1B-AA6E-4DE8-83DD-2AF547DC07F9}"/>
              </a:ext>
            </a:extLst>
          </p:cNvPr>
          <p:cNvSpPr/>
          <p:nvPr/>
        </p:nvSpPr>
        <p:spPr>
          <a:xfrm>
            <a:off x="754601" y="601315"/>
            <a:ext cx="4705166" cy="606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半球光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室外环境光（</a:t>
            </a:r>
            <a:r>
              <a:rPr lang="en-US" altLang="zh-CN" dirty="0" err="1">
                <a:solidFill>
                  <a:schemeClr val="tx1"/>
                </a:solidFill>
              </a:rPr>
              <a:t>HemisphereLight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7C32C-19C5-4554-80CC-25FBCF2F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74" y="1372378"/>
            <a:ext cx="3905150" cy="3762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824ECA-7EFB-452E-8E34-343132DE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73" y="1447491"/>
            <a:ext cx="4008101" cy="36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纹理</a:t>
            </a:r>
          </a:p>
        </p:txBody>
      </p:sp>
      <p:pic>
        <p:nvPicPr>
          <p:cNvPr id="8" name="内容占位符 7" descr="图片包含 砖, 建筑, 材料, 侧面&#10;&#10;描述已自动生成">
            <a:extLst>
              <a:ext uri="{FF2B5EF4-FFF2-40B4-BE49-F238E27FC236}">
                <a16:creationId xmlns:a16="http://schemas.microsoft.com/office/drawing/2014/main" id="{0EF938D8-B2AE-40CC-8CFF-46005527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51" y="940910"/>
            <a:ext cx="4008438" cy="4008438"/>
          </a:xfrm>
        </p:spPr>
      </p:pic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78FB49-CE19-4B96-8C29-933A5E552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4" y="1234260"/>
            <a:ext cx="3105150" cy="2419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983BF8-E3D2-4853-903A-3DC8E5AE0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398" y="1234260"/>
            <a:ext cx="383808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纹理</a:t>
            </a:r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374C7DC-377F-4569-BF82-27995C1E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" y="870739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内容占位符 7" descr="图片包含 砖, 建筑, 材料, 侧面&#10;&#10;描述已自动生成">
            <a:extLst>
              <a:ext uri="{FF2B5EF4-FFF2-40B4-BE49-F238E27FC236}">
                <a16:creationId xmlns:a16="http://schemas.microsoft.com/office/drawing/2014/main" id="{0271FAA5-F2AC-4CFD-819A-50779339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6" y="729451"/>
            <a:ext cx="4008438" cy="4008438"/>
          </a:xfrm>
        </p:spPr>
      </p:pic>
    </p:spTree>
    <p:extLst>
      <p:ext uri="{BB962C8B-B14F-4D97-AF65-F5344CB8AC3E}">
        <p14:creationId xmlns:p14="http://schemas.microsoft.com/office/powerpoint/2010/main" val="170002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纹理</a:t>
            </a:r>
          </a:p>
        </p:txBody>
      </p:sp>
      <p:pic>
        <p:nvPicPr>
          <p:cNvPr id="6" name="内容占位符 3" descr="卡通画&#10;&#10;描述已自动生成">
            <a:extLst>
              <a:ext uri="{FF2B5EF4-FFF2-40B4-BE49-F238E27FC236}">
                <a16:creationId xmlns:a16="http://schemas.microsoft.com/office/drawing/2014/main" id="{FE24EB53-E25A-4CC8-847B-2C1EE36B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334E31B-0D0D-4A9D-BD1E-E3D0FA89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489" y="600695"/>
            <a:ext cx="3165947" cy="467473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5D6C9C-3E75-4284-8B44-D63B9A88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7" y="3429000"/>
            <a:ext cx="1905000" cy="1181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582CE-A04B-4905-88C2-0968FBC36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012" y="3429000"/>
            <a:ext cx="1905000" cy="1181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AA6456-CEA6-4001-9178-614460B6C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8" y="794230"/>
            <a:ext cx="49244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DAF97CC-D7A2-4AAB-8D79-98D830D6ECDD}"/>
              </a:ext>
            </a:extLst>
          </p:cNvPr>
          <p:cNvSpPr txBox="1"/>
          <p:nvPr/>
        </p:nvSpPr>
        <p:spPr>
          <a:xfrm>
            <a:off x="447869" y="373224"/>
            <a:ext cx="35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</a:t>
            </a:r>
            <a:r>
              <a:rPr lang="en-US" altLang="zh-CN" dirty="0"/>
              <a:t>(Magnify)</a:t>
            </a:r>
            <a:r>
              <a:rPr lang="zh-CN" altLang="en-US" dirty="0"/>
              <a:t>和缩小</a:t>
            </a:r>
            <a:r>
              <a:rPr lang="en-US" altLang="zh-CN" dirty="0"/>
              <a:t>(Minify)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A25E71-3091-48FD-BF85-3B8C948F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34" y="63007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9F6AF6-2889-4BDF-A4EC-F7573521E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195" y="652783"/>
            <a:ext cx="2532294" cy="19159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4A3606-41DC-49AF-B2EA-475CEA76F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203" y="2886961"/>
            <a:ext cx="6567880" cy="15922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64D239-558F-4367-9AB1-FD6D9711A891}"/>
              </a:ext>
            </a:extLst>
          </p:cNvPr>
          <p:cNvSpPr txBox="1"/>
          <p:nvPr/>
        </p:nvSpPr>
        <p:spPr>
          <a:xfrm>
            <a:off x="9149820" y="2650621"/>
            <a:ext cx="15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Mipmaps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80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88DBAC86-C1BD-4418-BD37-9336A9A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524362"/>
            <a:ext cx="6895754" cy="4062784"/>
          </a:xfrm>
          <a:prstGeom prst="rect">
            <a:avLst/>
          </a:prstGeom>
        </p:spPr>
      </p:pic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AE4605-4376-4444-9B20-8E7081A00910}"/>
              </a:ext>
            </a:extLst>
          </p:cNvPr>
          <p:cNvSpPr/>
          <p:nvPr/>
        </p:nvSpPr>
        <p:spPr>
          <a:xfrm>
            <a:off x="2674897" y="2633044"/>
            <a:ext cx="1622449" cy="19541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深度测试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pic>
        <p:nvPicPr>
          <p:cNvPr id="7" name="内容占位符 3" descr="卡通画&#10;&#10;描述已自动生成">
            <a:extLst>
              <a:ext uri="{FF2B5EF4-FFF2-40B4-BE49-F238E27FC236}">
                <a16:creationId xmlns:a16="http://schemas.microsoft.com/office/drawing/2014/main" id="{629E3761-E433-4999-912F-CC4CCB49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35B761-B1D1-4186-BEA4-9002F2CE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3" y="231785"/>
            <a:ext cx="6196577" cy="36087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3D1786-7E0D-4886-B5D7-F6E47688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04" y="2904771"/>
            <a:ext cx="5476875" cy="2352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94960E-0B6A-4237-8E96-298E3612E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491" y="191133"/>
            <a:ext cx="22288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深度测试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pic>
        <p:nvPicPr>
          <p:cNvPr id="7" name="内容占位符 3" descr="卡通画&#10;&#10;描述已自动生成">
            <a:extLst>
              <a:ext uri="{FF2B5EF4-FFF2-40B4-BE49-F238E27FC236}">
                <a16:creationId xmlns:a16="http://schemas.microsoft.com/office/drawing/2014/main" id="{629E3761-E433-4999-912F-CC4CCB49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788CA65-9B11-4275-8050-8E3982A5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92" y="954224"/>
            <a:ext cx="50006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6198F1-B05D-4AAC-BD75-F7BD071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79" y="1912107"/>
            <a:ext cx="3076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深度测试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pic>
        <p:nvPicPr>
          <p:cNvPr id="7" name="内容占位符 3" descr="卡通画&#10;&#10;描述已自动生成">
            <a:extLst>
              <a:ext uri="{FF2B5EF4-FFF2-40B4-BE49-F238E27FC236}">
                <a16:creationId xmlns:a16="http://schemas.microsoft.com/office/drawing/2014/main" id="{629E3761-E433-4999-912F-CC4CCB49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502C01-C58E-4EDA-A1C9-0818131B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95" y="1175603"/>
            <a:ext cx="5286375" cy="209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28223-7214-402A-BA03-6145721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96" y="2078685"/>
            <a:ext cx="2305050" cy="200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300DF4-7A10-4B46-89D3-53068FC6D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95" y="2338696"/>
            <a:ext cx="3547093" cy="200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559A25-2533-47A3-93FA-26AE400E0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95" y="2997829"/>
            <a:ext cx="3739265" cy="12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混合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内容占位符 3" descr="卡通画&#10;&#10;描述已自动生成">
            <a:extLst>
              <a:ext uri="{FF2B5EF4-FFF2-40B4-BE49-F238E27FC236}">
                <a16:creationId xmlns:a16="http://schemas.microsoft.com/office/drawing/2014/main" id="{1AC11AAD-E8EA-4F81-B976-889F0995C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412E76-590F-4402-A7BF-A6B1B087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4" y="2018421"/>
            <a:ext cx="3057525" cy="885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EEDE3F-829A-4B7B-BB88-EB313D38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99" y="1007707"/>
            <a:ext cx="3585234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3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88DBAC86-C1BD-4418-BD37-9336A9A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524362"/>
            <a:ext cx="6895754" cy="4062784"/>
          </a:xfrm>
          <a:prstGeom prst="rect">
            <a:avLst/>
          </a:prstGeom>
        </p:spPr>
      </p:pic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DA9373-28C7-43AF-AAA9-095F074EE808}"/>
              </a:ext>
            </a:extLst>
          </p:cNvPr>
          <p:cNvSpPr/>
          <p:nvPr/>
        </p:nvSpPr>
        <p:spPr>
          <a:xfrm>
            <a:off x="772357" y="452761"/>
            <a:ext cx="5255581" cy="20862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76" y="592437"/>
            <a:ext cx="973171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	</a:t>
            </a:r>
            <a:r>
              <a:rPr lang="en-US" altLang="zh-CN" sz="6000" dirty="0"/>
              <a:t>Thanks</a:t>
            </a:r>
            <a:r>
              <a:rPr lang="zh-CN" altLang="en-US" sz="6000" dirty="0"/>
              <a:t>！</a:t>
            </a:r>
            <a:endParaRPr lang="en-US" sz="6000" dirty="0"/>
          </a:p>
        </p:txBody>
      </p:sp>
      <p:pic>
        <p:nvPicPr>
          <p:cNvPr id="7" name="内容占位符 3" descr="卡通画&#10;&#10;描述已自动生成">
            <a:extLst>
              <a:ext uri="{FF2B5EF4-FFF2-40B4-BE49-F238E27FC236}">
                <a16:creationId xmlns:a16="http://schemas.microsoft.com/office/drawing/2014/main" id="{1AC11AAD-E8EA-4F81-B976-889F0995C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顶点着色器与几何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10" name="内容占位符 3" descr="卡通画&#10;&#10;描述已自动生成">
            <a:extLst>
              <a:ext uri="{FF2B5EF4-FFF2-40B4-BE49-F238E27FC236}">
                <a16:creationId xmlns:a16="http://schemas.microsoft.com/office/drawing/2014/main" id="{CE5B81C9-67FF-4942-B533-CB8F745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DE769-3D4C-4CD0-887E-9642E421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4" y="2864367"/>
            <a:ext cx="3039404" cy="13390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A6831C-8F1A-4559-B660-D54D11F2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81" y="2823149"/>
            <a:ext cx="2724150" cy="1504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6FD81C-7824-4E5B-89F9-D344EF2C0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201" y="237566"/>
            <a:ext cx="5238750" cy="1990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6B16A-76DE-42B7-846F-8143B90C4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644" y="1436650"/>
            <a:ext cx="4345466" cy="340288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0EC02B5-52B2-4163-9C33-8D748F8F5728}"/>
              </a:ext>
            </a:extLst>
          </p:cNvPr>
          <p:cNvCxnSpPr>
            <a:cxnSpLocks/>
          </p:cNvCxnSpPr>
          <p:nvPr/>
        </p:nvCxnSpPr>
        <p:spPr>
          <a:xfrm>
            <a:off x="3673302" y="3521008"/>
            <a:ext cx="549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E69EC7-6B68-48E2-A45A-A562B6617E38}"/>
              </a:ext>
            </a:extLst>
          </p:cNvPr>
          <p:cNvCxnSpPr>
            <a:cxnSpLocks/>
          </p:cNvCxnSpPr>
          <p:nvPr/>
        </p:nvCxnSpPr>
        <p:spPr>
          <a:xfrm>
            <a:off x="7019636" y="3521008"/>
            <a:ext cx="549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8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顶点着色器与几何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10" name="内容占位符 3" descr="卡通画&#10;&#10;描述已自动生成">
            <a:extLst>
              <a:ext uri="{FF2B5EF4-FFF2-40B4-BE49-F238E27FC236}">
                <a16:creationId xmlns:a16="http://schemas.microsoft.com/office/drawing/2014/main" id="{CE5B81C9-67FF-4942-B533-CB8F745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C9E652-890E-4468-98AE-01AE282E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32" y="142389"/>
            <a:ext cx="910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顶点着色器与几何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92CF45-95C8-481E-A6AC-E8916A1F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95" y="846036"/>
            <a:ext cx="5381958" cy="3894899"/>
          </a:xfrm>
          <a:prstGeom prst="rect">
            <a:avLst/>
          </a:prstGeom>
        </p:spPr>
      </p:pic>
      <p:pic>
        <p:nvPicPr>
          <p:cNvPr id="10" name="内容占位符 3" descr="卡通画&#10;&#10;描述已自动生成">
            <a:extLst>
              <a:ext uri="{FF2B5EF4-FFF2-40B4-BE49-F238E27FC236}">
                <a16:creationId xmlns:a16="http://schemas.microsoft.com/office/drawing/2014/main" id="{CE5B81C9-67FF-4942-B533-CB8F7457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66BBD2-7B0E-4C3A-A786-1011E8284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" y="982535"/>
            <a:ext cx="5238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03030"/>
                </a:solidFill>
              </a:rPr>
              <a:t>顶点着色器与几何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500" y="2827310"/>
            <a:ext cx="3070734" cy="260986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1659E-F347-4540-920D-14AF48B0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4" y="482354"/>
            <a:ext cx="2512977" cy="43843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B918CC-93A5-4549-B47F-42FD6372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69" y="3295604"/>
            <a:ext cx="3912485" cy="2141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650A5A-65AA-4FC1-B0E7-9EE0CEE0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69" y="231785"/>
            <a:ext cx="5248469" cy="2916938"/>
          </a:xfrm>
          <a:prstGeom prst="rect">
            <a:avLst/>
          </a:prstGeom>
        </p:spPr>
      </p:pic>
      <p:pic>
        <p:nvPicPr>
          <p:cNvPr id="30" name="内容占位符 3" descr="卡通画&#10;&#10;描述已自动生成">
            <a:extLst>
              <a:ext uri="{FF2B5EF4-FFF2-40B4-BE49-F238E27FC236}">
                <a16:creationId xmlns:a16="http://schemas.microsoft.com/office/drawing/2014/main" id="{011B2108-8066-4972-9590-C8B1B33F2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渲染原理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B5EC8-1E12-43DE-A563-AB0BEA8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88DBAC86-C1BD-4418-BD37-9336A9A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524362"/>
            <a:ext cx="6895754" cy="4062784"/>
          </a:xfrm>
          <a:prstGeom prst="rect">
            <a:avLst/>
          </a:prstGeom>
        </p:spPr>
      </p:pic>
      <p:pic>
        <p:nvPicPr>
          <p:cNvPr id="41" name="内容占位符 3" descr="卡通画&#10;&#10;描述已自动生成">
            <a:extLst>
              <a:ext uri="{FF2B5EF4-FFF2-40B4-BE49-F238E27FC236}">
                <a16:creationId xmlns:a16="http://schemas.microsoft.com/office/drawing/2014/main" id="{E2A9BF32-FCD9-48D8-BEB0-BCE5E0A2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3334CF-9EA9-4404-8730-299B4EFC7954}"/>
              </a:ext>
            </a:extLst>
          </p:cNvPr>
          <p:cNvSpPr/>
          <p:nvPr/>
        </p:nvSpPr>
        <p:spPr>
          <a:xfrm>
            <a:off x="5966382" y="541102"/>
            <a:ext cx="1731146" cy="20146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5E910B-C133-47CF-BDB1-C5B0152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几何着色器</a:t>
            </a:r>
            <a:endParaRPr lang="zh-CN" altLang="en-US" sz="4000" dirty="0">
              <a:solidFill>
                <a:srgbClr val="303030"/>
              </a:solidFill>
            </a:endParaRPr>
          </a:p>
        </p:txBody>
      </p:sp>
      <p:pic>
        <p:nvPicPr>
          <p:cNvPr id="4" name="内容占位符 3" descr="卡通画&#10;&#10;描述已自动生成">
            <a:extLst>
              <a:ext uri="{FF2B5EF4-FFF2-40B4-BE49-F238E27FC236}">
                <a16:creationId xmlns:a16="http://schemas.microsoft.com/office/drawing/2014/main" id="{653ADA4B-48DB-491A-AB7F-44FB8329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3" y="5489231"/>
            <a:ext cx="2955790" cy="117763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C8EAFF-BEF4-4512-AC4E-C1480FDA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48" y="1360401"/>
            <a:ext cx="1752600" cy="1952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515143-5620-44CF-BE0C-759EB5A4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24" y="331306"/>
            <a:ext cx="6605073" cy="52170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BD5FFFE-2304-4A5D-9249-E272D4BEC2C5}"/>
              </a:ext>
            </a:extLst>
          </p:cNvPr>
          <p:cNvSpPr/>
          <p:nvPr/>
        </p:nvSpPr>
        <p:spPr>
          <a:xfrm>
            <a:off x="4536488" y="1873187"/>
            <a:ext cx="106532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9B17CE-C46D-498F-BF39-B79C76666B28}"/>
              </a:ext>
            </a:extLst>
          </p:cNvPr>
          <p:cNvSpPr/>
          <p:nvPr/>
        </p:nvSpPr>
        <p:spPr>
          <a:xfrm>
            <a:off x="4536488" y="3965312"/>
            <a:ext cx="106532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FA1B66-152E-4F9A-B883-06573146C18A}"/>
              </a:ext>
            </a:extLst>
          </p:cNvPr>
          <p:cNvSpPr/>
          <p:nvPr/>
        </p:nvSpPr>
        <p:spPr>
          <a:xfrm>
            <a:off x="7340136" y="3967942"/>
            <a:ext cx="106532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24BFFE-4913-40D2-B759-AE47FDDF5624}"/>
              </a:ext>
            </a:extLst>
          </p:cNvPr>
          <p:cNvSpPr/>
          <p:nvPr/>
        </p:nvSpPr>
        <p:spPr>
          <a:xfrm>
            <a:off x="7346605" y="1840306"/>
            <a:ext cx="106532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A7586A6E9FB4293AB73AD74BE7531" ma:contentTypeVersion="0" ma:contentTypeDescription="Create a new document." ma:contentTypeScope="" ma:versionID="a04ef83c8c9566ab069e64dc11e02f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dc0c335817c1b60deecfa9dbaf8a4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452EB-44AF-489E-B3FE-889EE4C1667C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AA03444-4046-49E5-8EC8-C332E5EA1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1CC220-0501-4D89-9CE5-2003726F7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186</Words>
  <Application>Microsoft Office PowerPoint</Application>
  <PresentationFormat>宽屏</PresentationFormat>
  <Paragraphs>64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Microsoft Yahei</vt:lpstr>
      <vt:lpstr>Arial</vt:lpstr>
      <vt:lpstr>Office 主题​​</vt:lpstr>
      <vt:lpstr>opengl与threejs三维渲染原理</vt:lpstr>
      <vt:lpstr>目录</vt:lpstr>
      <vt:lpstr>渲染原理</vt:lpstr>
      <vt:lpstr>顶点着色器与几何</vt:lpstr>
      <vt:lpstr>顶点着色器与几何</vt:lpstr>
      <vt:lpstr>顶点着色器与几何</vt:lpstr>
      <vt:lpstr>顶点着色器与几何</vt:lpstr>
      <vt:lpstr>渲染原理</vt:lpstr>
      <vt:lpstr>几何着色器</vt:lpstr>
      <vt:lpstr>几何着色器</vt:lpstr>
      <vt:lpstr>渲染原理</vt:lpstr>
      <vt:lpstr>光栅器与抗锯齿</vt:lpstr>
      <vt:lpstr>光栅器与抗锯齿</vt:lpstr>
      <vt:lpstr>光栅器与抗锯齿</vt:lpstr>
      <vt:lpstr>渲染原理</vt:lpstr>
      <vt:lpstr>渲染原理过程</vt:lpstr>
      <vt:lpstr>片段着色器与材质</vt:lpstr>
      <vt:lpstr>光照</vt:lpstr>
      <vt:lpstr>光照</vt:lpstr>
      <vt:lpstr>光照</vt:lpstr>
      <vt:lpstr>光照</vt:lpstr>
      <vt:lpstr>纹理</vt:lpstr>
      <vt:lpstr>纹理</vt:lpstr>
      <vt:lpstr>纹理</vt:lpstr>
      <vt:lpstr>渲染原理</vt:lpstr>
      <vt:lpstr>深度测试</vt:lpstr>
      <vt:lpstr>深度测试</vt:lpstr>
      <vt:lpstr>深度测试</vt:lpstr>
      <vt:lpstr>混合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三维渲染与threejs</dc:title>
  <dc:creator>Xinghao She</dc:creator>
  <cp:lastModifiedBy>Xinghao She</cp:lastModifiedBy>
  <cp:revision>42</cp:revision>
  <dcterms:created xsi:type="dcterms:W3CDTF">2020-08-21T08:16:41Z</dcterms:created>
  <dcterms:modified xsi:type="dcterms:W3CDTF">2020-08-26T07:46:00Z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0x010100002A7586A6E9FB4293AB73AD74BE7531</vt:lpwstr>
  </property>
</Properties>
</file>