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86" r:id="rId7"/>
    <p:sldId id="285"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287"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2" r:id="rId67"/>
    <p:sldId id="283" r:id="rId68"/>
    <p:sldId id="284" r:id="rId69"/>
    <p:sldId id="326" r:id="rId70"/>
    <p:sldId id="327" r:id="rId7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7D84F-79E1-CEA2-FDA9-B7CD552C1D9D}" v="25" dt="2020-04-27T13:19:25.001"/>
    <p1510:client id="{1D476884-6B23-778C-76C4-B8782E763E6C}" v="3" dt="2020-04-27T13:20:33.250"/>
    <p1510:client id="{2A144C08-C6E0-2C7B-9330-B9E157EB0A51}" v="68" dt="2020-04-18T16:50:59.523"/>
    <p1510:client id="{3D6B9DE5-EC5E-DB4C-EB06-D0D5F7B06606}" v="177" dt="2020-04-19T23:36:37.081"/>
    <p1510:client id="{44C2CB0F-6CC3-3D7D-D3CB-89C119B0E53A}" v="1430" dt="2020-04-19T16:34:16.100"/>
    <p1510:client id="{60B35205-2A7E-4A76-8C2A-7C90422ECF7C}" v="2769" dt="2020-04-07T23:43:52.701"/>
    <p1510:client id="{8F413233-4DAE-35CC-170C-656AEE534753}" v="2248" dt="2020-04-14T23:47:51.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81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06577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55888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a:p>
        </p:txBody>
      </p:sp>
    </p:spTree>
    <p:extLst>
      <p:ext uri="{BB962C8B-B14F-4D97-AF65-F5344CB8AC3E}">
        <p14:creationId xmlns:p14="http://schemas.microsoft.com/office/powerpoint/2010/main" val="97808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96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76314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0930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413902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a:p>
        </p:txBody>
      </p:sp>
    </p:spTree>
    <p:extLst>
      <p:ext uri="{BB962C8B-B14F-4D97-AF65-F5344CB8AC3E}">
        <p14:creationId xmlns:p14="http://schemas.microsoft.com/office/powerpoint/2010/main" val="166777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a:p>
        </p:txBody>
      </p:sp>
    </p:spTree>
    <p:extLst>
      <p:ext uri="{BB962C8B-B14F-4D97-AF65-F5344CB8AC3E}">
        <p14:creationId xmlns:p14="http://schemas.microsoft.com/office/powerpoint/2010/main" val="118596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428811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6151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65894" y="2831929"/>
            <a:ext cx="10894696" cy="2071572"/>
          </a:xfrm>
        </p:spPr>
        <p:txBody>
          <a:bodyPr>
            <a:normAutofit fontScale="90000"/>
          </a:bodyPr>
          <a:lstStyle/>
          <a:p>
            <a:pPr algn="ctr"/>
            <a:r>
              <a:rPr lang="pt-PT" sz="3600">
                <a:ea typeface="+mj-lt"/>
                <a:cs typeface="+mj-lt"/>
              </a:rPr>
              <a:t>Mestrado em Engenharia Informática</a:t>
            </a:r>
            <a:br>
              <a:rPr lang="pt-PT" sz="3600">
                <a:ea typeface="+mj-lt"/>
                <a:cs typeface="+mj-lt"/>
              </a:rPr>
            </a:br>
            <a:br>
              <a:rPr lang="pt-PT" sz="3600">
                <a:ea typeface="+mj-lt"/>
                <a:cs typeface="+mj-lt"/>
              </a:rPr>
            </a:br>
            <a:r>
              <a:rPr lang="pt-PT" sz="3100" b="1">
                <a:ea typeface="+mj-lt"/>
                <a:cs typeface="+mj-lt"/>
              </a:rPr>
              <a:t>Engenharia de Segurança</a:t>
            </a:r>
            <a:br>
              <a:rPr lang="pt-PT" sz="3100" b="1">
                <a:ea typeface="+mj-lt"/>
                <a:cs typeface="+mj-lt"/>
              </a:rPr>
            </a:br>
            <a:br>
              <a:rPr lang="pt-PT" sz="3100" b="1">
                <a:ea typeface="+mj-lt"/>
                <a:cs typeface="+mj-lt"/>
              </a:rPr>
            </a:br>
            <a:r>
              <a:rPr lang="pt-PT" sz="3100" b="1">
                <a:ea typeface="+mj-lt"/>
                <a:cs typeface="+mj-lt"/>
              </a:rPr>
              <a:t>OWASP </a:t>
            </a:r>
            <a:r>
              <a:rPr lang="pt-PT" sz="3100" b="1" err="1">
                <a:ea typeface="+mj-lt"/>
                <a:cs typeface="+mj-lt"/>
              </a:rPr>
              <a:t>Proactive</a:t>
            </a:r>
            <a:r>
              <a:rPr lang="pt-PT" sz="3100" b="1">
                <a:ea typeface="+mj-lt"/>
                <a:cs typeface="+mj-lt"/>
              </a:rPr>
              <a:t> </a:t>
            </a:r>
            <a:r>
              <a:rPr lang="pt-PT" sz="3100" b="1" err="1">
                <a:ea typeface="+mj-lt"/>
                <a:cs typeface="+mj-lt"/>
              </a:rPr>
              <a:t>Controls</a:t>
            </a:r>
            <a:r>
              <a:rPr lang="pt-PT" sz="3100">
                <a:ea typeface="+mj-lt"/>
                <a:cs typeface="+mj-lt"/>
              </a:rPr>
              <a:t> </a:t>
            </a:r>
            <a:endParaRPr lang="pt-PT" sz="3100" b="1">
              <a:ea typeface="+mj-lt"/>
              <a:cs typeface="+mj-lt"/>
            </a:endParaRPr>
          </a:p>
        </p:txBody>
      </p:sp>
      <p:pic>
        <p:nvPicPr>
          <p:cNvPr id="4" name="Imagem 4" descr="Uma imagem com desenho&#10;&#10;Descrição gerada com confiança muito alta">
            <a:extLst>
              <a:ext uri="{FF2B5EF4-FFF2-40B4-BE49-F238E27FC236}">
                <a16:creationId xmlns:a16="http://schemas.microsoft.com/office/drawing/2014/main" id="{3FC7FF3E-B080-495B-9869-4BD6252E273A}"/>
              </a:ext>
            </a:extLst>
          </p:cNvPr>
          <p:cNvPicPr>
            <a:picLocks noChangeAspect="1"/>
          </p:cNvPicPr>
          <p:nvPr/>
        </p:nvPicPr>
        <p:blipFill>
          <a:blip r:embed="rId2"/>
          <a:stretch>
            <a:fillRect/>
          </a:stretch>
        </p:blipFill>
        <p:spPr>
          <a:xfrm>
            <a:off x="3798818" y="385676"/>
            <a:ext cx="4222268" cy="2103945"/>
          </a:xfrm>
          <a:prstGeom prst="rect">
            <a:avLst/>
          </a:prstGeom>
        </p:spPr>
      </p:pic>
      <p:cxnSp>
        <p:nvCxnSpPr>
          <p:cNvPr id="11" name="Straight Connector 10">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ixaDeTexto 5">
            <a:extLst>
              <a:ext uri="{FF2B5EF4-FFF2-40B4-BE49-F238E27FC236}">
                <a16:creationId xmlns:a16="http://schemas.microsoft.com/office/drawing/2014/main" id="{37D950C6-16BF-4916-AC78-8175ED0EDB2E}"/>
              </a:ext>
            </a:extLst>
          </p:cNvPr>
          <p:cNvSpPr txBox="1"/>
          <p:nvPr/>
        </p:nvSpPr>
        <p:spPr>
          <a:xfrm>
            <a:off x="669985" y="5500778"/>
            <a:ext cx="105069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PT" sz="2400">
                <a:latin typeface="Calibri Light"/>
                <a:cs typeface="Calibri Light"/>
              </a:rPr>
              <a:t>João Miranda  - PG41845</a:t>
            </a:r>
            <a:endParaRPr lang="pt-PT" sz="2400">
              <a:cs typeface="Calibri"/>
            </a:endParaRPr>
          </a:p>
          <a:p>
            <a:pPr algn="ctr"/>
            <a:r>
              <a:rPr lang="pt-PT" sz="2400">
                <a:latin typeface="Calibri Light"/>
                <a:cs typeface="Calibri Light"/>
              </a:rPr>
              <a:t>   Sandro Cruz  - PG41906</a:t>
            </a:r>
          </a:p>
        </p:txBody>
      </p:sp>
    </p:spTree>
    <p:extLst>
      <p:ext uri="{BB962C8B-B14F-4D97-AF65-F5344CB8AC3E}">
        <p14:creationId xmlns:p14="http://schemas.microsoft.com/office/powerpoint/2010/main" val="9889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1. </a:t>
            </a:r>
            <a:r>
              <a:rPr lang="pt-PT" sz="2800">
                <a:solidFill>
                  <a:srgbClr val="C00000"/>
                </a:solidFill>
                <a:ea typeface="+mj-lt"/>
                <a:cs typeface="+mj-lt"/>
              </a:rPr>
              <a:t>Definir os Requisitos de Segurança</a:t>
            </a:r>
            <a:br>
              <a:rPr lang="pt-PT" sz="2800" dirty="0">
                <a:ea typeface="+mj-lt"/>
                <a:cs typeface="+mj-lt"/>
              </a:rPr>
            </a:br>
            <a:r>
              <a:rPr lang="pt-PT" sz="2400">
                <a:solidFill>
                  <a:srgbClr val="C00000"/>
                </a:solidFill>
                <a:ea typeface="+mj-lt"/>
                <a:cs typeface="+mj-lt"/>
              </a:rPr>
              <a:t>Aumento dos requisitos com histórias de utilizadores e casos de uso indevidos</a:t>
            </a:r>
            <a:r>
              <a:rPr lang="pt-PT" sz="2400" dirty="0">
                <a:solidFill>
                  <a:srgbClr val="C00000"/>
                </a:solidFill>
                <a:ea typeface="+mj-lt"/>
                <a:cs typeface="+mj-lt"/>
              </a:rPr>
              <a:t> </a:t>
            </a:r>
            <a:endParaRPr lang="pt-PT" sz="2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sz="2400" dirty="0">
                <a:solidFill>
                  <a:schemeClr val="tx1"/>
                </a:solidFill>
                <a:cs typeface="Calibri"/>
              </a:rPr>
              <a:t> </a:t>
            </a:r>
            <a:r>
              <a:rPr lang="pt-PT" sz="2400" dirty="0">
                <a:solidFill>
                  <a:schemeClr val="tx1"/>
                </a:solidFill>
                <a:ea typeface="+mn-lt"/>
                <a:cs typeface="+mn-lt"/>
              </a:rPr>
              <a:t>Requisitos com histórias de utilizadores</a:t>
            </a:r>
          </a:p>
          <a:p>
            <a:pPr marL="0" indent="0">
              <a:buNone/>
            </a:pPr>
            <a:r>
              <a:rPr lang="pt-PT" dirty="0">
                <a:solidFill>
                  <a:schemeClr val="tx1"/>
                </a:solidFill>
                <a:ea typeface="+mn-lt"/>
                <a:cs typeface="+mn-lt"/>
              </a:rPr>
              <a:t>Uma história de utilizador é um requisito expresso da perspetiva de uma meta do utilizador final. O formato da história transformou-se na maneira mais popular de expressar requisitos devido aos seguintes motivos:</a:t>
            </a:r>
          </a:p>
          <a:p>
            <a:pPr>
              <a:buFont typeface="Wingdings" panose="020F0502020204030204" pitchFamily="34" charset="0"/>
              <a:buChar char="§"/>
            </a:pPr>
            <a:r>
              <a:rPr lang="pt-PT" dirty="0">
                <a:solidFill>
                  <a:schemeClr val="tx1"/>
                </a:solidFill>
                <a:ea typeface="+mn-lt"/>
                <a:cs typeface="+mn-lt"/>
              </a:rPr>
              <a:t> Foca no ponto de vista de uma função que irá usar ou ser impactada pela solução</a:t>
            </a:r>
          </a:p>
          <a:p>
            <a:pPr>
              <a:buFont typeface="Wingdings" panose="020F0502020204030204" pitchFamily="34" charset="0"/>
              <a:buChar char="§"/>
            </a:pPr>
            <a:r>
              <a:rPr lang="pt-PT" dirty="0">
                <a:solidFill>
                  <a:schemeClr val="tx1"/>
                </a:solidFill>
                <a:ea typeface="+mn-lt"/>
                <a:cs typeface="+mn-lt"/>
              </a:rPr>
              <a:t> Define o requisito na linguagem que tem significado para essa função</a:t>
            </a:r>
          </a:p>
          <a:p>
            <a:pPr>
              <a:buFont typeface="Wingdings" panose="020F0502020204030204" pitchFamily="34" charset="0"/>
              <a:buChar char="§"/>
            </a:pPr>
            <a:r>
              <a:rPr lang="pt-PT" dirty="0">
                <a:solidFill>
                  <a:schemeClr val="tx1"/>
                </a:solidFill>
                <a:ea typeface="+mn-lt"/>
                <a:cs typeface="+mn-lt"/>
              </a:rPr>
              <a:t> Ajuda a esclarecer o verdadeiro motivo do requisito</a:t>
            </a:r>
          </a:p>
          <a:p>
            <a:pPr>
              <a:buFont typeface="Wingdings" panose="020F0502020204030204" pitchFamily="34" charset="0"/>
              <a:buChar char="§"/>
            </a:pPr>
            <a:r>
              <a:rPr lang="pt-PT" dirty="0">
                <a:solidFill>
                  <a:schemeClr val="tx1"/>
                </a:solidFill>
                <a:ea typeface="+mn-lt"/>
                <a:cs typeface="+mn-lt"/>
              </a:rPr>
              <a:t> Ajuda a definir requisitos de alto nível sem ser necessário entrar em detalhes </a:t>
            </a:r>
          </a:p>
          <a:p>
            <a:pPr>
              <a:buFont typeface="Wingdings" panose="020F0502020204030204" pitchFamily="34" charset="0"/>
              <a:buChar char="§"/>
            </a:pPr>
            <a:endParaRPr lang="pt-PT" dirty="0">
              <a:solidFill>
                <a:srgbClr val="404040"/>
              </a:solidFill>
              <a:ea typeface="+mn-lt"/>
              <a:cs typeface="+mn-lt"/>
            </a:endParaRPr>
          </a:p>
        </p:txBody>
      </p:sp>
    </p:spTree>
    <p:extLst>
      <p:ext uri="{BB962C8B-B14F-4D97-AF65-F5344CB8AC3E}">
        <p14:creationId xmlns:p14="http://schemas.microsoft.com/office/powerpoint/2010/main" val="282885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1. </a:t>
            </a:r>
            <a:r>
              <a:rPr lang="pt-PT" sz="2800">
                <a:solidFill>
                  <a:srgbClr val="C00000"/>
                </a:solidFill>
                <a:ea typeface="+mj-lt"/>
                <a:cs typeface="+mj-lt"/>
              </a:rPr>
              <a:t>Definir os Requisitos de Segurança</a:t>
            </a:r>
            <a:br>
              <a:rPr lang="pt-PT" sz="2800" dirty="0">
                <a:ea typeface="+mj-lt"/>
                <a:cs typeface="+mj-lt"/>
              </a:rPr>
            </a:br>
            <a:r>
              <a:rPr lang="pt-PT" sz="2400">
                <a:solidFill>
                  <a:srgbClr val="C00000"/>
                </a:solidFill>
                <a:ea typeface="+mj-lt"/>
                <a:cs typeface="+mj-lt"/>
              </a:rPr>
              <a:t>Aumento dos requisitos com histórias de utilizadores e casos de uso indevidos</a:t>
            </a:r>
            <a:r>
              <a:rPr lang="pt-PT" sz="2400" dirty="0">
                <a:solidFill>
                  <a:srgbClr val="C00000"/>
                </a:solidFill>
                <a:ea typeface="+mj-lt"/>
                <a:cs typeface="+mj-lt"/>
              </a:rPr>
              <a:t> </a:t>
            </a:r>
            <a:endParaRPr lang="pt-PT" sz="2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fontScale="92500" lnSpcReduction="10000"/>
          </a:bodyPr>
          <a:lstStyle/>
          <a:p>
            <a:pPr marL="0" indent="0">
              <a:buNone/>
            </a:pPr>
            <a:r>
              <a:rPr lang="pt-PT" sz="2400" dirty="0">
                <a:cs typeface="Calibri"/>
              </a:rPr>
              <a:t> </a:t>
            </a:r>
            <a:r>
              <a:rPr lang="pt-PT" sz="2400" dirty="0">
                <a:solidFill>
                  <a:srgbClr val="C00000"/>
                </a:solidFill>
                <a:ea typeface="+mn-lt"/>
                <a:cs typeface="+mn-lt"/>
              </a:rPr>
              <a:t>Casos de uso indevidos</a:t>
            </a:r>
          </a:p>
          <a:p>
            <a:pPr marL="0" indent="0">
              <a:buNone/>
            </a:pPr>
            <a:r>
              <a:rPr lang="pt-PT" dirty="0">
                <a:solidFill>
                  <a:schemeClr val="tx1"/>
                </a:solidFill>
                <a:ea typeface="+mn-lt"/>
                <a:cs typeface="+mn-lt"/>
              </a:rPr>
              <a:t>Um caso de uso indevido é considerado um caso de uso </a:t>
            </a:r>
            <a:r>
              <a:rPr lang="pt-PT" dirty="0" err="1">
                <a:solidFill>
                  <a:schemeClr val="tx1"/>
                </a:solidFill>
                <a:ea typeface="+mn-lt"/>
                <a:cs typeface="+mn-lt"/>
              </a:rPr>
              <a:t>inside</a:t>
            </a:r>
            <a:r>
              <a:rPr lang="pt-PT" dirty="0">
                <a:solidFill>
                  <a:schemeClr val="tx1"/>
                </a:solidFill>
                <a:ea typeface="+mn-lt"/>
                <a:cs typeface="+mn-lt"/>
              </a:rPr>
              <a:t>-out, sendo assim um recurso que não deve ser implementável num sistema. Oferece outro ponto de vista do sistema para o gerenciamento de requisitos de segurança. As vantagens dos casos de uso indevidos são considerados:</a:t>
            </a:r>
            <a:endParaRPr lang="pt-PT" dirty="0">
              <a:solidFill>
                <a:schemeClr val="tx1"/>
              </a:solidFill>
              <a:cs typeface="Calibri"/>
            </a:endParaRPr>
          </a:p>
          <a:p>
            <a:pPr>
              <a:buFont typeface="Wingdings" panose="020F0502020204030204" pitchFamily="34" charset="0"/>
              <a:buChar char="§"/>
            </a:pPr>
            <a:r>
              <a:rPr lang="pt-PT" sz="1600" dirty="0">
                <a:solidFill>
                  <a:schemeClr val="tx1"/>
                </a:solidFill>
                <a:ea typeface="+mn-lt"/>
                <a:cs typeface="+mn-lt"/>
              </a:rPr>
              <a:t> Aumento da qualidade pela observação de requisitos não funcionais</a:t>
            </a:r>
          </a:p>
          <a:p>
            <a:pPr>
              <a:buFont typeface="Wingdings" panose="020F0502020204030204" pitchFamily="34" charset="0"/>
              <a:buChar char="§"/>
            </a:pPr>
            <a:r>
              <a:rPr lang="pt-PT" sz="1600" dirty="0">
                <a:solidFill>
                  <a:schemeClr val="tx1"/>
                </a:solidFill>
                <a:ea typeface="+mn-lt"/>
                <a:cs typeface="+mn-lt"/>
              </a:rPr>
              <a:t>Os desenvolvedores e os clientes podem perceber melhor o sistema</a:t>
            </a:r>
          </a:p>
          <a:p>
            <a:pPr>
              <a:buFont typeface="Wingdings" panose="020F0502020204030204" pitchFamily="34" charset="0"/>
              <a:buChar char="§"/>
            </a:pPr>
            <a:r>
              <a:rPr lang="pt-PT" sz="1600" dirty="0">
                <a:solidFill>
                  <a:schemeClr val="tx1"/>
                </a:solidFill>
                <a:ea typeface="+mn-lt"/>
                <a:cs typeface="+mn-lt"/>
              </a:rPr>
              <a:t>O modelo é de fácil compreensão e utilização</a:t>
            </a:r>
          </a:p>
          <a:p>
            <a:pPr>
              <a:buFont typeface="Wingdings" panose="020F0502020204030204" pitchFamily="34" charset="0"/>
              <a:buChar char="§"/>
            </a:pPr>
            <a:r>
              <a:rPr lang="pt-PT" sz="1600" dirty="0">
                <a:solidFill>
                  <a:schemeClr val="tx1"/>
                </a:solidFill>
                <a:ea typeface="+mn-lt"/>
                <a:cs typeface="+mn-lt"/>
              </a:rPr>
              <a:t>As medidas são visíveis pois os riscos e as contramedidas são visualizados</a:t>
            </a:r>
          </a:p>
          <a:p>
            <a:pPr>
              <a:buFont typeface="Wingdings" panose="020F0502020204030204" pitchFamily="34" charset="0"/>
              <a:buChar char="§"/>
            </a:pPr>
            <a:r>
              <a:rPr lang="pt-PT" sz="1600" dirty="0">
                <a:solidFill>
                  <a:schemeClr val="tx1"/>
                </a:solidFill>
                <a:ea typeface="+mn-lt"/>
                <a:cs typeface="+mn-lt"/>
              </a:rPr>
              <a:t>A análise de risco é possível </a:t>
            </a:r>
            <a:r>
              <a:rPr lang="pt-PT" sz="1600" dirty="0" err="1">
                <a:solidFill>
                  <a:schemeClr val="tx1"/>
                </a:solidFill>
                <a:ea typeface="+mn-lt"/>
                <a:cs typeface="+mn-lt"/>
              </a:rPr>
              <a:t>desdo</a:t>
            </a:r>
            <a:r>
              <a:rPr lang="pt-PT" sz="1600" dirty="0">
                <a:solidFill>
                  <a:schemeClr val="tx1"/>
                </a:solidFill>
                <a:ea typeface="+mn-lt"/>
                <a:cs typeface="+mn-lt"/>
              </a:rPr>
              <a:t> a iniciação</a:t>
            </a:r>
          </a:p>
          <a:p>
            <a:pPr>
              <a:buFont typeface="Wingdings" panose="020F0502020204030204" pitchFamily="34" charset="0"/>
              <a:buChar char="§"/>
            </a:pPr>
            <a:r>
              <a:rPr lang="pt-PT" sz="1600" dirty="0">
                <a:solidFill>
                  <a:schemeClr val="tx1"/>
                </a:solidFill>
                <a:ea typeface="+mn-lt"/>
                <a:cs typeface="+mn-lt"/>
              </a:rPr>
              <a:t>Os riscos podem ser reconhecidos pelo cliente </a:t>
            </a:r>
          </a:p>
          <a:p>
            <a:pPr>
              <a:buFont typeface="Wingdings" panose="020F0502020204030204" pitchFamily="34" charset="0"/>
              <a:buChar char="§"/>
            </a:pPr>
            <a:r>
              <a:rPr lang="pt-PT" sz="1600" dirty="0">
                <a:solidFill>
                  <a:schemeClr val="tx1"/>
                </a:solidFill>
                <a:ea typeface="+mn-lt"/>
                <a:cs typeface="+mn-lt"/>
              </a:rPr>
              <a:t>A rastreabilidade é garantida pois é necessária uma revisão para o aumento da segurança dos recursos </a:t>
            </a:r>
          </a:p>
        </p:txBody>
      </p:sp>
    </p:spTree>
    <p:extLst>
      <p:ext uri="{BB962C8B-B14F-4D97-AF65-F5344CB8AC3E}">
        <p14:creationId xmlns:p14="http://schemas.microsoft.com/office/powerpoint/2010/main" val="366081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1. </a:t>
            </a:r>
            <a:r>
              <a:rPr lang="pt-PT" sz="2800">
                <a:solidFill>
                  <a:srgbClr val="C00000"/>
                </a:solidFill>
                <a:ea typeface="+mj-lt"/>
                <a:cs typeface="+mj-lt"/>
              </a:rPr>
              <a:t>Definir os Requisitos de Segurança</a:t>
            </a:r>
            <a:br>
              <a:rPr lang="pt-PT" sz="2800" dirty="0">
                <a:ea typeface="+mj-lt"/>
                <a:cs typeface="+mj-lt"/>
              </a:rPr>
            </a:br>
            <a:r>
              <a:rPr lang="pt-PT" sz="2800">
                <a:solidFill>
                  <a:srgbClr val="C00000"/>
                </a:solidFill>
                <a:ea typeface="+mj-lt"/>
                <a:cs typeface="+mj-lt"/>
              </a:rPr>
              <a:t>Implementação</a:t>
            </a:r>
            <a:r>
              <a:rPr lang="pt-PT" sz="2400" dirty="0">
                <a:solidFill>
                  <a:srgbClr val="C00000"/>
                </a:solidFill>
                <a:ea typeface="+mj-lt"/>
                <a:cs typeface="+mj-lt"/>
              </a:rPr>
              <a:t> </a:t>
            </a:r>
            <a:endParaRPr lang="pt-PT" sz="2400" dirty="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endParaRPr lang="pt-PT" dirty="0">
              <a:solidFill>
                <a:schemeClr val="tx1"/>
              </a:solidFill>
              <a:ea typeface="+mn-lt"/>
              <a:cs typeface="+mn-lt"/>
            </a:endParaRPr>
          </a:p>
          <a:p>
            <a:pPr marL="0" indent="0">
              <a:buNone/>
            </a:pPr>
            <a:r>
              <a:rPr lang="pt-PT" dirty="0">
                <a:solidFill>
                  <a:schemeClr val="tx1"/>
                </a:solidFill>
                <a:ea typeface="+mn-lt"/>
                <a:cs typeface="+mn-lt"/>
              </a:rPr>
              <a:t>A correta utilização dos requisitos de segurança envolve quatro passos: </a:t>
            </a:r>
            <a:endParaRPr lang="pt-PT" dirty="0">
              <a:solidFill>
                <a:schemeClr val="tx1"/>
              </a:solidFill>
              <a:cs typeface="Calibri"/>
            </a:endParaRPr>
          </a:p>
          <a:p>
            <a:pPr marL="342900" indent="-342900">
              <a:buFont typeface="Wingdings" panose="020F0502020204030204" pitchFamily="34" charset="0"/>
              <a:buChar char="§"/>
            </a:pPr>
            <a:r>
              <a:rPr lang="pt-PT" dirty="0">
                <a:solidFill>
                  <a:schemeClr val="tx1"/>
                </a:solidFill>
                <a:ea typeface="+mn-lt"/>
                <a:cs typeface="+mn-lt"/>
              </a:rPr>
              <a:t>Descoberta / Seleção</a:t>
            </a:r>
          </a:p>
          <a:p>
            <a:pPr marL="342900" indent="-342900">
              <a:buFont typeface="Wingdings" panose="020F0502020204030204" pitchFamily="34" charset="0"/>
              <a:buChar char="§"/>
            </a:pPr>
            <a:r>
              <a:rPr lang="pt-PT" dirty="0">
                <a:solidFill>
                  <a:schemeClr val="tx1"/>
                </a:solidFill>
                <a:ea typeface="+mn-lt"/>
                <a:cs typeface="+mn-lt"/>
              </a:rPr>
              <a:t>Investigação / Documentação</a:t>
            </a:r>
          </a:p>
          <a:p>
            <a:pPr marL="342900" indent="-342900">
              <a:buFont typeface="Wingdings" panose="020F0502020204030204" pitchFamily="34" charset="0"/>
              <a:buChar char="§"/>
            </a:pPr>
            <a:r>
              <a:rPr lang="pt-PT" dirty="0">
                <a:solidFill>
                  <a:schemeClr val="tx1"/>
                </a:solidFill>
                <a:ea typeface="+mn-lt"/>
                <a:cs typeface="+mn-lt"/>
              </a:rPr>
              <a:t>Implementação / Confirmação</a:t>
            </a:r>
          </a:p>
        </p:txBody>
      </p:sp>
    </p:spTree>
    <p:extLst>
      <p:ext uri="{BB962C8B-B14F-4D97-AF65-F5344CB8AC3E}">
        <p14:creationId xmlns:p14="http://schemas.microsoft.com/office/powerpoint/2010/main" val="312519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1. </a:t>
            </a:r>
            <a:r>
              <a:rPr lang="pt-PT" sz="2800">
                <a:solidFill>
                  <a:srgbClr val="C00000"/>
                </a:solidFill>
                <a:ea typeface="+mj-lt"/>
                <a:cs typeface="+mj-lt"/>
              </a:rPr>
              <a:t>Definir os Requisitos de Segurança</a:t>
            </a:r>
            <a:br>
              <a:rPr lang="pt-PT" sz="2800" dirty="0">
                <a:ea typeface="+mj-lt"/>
                <a:cs typeface="+mj-lt"/>
              </a:rPr>
            </a:br>
            <a:r>
              <a:rPr lang="pt-PT" sz="2800">
                <a:solidFill>
                  <a:srgbClr val="C00000"/>
                </a:solidFill>
                <a:ea typeface="+mj-lt"/>
                <a:cs typeface="+mj-lt"/>
              </a:rPr>
              <a:t>Prevenção de vulnerabilidades</a:t>
            </a:r>
            <a:endParaRPr lang="pt-PT" sz="2400" dirty="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endParaRPr lang="pt-PT" dirty="0">
              <a:ea typeface="+mn-lt"/>
              <a:cs typeface="+mn-lt"/>
            </a:endParaRPr>
          </a:p>
          <a:p>
            <a:pPr marL="0" indent="0">
              <a:buNone/>
            </a:pPr>
            <a:r>
              <a:rPr lang="pt-PT" dirty="0">
                <a:solidFill>
                  <a:schemeClr val="tx1"/>
                </a:solidFill>
                <a:ea typeface="+mn-lt"/>
                <a:cs typeface="+mn-lt"/>
              </a:rPr>
              <a:t> Os requisitos de segurança definem a funcionalidade de segurança de uma aplicação. Uma melhor segurança incorporada desde o início de um ciclo de vida de aplicações resulta na prevenção de muitos tipos de vulnerabilidades. </a:t>
            </a:r>
            <a:endParaRPr lang="pt-PT" dirty="0">
              <a:solidFill>
                <a:schemeClr val="tx1"/>
              </a:solidFill>
            </a:endParaRPr>
          </a:p>
        </p:txBody>
      </p:sp>
    </p:spTree>
    <p:extLst>
      <p:ext uri="{BB962C8B-B14F-4D97-AF65-F5344CB8AC3E}">
        <p14:creationId xmlns:p14="http://schemas.microsoft.com/office/powerpoint/2010/main" val="156659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2. </a:t>
            </a:r>
            <a:r>
              <a:rPr lang="pt-PT" sz="2800">
                <a:solidFill>
                  <a:srgbClr val="C00000"/>
                </a:solidFill>
                <a:ea typeface="+mj-lt"/>
                <a:cs typeface="+mj-lt"/>
              </a:rPr>
              <a:t>Utilização de Frameworks e Bibliotecas de Segurança</a:t>
            </a:r>
            <a:br>
              <a:rPr lang="pt-PT" sz="2800" dirty="0">
                <a:solidFill>
                  <a:srgbClr val="C00000"/>
                </a:solidFill>
                <a:ea typeface="+mj-lt"/>
                <a:cs typeface="+mj-lt"/>
              </a:rPr>
            </a:br>
            <a:r>
              <a:rPr lang="pt-PT" sz="2800">
                <a:solidFill>
                  <a:srgbClr val="C00000"/>
                </a:solidFill>
                <a:ea typeface="+mj-lt"/>
                <a:cs typeface="+mj-lt"/>
              </a:rPr>
              <a:t>Descrição</a:t>
            </a:r>
            <a:endParaRPr lang="pt-PT" sz="2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dirty="0">
                <a:solidFill>
                  <a:schemeClr val="tx1"/>
                </a:solidFill>
                <a:ea typeface="+mn-lt"/>
                <a:cs typeface="+mn-lt"/>
              </a:rPr>
              <a:t>As bibliotecas de codificação seguras e as estruturas de software com segurança incorporada ajudam os desenvolvedores de software na proteção contra falhas de projeto e implementação relacionadas à segurança. </a:t>
            </a:r>
          </a:p>
          <a:p>
            <a:pPr marL="342900" indent="-342900">
              <a:buFont typeface="Wingdings" panose="020F0502020204030204" pitchFamily="34" charset="0"/>
              <a:buChar char="§"/>
            </a:pPr>
            <a:r>
              <a:rPr lang="pt-PT" dirty="0">
                <a:solidFill>
                  <a:schemeClr val="tx1"/>
                </a:solidFill>
                <a:ea typeface="+mn-lt"/>
                <a:cs typeface="+mn-lt"/>
              </a:rPr>
              <a:t>Um desenvolvedor que desenvolve uma aplicação do zero pode não ter conhecimento, tempo ou orçamento suficientes para uma implementação ou manutenção adequadas dos recursos de segurança. </a:t>
            </a:r>
          </a:p>
          <a:p>
            <a:pPr marL="342900" indent="-342900">
              <a:buFont typeface="Wingdings" panose="020F0502020204030204" pitchFamily="34" charset="0"/>
              <a:buChar char="§"/>
            </a:pPr>
            <a:r>
              <a:rPr lang="pt-PT" dirty="0">
                <a:solidFill>
                  <a:schemeClr val="tx1"/>
                </a:solidFill>
                <a:ea typeface="+mn-lt"/>
                <a:cs typeface="+mn-lt"/>
              </a:rPr>
              <a:t>A utilização de estruturas de segurança ajuda o alcance de objetivos de segurança com maior eficiência e precisão. </a:t>
            </a:r>
            <a:endParaRPr lang="pt-PT" dirty="0">
              <a:solidFill>
                <a:schemeClr val="tx1"/>
              </a:solidFill>
              <a:cs typeface="Calibri" panose="020F0502020204030204"/>
            </a:endParaRPr>
          </a:p>
          <a:p>
            <a:pPr marL="0" indent="0">
              <a:buNone/>
            </a:pPr>
            <a:endParaRPr lang="pt-PT"/>
          </a:p>
        </p:txBody>
      </p:sp>
    </p:spTree>
    <p:extLst>
      <p:ext uri="{BB962C8B-B14F-4D97-AF65-F5344CB8AC3E}">
        <p14:creationId xmlns:p14="http://schemas.microsoft.com/office/powerpoint/2010/main" val="275250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2. </a:t>
            </a:r>
            <a:r>
              <a:rPr lang="pt-PT" sz="2800">
                <a:solidFill>
                  <a:srgbClr val="C00000"/>
                </a:solidFill>
                <a:ea typeface="+mj-lt"/>
                <a:cs typeface="+mj-lt"/>
              </a:rPr>
              <a:t>Utilização de Frameworks e Bibliotecas de Segurança</a:t>
            </a:r>
            <a:br>
              <a:rPr lang="pt-PT" sz="2800" dirty="0">
                <a:solidFill>
                  <a:srgbClr val="C00000"/>
                </a:solidFill>
                <a:ea typeface="+mj-lt"/>
                <a:cs typeface="+mj-lt"/>
              </a:rPr>
            </a:br>
            <a:r>
              <a:rPr lang="pt-PT" sz="2800">
                <a:solidFill>
                  <a:srgbClr val="C00000"/>
                </a:solidFill>
                <a:ea typeface="+mj-lt"/>
                <a:cs typeface="+mj-lt"/>
              </a:rPr>
              <a:t>Práticas recomendadas de implementação</a:t>
            </a:r>
            <a:endParaRPr lang="pt-PT" sz="2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lnSpcReduction="10000"/>
          </a:bodyPr>
          <a:lstStyle/>
          <a:p>
            <a:pPr marL="0" indent="0">
              <a:buNone/>
            </a:pPr>
            <a:r>
              <a:rPr lang="pt-PT" dirty="0">
                <a:solidFill>
                  <a:schemeClr val="tx1"/>
                </a:solidFill>
                <a:ea typeface="+mn-lt"/>
                <a:cs typeface="+mn-lt"/>
              </a:rPr>
              <a:t> Na incorporação de bibliotecas ou estruturas de terceiros no software do desenvolvedor, é importante considerar as práticas recomendadas seguintes:</a:t>
            </a:r>
            <a:endParaRPr lang="pt-PT">
              <a:solidFill>
                <a:schemeClr val="tx1"/>
              </a:solidFill>
              <a:ea typeface="+mn-lt"/>
              <a:cs typeface="+mn-lt"/>
            </a:endParaRPr>
          </a:p>
          <a:p>
            <a:pPr marL="342900" indent="-342900">
              <a:buFont typeface="Wingdings" panose="020F0502020204030204" pitchFamily="34" charset="0"/>
              <a:buChar char="§"/>
            </a:pPr>
            <a:r>
              <a:rPr lang="pt-PT" dirty="0">
                <a:solidFill>
                  <a:schemeClr val="tx1"/>
                </a:solidFill>
                <a:ea typeface="+mn-lt"/>
                <a:cs typeface="+mn-lt"/>
              </a:rPr>
              <a:t>Utilizar bibliotecas e estruturas de fontes confiáveis, ativamente mantidas e amplamente utilizadas por muitas aplicações</a:t>
            </a:r>
            <a:endParaRPr lang="pt-PT">
              <a:solidFill>
                <a:schemeClr val="tx1"/>
              </a:solidFill>
              <a:ea typeface="+mn-lt"/>
              <a:cs typeface="+mn-lt"/>
            </a:endParaRPr>
          </a:p>
          <a:p>
            <a:pPr marL="342900" indent="-342900">
              <a:buFont typeface="Wingdings" panose="020F0502020204030204" pitchFamily="34" charset="0"/>
              <a:buChar char="§"/>
            </a:pPr>
            <a:r>
              <a:rPr lang="pt-PT" dirty="0">
                <a:solidFill>
                  <a:schemeClr val="tx1"/>
                </a:solidFill>
                <a:ea typeface="+mn-lt"/>
                <a:cs typeface="+mn-lt"/>
              </a:rPr>
              <a:t>Criar e manter um catálogo de inventário de todas as bibliotecas de terceiros</a:t>
            </a:r>
            <a:endParaRPr lang="pt-PT">
              <a:solidFill>
                <a:schemeClr val="tx1"/>
              </a:solidFill>
              <a:ea typeface="+mn-lt"/>
              <a:cs typeface="+mn-lt"/>
            </a:endParaRPr>
          </a:p>
          <a:p>
            <a:pPr marL="342900" indent="-342900">
              <a:buFont typeface="Wingdings" panose="020F0502020204030204" pitchFamily="34" charset="0"/>
              <a:buChar char="§"/>
            </a:pPr>
            <a:r>
              <a:rPr lang="pt-PT" dirty="0">
                <a:solidFill>
                  <a:schemeClr val="tx1"/>
                </a:solidFill>
                <a:ea typeface="+mn-lt"/>
                <a:cs typeface="+mn-lt"/>
              </a:rPr>
              <a:t>Manter </a:t>
            </a:r>
            <a:r>
              <a:rPr lang="pt-PT" dirty="0" err="1">
                <a:solidFill>
                  <a:schemeClr val="tx1"/>
                </a:solidFill>
                <a:ea typeface="+mn-lt"/>
                <a:cs typeface="+mn-lt"/>
              </a:rPr>
              <a:t>proativamente</a:t>
            </a:r>
            <a:r>
              <a:rPr lang="pt-PT" dirty="0">
                <a:solidFill>
                  <a:schemeClr val="tx1"/>
                </a:solidFill>
                <a:ea typeface="+mn-lt"/>
                <a:cs typeface="+mn-lt"/>
              </a:rPr>
              <a:t> as bibliotecas e as componentes atualizadas</a:t>
            </a:r>
            <a:endParaRPr lang="pt-PT" dirty="0">
              <a:solidFill>
                <a:schemeClr val="tx1"/>
              </a:solidFill>
              <a:cs typeface="Calibri"/>
            </a:endParaRPr>
          </a:p>
          <a:p>
            <a:pPr marL="342900" indent="-342900">
              <a:buFont typeface="Wingdings" panose="020F0502020204030204" pitchFamily="34" charset="0"/>
              <a:buChar char="§"/>
            </a:pPr>
            <a:r>
              <a:rPr lang="pt-PT" dirty="0">
                <a:solidFill>
                  <a:schemeClr val="tx1"/>
                </a:solidFill>
                <a:ea typeface="+mn-lt"/>
                <a:cs typeface="+mn-lt"/>
              </a:rPr>
              <a:t>Utilizar uma ferramenta (p.e. OWASP </a:t>
            </a:r>
            <a:r>
              <a:rPr lang="pt-PT" dirty="0" err="1">
                <a:solidFill>
                  <a:schemeClr val="tx1"/>
                </a:solidFill>
                <a:ea typeface="+mn-lt"/>
                <a:cs typeface="+mn-lt"/>
              </a:rPr>
              <a:t>Dependency</a:t>
            </a:r>
            <a:r>
              <a:rPr lang="pt-PT" dirty="0">
                <a:solidFill>
                  <a:schemeClr val="tx1"/>
                </a:solidFill>
                <a:ea typeface="+mn-lt"/>
                <a:cs typeface="+mn-lt"/>
              </a:rPr>
              <a:t> </a:t>
            </a:r>
            <a:r>
              <a:rPr lang="pt-PT" dirty="0" err="1">
                <a:solidFill>
                  <a:schemeClr val="tx1"/>
                </a:solidFill>
                <a:ea typeface="+mn-lt"/>
                <a:cs typeface="+mn-lt"/>
              </a:rPr>
              <a:t>Check</a:t>
            </a:r>
            <a:r>
              <a:rPr lang="pt-PT" dirty="0">
                <a:solidFill>
                  <a:schemeClr val="tx1"/>
                </a:solidFill>
                <a:ea typeface="+mn-lt"/>
                <a:cs typeface="+mn-lt"/>
              </a:rPr>
              <a:t> e Retire.js) para identificar dependências do projeto e verificar se existem vulnerabilidades conhecidas e divulgadas publicamente para todos os códigos de terceiros</a:t>
            </a:r>
            <a:endParaRPr lang="pt-PT">
              <a:solidFill>
                <a:schemeClr val="tx1"/>
              </a:solidFill>
              <a:ea typeface="+mn-lt"/>
              <a:cs typeface="+mn-lt"/>
            </a:endParaRPr>
          </a:p>
          <a:p>
            <a:pPr marL="342900" indent="-342900">
              <a:buFont typeface="Wingdings" panose="020F0502020204030204" pitchFamily="34" charset="0"/>
              <a:buChar char="§"/>
            </a:pPr>
            <a:r>
              <a:rPr lang="pt-PT" dirty="0">
                <a:solidFill>
                  <a:schemeClr val="tx1"/>
                </a:solidFill>
                <a:ea typeface="+mn-lt"/>
                <a:cs typeface="+mn-lt"/>
              </a:rPr>
              <a:t>Reduzir a superfície de ataque encapsulando a biblioteca</a:t>
            </a:r>
            <a:endParaRPr lang="pt-PT">
              <a:solidFill>
                <a:schemeClr val="tx1"/>
              </a:solidFill>
              <a:ea typeface="+mn-lt"/>
              <a:cs typeface="+mn-lt"/>
            </a:endParaRPr>
          </a:p>
          <a:p>
            <a:pPr marL="342900" indent="-342900">
              <a:buFont typeface="Wingdings" panose="020F0502020204030204" pitchFamily="34" charset="0"/>
              <a:buChar char="§"/>
            </a:pPr>
            <a:r>
              <a:rPr lang="pt-PT" dirty="0">
                <a:solidFill>
                  <a:schemeClr val="tx1"/>
                </a:solidFill>
                <a:ea typeface="+mn-lt"/>
                <a:cs typeface="+mn-lt"/>
              </a:rPr>
              <a:t>Dispor apenas o comportamento necessário ao software</a:t>
            </a:r>
            <a:endParaRPr lang="pt-PT" dirty="0">
              <a:solidFill>
                <a:schemeClr val="tx1"/>
              </a:solidFill>
              <a:cs typeface="Calibri"/>
            </a:endParaRPr>
          </a:p>
        </p:txBody>
      </p:sp>
    </p:spTree>
    <p:extLst>
      <p:ext uri="{BB962C8B-B14F-4D97-AF65-F5344CB8AC3E}">
        <p14:creationId xmlns:p14="http://schemas.microsoft.com/office/powerpoint/2010/main" val="70922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2. </a:t>
            </a:r>
            <a:r>
              <a:rPr lang="pt-PT" sz="2800">
                <a:solidFill>
                  <a:srgbClr val="C00000"/>
                </a:solidFill>
                <a:ea typeface="+mj-lt"/>
                <a:cs typeface="+mj-lt"/>
              </a:rPr>
              <a:t>Utilização de Frameworks e Bibliotecas de Segurança</a:t>
            </a:r>
            <a:br>
              <a:rPr lang="pt-PT" sz="2800" dirty="0">
                <a:solidFill>
                  <a:srgbClr val="C00000"/>
                </a:solidFill>
                <a:ea typeface="+mj-lt"/>
                <a:cs typeface="+mj-lt"/>
              </a:rPr>
            </a:br>
            <a:r>
              <a:rPr lang="pt-PT" sz="2800">
                <a:solidFill>
                  <a:srgbClr val="C00000"/>
                </a:solidFill>
                <a:ea typeface="+mj-lt"/>
                <a:cs typeface="+mj-lt"/>
              </a:rPr>
              <a:t>Prevenção de vulnerabilidades</a:t>
            </a:r>
            <a:endParaRPr lang="pt-PT" sz="2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dirty="0">
                <a:solidFill>
                  <a:schemeClr val="tx1"/>
                </a:solidFill>
                <a:ea typeface="+mn-lt"/>
                <a:cs typeface="+mn-lt"/>
              </a:rPr>
              <a:t> As estruturas e bibliotecas seguras podem ajudar a impedir uma ampla variedade de vulnerabilidades de aplicações web.</a:t>
            </a:r>
            <a:endParaRPr lang="pt-PT" dirty="0">
              <a:solidFill>
                <a:schemeClr val="tx1"/>
              </a:solidFill>
              <a:cs typeface="Calibri" panose="020F0502020204030204"/>
            </a:endParaRPr>
          </a:p>
          <a:p>
            <a:pPr>
              <a:buFont typeface="Wingdings" panose="020F0502020204030204" pitchFamily="34" charset="0"/>
              <a:buChar char="§"/>
            </a:pPr>
            <a:r>
              <a:rPr lang="pt-PT" dirty="0">
                <a:solidFill>
                  <a:schemeClr val="tx1"/>
                </a:solidFill>
                <a:ea typeface="+mn-lt"/>
                <a:cs typeface="+mn-lt"/>
              </a:rPr>
              <a:t> É essencial a manutenção/atualização dessas estruturas e bibliotecas utilizando componentes com vulnerabilidades conhecidas tais como: injeção, quebra de autenticação, exposição de dados confidenciais, entidades externas de XML (XXE), controlo de acesso quebrado, configuração incorreta de segurança, cross-site </a:t>
            </a:r>
            <a:r>
              <a:rPr lang="pt-PT" dirty="0" err="1">
                <a:solidFill>
                  <a:schemeClr val="tx1"/>
                </a:solidFill>
                <a:ea typeface="+mn-lt"/>
                <a:cs typeface="+mn-lt"/>
              </a:rPr>
              <a:t>scripting</a:t>
            </a:r>
            <a:r>
              <a:rPr lang="pt-PT" dirty="0">
                <a:solidFill>
                  <a:schemeClr val="tx1"/>
                </a:solidFill>
                <a:ea typeface="+mn-lt"/>
                <a:cs typeface="+mn-lt"/>
              </a:rPr>
              <a:t> XSS, </a:t>
            </a:r>
            <a:r>
              <a:rPr lang="pt-PT" dirty="0" err="1">
                <a:solidFill>
                  <a:schemeClr val="tx1"/>
                </a:solidFill>
                <a:ea typeface="+mn-lt"/>
                <a:cs typeface="+mn-lt"/>
              </a:rPr>
              <a:t>deserialização</a:t>
            </a:r>
            <a:r>
              <a:rPr lang="pt-PT" dirty="0">
                <a:solidFill>
                  <a:schemeClr val="tx1"/>
                </a:solidFill>
                <a:ea typeface="+mn-lt"/>
                <a:cs typeface="+mn-lt"/>
              </a:rPr>
              <a:t> insegura, monitorização e </a:t>
            </a:r>
            <a:r>
              <a:rPr lang="pt-PT" dirty="0" err="1">
                <a:solidFill>
                  <a:schemeClr val="tx1"/>
                </a:solidFill>
                <a:ea typeface="+mn-lt"/>
                <a:cs typeface="+mn-lt"/>
              </a:rPr>
              <a:t>logging</a:t>
            </a:r>
            <a:r>
              <a:rPr lang="pt-PT" dirty="0">
                <a:solidFill>
                  <a:schemeClr val="tx1"/>
                </a:solidFill>
                <a:ea typeface="+mn-lt"/>
                <a:cs typeface="+mn-lt"/>
              </a:rPr>
              <a:t> insuficientes.</a:t>
            </a:r>
            <a:endParaRPr lang="pt-PT" dirty="0">
              <a:solidFill>
                <a:schemeClr val="tx1"/>
              </a:solidFill>
              <a:cs typeface="Calibri"/>
            </a:endParaRPr>
          </a:p>
        </p:txBody>
      </p:sp>
    </p:spTree>
    <p:extLst>
      <p:ext uri="{BB962C8B-B14F-4D97-AF65-F5344CB8AC3E}">
        <p14:creationId xmlns:p14="http://schemas.microsoft.com/office/powerpoint/2010/main" val="2206141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3. </a:t>
            </a:r>
            <a:r>
              <a:rPr lang="pt-PT" sz="2800">
                <a:solidFill>
                  <a:srgbClr val="C00000"/>
                </a:solidFill>
                <a:ea typeface="+mj-lt"/>
                <a:cs typeface="+mj-lt"/>
              </a:rPr>
              <a:t>Acesso seguro a Bases de Dados</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Descrição</a:t>
            </a:r>
            <a:endParaRPr lang="pt-PT" sz="280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dirty="0">
                <a:solidFill>
                  <a:schemeClr val="tx1"/>
                </a:solidFill>
                <a:ea typeface="+mn-lt"/>
                <a:cs typeface="+mn-lt"/>
              </a:rPr>
              <a:t> Consiste na indicação e recomendação de áreas para o acesso seguro a todos os repositórios de dados, incluindo bases de dados relacionais e </a:t>
            </a:r>
            <a:r>
              <a:rPr lang="pt-PT" dirty="0" err="1">
                <a:solidFill>
                  <a:schemeClr val="tx1"/>
                </a:solidFill>
                <a:ea typeface="+mn-lt"/>
                <a:cs typeface="+mn-lt"/>
              </a:rPr>
              <a:t>NoSQL</a:t>
            </a:r>
            <a:r>
              <a:rPr lang="pt-PT" dirty="0">
                <a:solidFill>
                  <a:schemeClr val="tx1"/>
                </a:solidFill>
                <a:ea typeface="+mn-lt"/>
                <a:cs typeface="+mn-lt"/>
              </a:rPr>
              <a:t>. Estas áreas vão ser descritas de seguida.</a:t>
            </a:r>
          </a:p>
          <a:p>
            <a:pPr marL="0" indent="0">
              <a:buNone/>
            </a:pPr>
            <a:endParaRPr lang="pt-PT" dirty="0">
              <a:cs typeface="Calibri" panose="020F0502020204030204"/>
            </a:endParaRPr>
          </a:p>
        </p:txBody>
      </p:sp>
    </p:spTree>
    <p:extLst>
      <p:ext uri="{BB962C8B-B14F-4D97-AF65-F5344CB8AC3E}">
        <p14:creationId xmlns:p14="http://schemas.microsoft.com/office/powerpoint/2010/main" val="29984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3. </a:t>
            </a:r>
            <a:r>
              <a:rPr lang="pt-PT" sz="2800">
                <a:solidFill>
                  <a:srgbClr val="C00000"/>
                </a:solidFill>
                <a:ea typeface="+mj-lt"/>
                <a:cs typeface="+mj-lt"/>
              </a:rPr>
              <a:t>Acesso seguro a Bases de Dados</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Áreas </a:t>
            </a:r>
            <a:endParaRPr lang="pt-PT" sz="280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solidFill>
                  <a:srgbClr val="C00000"/>
                </a:solidFill>
                <a:ea typeface="+mn-lt"/>
                <a:cs typeface="+mn-lt"/>
              </a:rPr>
              <a:t> Segurança das </a:t>
            </a:r>
            <a:r>
              <a:rPr lang="pt-PT" dirty="0" err="1">
                <a:solidFill>
                  <a:srgbClr val="C00000"/>
                </a:solidFill>
                <a:ea typeface="+mn-lt"/>
                <a:cs typeface="+mn-lt"/>
              </a:rPr>
              <a:t>queries</a:t>
            </a:r>
            <a:endParaRPr lang="pt-PT">
              <a:solidFill>
                <a:srgbClr val="C00000"/>
              </a:solidFill>
              <a:ea typeface="+mn-lt"/>
              <a:cs typeface="+mn-lt"/>
            </a:endParaRPr>
          </a:p>
          <a:p>
            <a:pPr>
              <a:buFont typeface="Wingdings" panose="020F0502020204030204" pitchFamily="34" charset="0"/>
              <a:buChar char="§"/>
            </a:pPr>
            <a:r>
              <a:rPr lang="pt-PT" dirty="0">
                <a:solidFill>
                  <a:schemeClr val="tx1"/>
                </a:solidFill>
                <a:ea typeface="+mn-lt"/>
                <a:cs typeface="+mn-lt"/>
              </a:rPr>
              <a:t> A injeção de SQL ocorre quando a entrada não confiável do utilizador é adicionada dinamicamente numa </a:t>
            </a:r>
            <a:r>
              <a:rPr lang="pt-PT" dirty="0" err="1">
                <a:solidFill>
                  <a:schemeClr val="tx1"/>
                </a:solidFill>
                <a:ea typeface="+mn-lt"/>
                <a:cs typeface="+mn-lt"/>
              </a:rPr>
              <a:t>query</a:t>
            </a:r>
            <a:r>
              <a:rPr lang="pt-PT" dirty="0">
                <a:solidFill>
                  <a:schemeClr val="tx1"/>
                </a:solidFill>
                <a:ea typeface="+mn-lt"/>
                <a:cs typeface="+mn-lt"/>
              </a:rPr>
              <a:t> em SQL de forma insegura, geralmente através da concatenação básica de </a:t>
            </a:r>
            <a:r>
              <a:rPr lang="pt-PT" dirty="0" err="1">
                <a:solidFill>
                  <a:schemeClr val="tx1"/>
                </a:solidFill>
                <a:ea typeface="+mn-lt"/>
                <a:cs typeface="+mn-lt"/>
              </a:rPr>
              <a:t>strings</a:t>
            </a:r>
            <a:r>
              <a:rPr lang="pt-PT" dirty="0">
                <a:solidFill>
                  <a:schemeClr val="tx1"/>
                </a:solidFill>
                <a:ea typeface="+mn-lt"/>
                <a:cs typeface="+mn-lt"/>
              </a:rPr>
              <a:t> tornando-se assim num dos riscos de segurança de aplicações mais perigosos.</a:t>
            </a:r>
          </a:p>
          <a:p>
            <a:pPr>
              <a:buFont typeface="Wingdings" panose="020F0502020204030204" pitchFamily="34" charset="0"/>
              <a:buChar char="§"/>
            </a:pPr>
            <a:r>
              <a:rPr lang="pt-PT" dirty="0">
                <a:solidFill>
                  <a:schemeClr val="tx1"/>
                </a:solidFill>
                <a:ea typeface="+mn-lt"/>
                <a:cs typeface="+mn-lt"/>
              </a:rPr>
              <a:t> A sua exploração é facilitada e pode levar ao roubo, limpeza ou modificação de toda a base de dados.</a:t>
            </a:r>
          </a:p>
          <a:p>
            <a:pPr>
              <a:buFont typeface="Wingdings" panose="020F0502020204030204" pitchFamily="34" charset="0"/>
              <a:buChar char="§"/>
            </a:pPr>
            <a:r>
              <a:rPr lang="pt-PT" dirty="0">
                <a:solidFill>
                  <a:schemeClr val="tx1"/>
                </a:solidFill>
                <a:ea typeface="+mn-lt"/>
                <a:cs typeface="+mn-lt"/>
              </a:rPr>
              <a:t> Para a mitigação da injeção de SQL, a entrada não confiável deve ser impedida de ser interpretada como parte de um comando SQL. A melhor resolução possível é utilizando a técnica de programação conhecida como </a:t>
            </a:r>
            <a:r>
              <a:rPr lang="pt-PT" err="1">
                <a:solidFill>
                  <a:schemeClr val="tx1"/>
                </a:solidFill>
                <a:ea typeface="+mn-lt"/>
                <a:cs typeface="+mn-lt"/>
              </a:rPr>
              <a:t>Parameterização</a:t>
            </a:r>
            <a:r>
              <a:rPr lang="pt-PT" dirty="0">
                <a:solidFill>
                  <a:schemeClr val="tx1"/>
                </a:solidFill>
                <a:ea typeface="+mn-lt"/>
                <a:cs typeface="+mn-lt"/>
              </a:rPr>
              <a:t> da </a:t>
            </a:r>
            <a:r>
              <a:rPr lang="pt-PT" err="1">
                <a:solidFill>
                  <a:schemeClr val="tx1"/>
                </a:solidFill>
                <a:ea typeface="+mn-lt"/>
                <a:cs typeface="+mn-lt"/>
              </a:rPr>
              <a:t>Query</a:t>
            </a:r>
            <a:r>
              <a:rPr lang="pt-PT" dirty="0">
                <a:solidFill>
                  <a:schemeClr val="tx1"/>
                </a:solidFill>
                <a:ea typeface="+mn-lt"/>
                <a:cs typeface="+mn-lt"/>
              </a:rPr>
              <a:t>. </a:t>
            </a:r>
            <a:r>
              <a:rPr lang="pt-PT" err="1">
                <a:solidFill>
                  <a:schemeClr val="tx1"/>
                </a:solidFill>
                <a:ea typeface="+mn-lt"/>
                <a:cs typeface="+mn-lt"/>
              </a:rPr>
              <a:t>Esst</a:t>
            </a:r>
            <a:r>
              <a:rPr lang="pt-PT" dirty="0">
                <a:solidFill>
                  <a:schemeClr val="tx1"/>
                </a:solidFill>
                <a:ea typeface="+mn-lt"/>
                <a:cs typeface="+mn-lt"/>
              </a:rPr>
              <a:t> defesa deve ser aplicada ao SQL bem como à construção dos procedimentos armazenados.</a:t>
            </a:r>
            <a:endParaRPr lang="pt-PT" dirty="0">
              <a:solidFill>
                <a:schemeClr val="tx1"/>
              </a:solidFill>
              <a:cs typeface="Calibri" panose="020F0502020204030204"/>
            </a:endParaRPr>
          </a:p>
        </p:txBody>
      </p:sp>
    </p:spTree>
    <p:extLst>
      <p:ext uri="{BB962C8B-B14F-4D97-AF65-F5344CB8AC3E}">
        <p14:creationId xmlns:p14="http://schemas.microsoft.com/office/powerpoint/2010/main" val="106215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3. </a:t>
            </a:r>
            <a:r>
              <a:rPr lang="pt-PT" sz="2800">
                <a:solidFill>
                  <a:srgbClr val="C00000"/>
                </a:solidFill>
                <a:ea typeface="+mj-lt"/>
                <a:cs typeface="+mj-lt"/>
              </a:rPr>
              <a:t>Acesso seguro a Bases de Dados</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Áreas </a:t>
            </a:r>
            <a:endParaRPr lang="pt-PT" sz="280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solidFill>
                  <a:srgbClr val="C00000"/>
                </a:solidFill>
                <a:ea typeface="+mn-lt"/>
                <a:cs typeface="+mn-lt"/>
              </a:rPr>
              <a:t>  Precaução na </a:t>
            </a:r>
            <a:r>
              <a:rPr lang="pt-PT" dirty="0" err="1">
                <a:solidFill>
                  <a:srgbClr val="C00000"/>
                </a:solidFill>
                <a:ea typeface="+mn-lt"/>
                <a:cs typeface="+mn-lt"/>
              </a:rPr>
              <a:t>parameterização</a:t>
            </a:r>
            <a:r>
              <a:rPr lang="pt-PT" dirty="0">
                <a:solidFill>
                  <a:srgbClr val="C00000"/>
                </a:solidFill>
                <a:ea typeface="+mn-lt"/>
                <a:cs typeface="+mn-lt"/>
              </a:rPr>
              <a:t> da </a:t>
            </a:r>
            <a:r>
              <a:rPr lang="pt-PT" dirty="0" err="1">
                <a:solidFill>
                  <a:srgbClr val="C00000"/>
                </a:solidFill>
                <a:ea typeface="+mn-lt"/>
                <a:cs typeface="+mn-lt"/>
              </a:rPr>
              <a:t>query</a:t>
            </a:r>
          </a:p>
          <a:p>
            <a:pPr>
              <a:buFont typeface="Wingdings" panose="020F0502020204030204" pitchFamily="34" charset="0"/>
              <a:buChar char="§"/>
            </a:pPr>
            <a:r>
              <a:rPr lang="pt-PT" dirty="0">
                <a:solidFill>
                  <a:schemeClr val="tx1"/>
                </a:solidFill>
                <a:cs typeface="Calibri" panose="020F0502020204030204"/>
              </a:rPr>
              <a:t> </a:t>
            </a:r>
            <a:r>
              <a:rPr lang="pt-PT" dirty="0">
                <a:solidFill>
                  <a:schemeClr val="tx1"/>
                </a:solidFill>
                <a:ea typeface="+mn-lt"/>
                <a:cs typeface="+mn-lt"/>
              </a:rPr>
              <a:t>Certas localizações numa </a:t>
            </a:r>
            <a:r>
              <a:rPr lang="pt-PT" dirty="0" err="1">
                <a:solidFill>
                  <a:schemeClr val="tx1"/>
                </a:solidFill>
                <a:ea typeface="+mn-lt"/>
                <a:cs typeface="+mn-lt"/>
              </a:rPr>
              <a:t>query</a:t>
            </a:r>
            <a:r>
              <a:rPr lang="pt-PT" dirty="0">
                <a:solidFill>
                  <a:schemeClr val="tx1"/>
                </a:solidFill>
                <a:ea typeface="+mn-lt"/>
                <a:cs typeface="+mn-lt"/>
              </a:rPr>
              <a:t> de uma base de dados não são parametrizáveis, sendo diferentes para cada fornecedor da base de dados.</a:t>
            </a:r>
          </a:p>
          <a:p>
            <a:pPr>
              <a:buFont typeface="Wingdings" panose="020F0502020204030204" pitchFamily="34" charset="0"/>
              <a:buChar char="§"/>
            </a:pPr>
            <a:r>
              <a:rPr lang="pt-PT" dirty="0">
                <a:solidFill>
                  <a:schemeClr val="tx1"/>
                </a:solidFill>
                <a:ea typeface="+mn-lt"/>
                <a:cs typeface="+mn-lt"/>
              </a:rPr>
              <a:t> Deve ser realizada uma validação de correspondência exata com muita precaução ou uma fuga manual ao confrontar parâmetros de uma </a:t>
            </a:r>
            <a:r>
              <a:rPr lang="pt-PT" dirty="0" err="1">
                <a:solidFill>
                  <a:schemeClr val="tx1"/>
                </a:solidFill>
                <a:ea typeface="+mn-lt"/>
                <a:cs typeface="+mn-lt"/>
              </a:rPr>
              <a:t>query</a:t>
            </a:r>
            <a:r>
              <a:rPr lang="pt-PT" dirty="0">
                <a:solidFill>
                  <a:schemeClr val="tx1"/>
                </a:solidFill>
                <a:ea typeface="+mn-lt"/>
                <a:cs typeface="+mn-lt"/>
              </a:rPr>
              <a:t> de uma base de dados que não podem ser vinculados a uma consulta parametrizada.</a:t>
            </a:r>
          </a:p>
          <a:p>
            <a:pPr>
              <a:buFont typeface="Wingdings" panose="020F0502020204030204" pitchFamily="34" charset="0"/>
              <a:buChar char="§"/>
            </a:pPr>
            <a:r>
              <a:rPr lang="pt-PT" dirty="0">
                <a:solidFill>
                  <a:schemeClr val="tx1"/>
                </a:solidFill>
                <a:ea typeface="+mn-lt"/>
                <a:cs typeface="+mn-lt"/>
              </a:rPr>
              <a:t> Embora o uso de </a:t>
            </a:r>
            <a:r>
              <a:rPr lang="pt-PT" dirty="0" err="1">
                <a:solidFill>
                  <a:schemeClr val="tx1"/>
                </a:solidFill>
                <a:ea typeface="+mn-lt"/>
                <a:cs typeface="+mn-lt"/>
              </a:rPr>
              <a:t>queries</a:t>
            </a:r>
            <a:r>
              <a:rPr lang="pt-PT" dirty="0">
                <a:solidFill>
                  <a:schemeClr val="tx1"/>
                </a:solidFill>
                <a:ea typeface="+mn-lt"/>
                <a:cs typeface="+mn-lt"/>
              </a:rPr>
              <a:t> </a:t>
            </a:r>
            <a:r>
              <a:rPr lang="pt-PT" dirty="0" err="1">
                <a:solidFill>
                  <a:schemeClr val="tx1"/>
                </a:solidFill>
                <a:ea typeface="+mn-lt"/>
                <a:cs typeface="+mn-lt"/>
              </a:rPr>
              <a:t>parameterizadas</a:t>
            </a:r>
            <a:r>
              <a:rPr lang="pt-PT" dirty="0">
                <a:solidFill>
                  <a:schemeClr val="tx1"/>
                </a:solidFill>
                <a:ea typeface="+mn-lt"/>
                <a:cs typeface="+mn-lt"/>
              </a:rPr>
              <a:t> tenha um impacto positivo no desempenho, algumas destas em implementações específicas de bases de dados afetarão negativamente o desempenho.</a:t>
            </a:r>
            <a:endParaRPr lang="pt-PT" dirty="0">
              <a:solidFill>
                <a:schemeClr val="tx1"/>
              </a:solidFill>
              <a:cs typeface="Calibri" panose="020F0502020204030204"/>
            </a:endParaRPr>
          </a:p>
        </p:txBody>
      </p:sp>
    </p:spTree>
    <p:extLst>
      <p:ext uri="{BB962C8B-B14F-4D97-AF65-F5344CB8AC3E}">
        <p14:creationId xmlns:p14="http://schemas.microsoft.com/office/powerpoint/2010/main" val="68369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7280" y="286603"/>
            <a:ext cx="10058400" cy="1005059"/>
          </a:xfrm>
        </p:spPr>
        <p:txBody>
          <a:bodyPr/>
          <a:lstStyle/>
          <a:p>
            <a:pPr algn="ctr"/>
            <a:r>
              <a:rPr lang="pt-PT" sz="5400">
                <a:solidFill>
                  <a:srgbClr val="C00000"/>
                </a:solidFill>
                <a:latin typeface="Calibri"/>
                <a:cs typeface="Calibri Light"/>
              </a:rPr>
              <a:t>Estrutura</a:t>
            </a:r>
            <a:r>
              <a:rPr lang="pt-PT">
                <a:solidFill>
                  <a:srgbClr val="C00000"/>
                </a:solidFill>
                <a:latin typeface="Calibri"/>
                <a:cs typeface="Calibri Light"/>
              </a:rPr>
              <a:t> </a:t>
            </a:r>
            <a:r>
              <a:rPr lang="pt-PT" sz="5400">
                <a:solidFill>
                  <a:srgbClr val="C00000"/>
                </a:solidFill>
                <a:latin typeface="Calibri"/>
                <a:cs typeface="Calibri Light"/>
              </a:rPr>
              <a:t>do Trabalho</a:t>
            </a: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lnSpc>
                <a:spcPct val="150000"/>
              </a:lnSpc>
              <a:buFont typeface="Wingdings" panose="020F0502020204030204" pitchFamily="34" charset="0"/>
              <a:buChar char="§"/>
            </a:pPr>
            <a:r>
              <a:rPr lang="pt-PT">
                <a:solidFill>
                  <a:schemeClr val="tx1"/>
                </a:solidFill>
                <a:cs typeface="Calibri" panose="020F0502020204030204"/>
              </a:rPr>
              <a:t> </a:t>
            </a:r>
            <a:r>
              <a:rPr lang="pt-PT" sz="2400">
                <a:solidFill>
                  <a:schemeClr val="tx1"/>
                </a:solidFill>
                <a:cs typeface="Calibri" panose="020F0502020204030204"/>
              </a:rPr>
              <a:t>Contextualização</a:t>
            </a:r>
            <a:endParaRPr lang="pt-PT">
              <a:cs typeface="Calibri" panose="020F0502020204030204"/>
            </a:endParaRPr>
          </a:p>
          <a:p>
            <a:pPr>
              <a:lnSpc>
                <a:spcPct val="150000"/>
              </a:lnSpc>
              <a:buFont typeface="Wingdings" panose="020F0502020204030204" pitchFamily="34" charset="0"/>
              <a:buChar char="§"/>
            </a:pPr>
            <a:r>
              <a:rPr lang="pt-PT" sz="2400">
                <a:solidFill>
                  <a:schemeClr val="tx1"/>
                </a:solidFill>
                <a:ea typeface="+mn-lt"/>
                <a:cs typeface="+mn-lt"/>
              </a:rPr>
              <a:t> Definição de</a:t>
            </a:r>
            <a:r>
              <a:rPr lang="pt-PT">
                <a:solidFill>
                  <a:schemeClr val="tx1"/>
                </a:solidFill>
                <a:ea typeface="+mn-lt"/>
                <a:cs typeface="+mn-lt"/>
              </a:rPr>
              <a:t> </a:t>
            </a:r>
            <a:r>
              <a:rPr lang="pt-PT" sz="2400">
                <a:solidFill>
                  <a:schemeClr val="tx1"/>
                </a:solidFill>
                <a:ea typeface="+mn-lt"/>
                <a:cs typeface="+mn-lt"/>
              </a:rPr>
              <a:t>OWASP</a:t>
            </a:r>
          </a:p>
          <a:p>
            <a:pPr>
              <a:lnSpc>
                <a:spcPct val="150000"/>
              </a:lnSpc>
              <a:buFont typeface="Wingdings" panose="020F0502020204030204" pitchFamily="34" charset="0"/>
              <a:buChar char="§"/>
            </a:pPr>
            <a:r>
              <a:rPr lang="pt-PT" sz="2400">
                <a:solidFill>
                  <a:schemeClr val="tx1"/>
                </a:solidFill>
                <a:ea typeface="+mn-lt"/>
                <a:cs typeface="+mn-lt"/>
              </a:rPr>
              <a:t> Controlos </a:t>
            </a:r>
            <a:r>
              <a:rPr lang="pt-PT" sz="2400" err="1">
                <a:solidFill>
                  <a:schemeClr val="tx1"/>
                </a:solidFill>
                <a:ea typeface="+mn-lt"/>
                <a:cs typeface="+mn-lt"/>
              </a:rPr>
              <a:t>Pro-Ativos</a:t>
            </a:r>
            <a:r>
              <a:rPr lang="pt-PT" sz="2400">
                <a:solidFill>
                  <a:schemeClr val="tx1"/>
                </a:solidFill>
                <a:ea typeface="+mn-lt"/>
                <a:cs typeface="+mn-lt"/>
              </a:rPr>
              <a:t> OWASP</a:t>
            </a:r>
          </a:p>
          <a:p>
            <a:pPr>
              <a:lnSpc>
                <a:spcPct val="150000"/>
              </a:lnSpc>
              <a:buFont typeface="Wingdings" panose="020F0502020204030204" pitchFamily="34" charset="0"/>
              <a:buChar char="§"/>
            </a:pPr>
            <a:r>
              <a:rPr lang="pt-PT" sz="2400">
                <a:solidFill>
                  <a:schemeClr val="tx1"/>
                </a:solidFill>
                <a:ea typeface="+mn-lt"/>
                <a:cs typeface="+mn-lt"/>
              </a:rPr>
              <a:t> Conclusão e perspetivas futuras</a:t>
            </a:r>
          </a:p>
        </p:txBody>
      </p:sp>
    </p:spTree>
    <p:extLst>
      <p:ext uri="{BB962C8B-B14F-4D97-AF65-F5344CB8AC3E}">
        <p14:creationId xmlns:p14="http://schemas.microsoft.com/office/powerpoint/2010/main" val="82421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3. </a:t>
            </a:r>
            <a:r>
              <a:rPr lang="pt-PT" sz="2800">
                <a:solidFill>
                  <a:srgbClr val="C00000"/>
                </a:solidFill>
                <a:ea typeface="+mj-lt"/>
                <a:cs typeface="+mj-lt"/>
              </a:rPr>
              <a:t>Acesso seguro a Bases de Dados</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Áreas </a:t>
            </a:r>
            <a:endParaRPr lang="pt-PT" sz="280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solidFill>
                  <a:srgbClr val="C00000"/>
                </a:solidFill>
                <a:ea typeface="+mn-lt"/>
                <a:cs typeface="+mn-lt"/>
              </a:rPr>
              <a:t>  Configuração segura</a:t>
            </a:r>
          </a:p>
          <a:p>
            <a:pPr>
              <a:buFont typeface="Wingdings" panose="020F0502020204030204" pitchFamily="34" charset="0"/>
              <a:buChar char="§"/>
            </a:pPr>
            <a:r>
              <a:rPr lang="pt-PT" dirty="0">
                <a:solidFill>
                  <a:schemeClr val="tx1"/>
                </a:solidFill>
                <a:ea typeface="+mn-lt"/>
                <a:cs typeface="+mn-lt"/>
              </a:rPr>
              <a:t> Os sistemas de gerenciamento de base de dados (</a:t>
            </a:r>
            <a:r>
              <a:rPr lang="pt-PT" dirty="0" err="1">
                <a:solidFill>
                  <a:schemeClr val="tx1"/>
                </a:solidFill>
                <a:ea typeface="+mn-lt"/>
                <a:cs typeface="+mn-lt"/>
              </a:rPr>
              <a:t>SGBDs</a:t>
            </a:r>
            <a:r>
              <a:rPr lang="pt-PT" dirty="0">
                <a:solidFill>
                  <a:schemeClr val="tx1"/>
                </a:solidFill>
                <a:ea typeface="+mn-lt"/>
                <a:cs typeface="+mn-lt"/>
              </a:rPr>
              <a:t>) nem sempre são enviados numa configuração segura por padrão.</a:t>
            </a:r>
          </a:p>
          <a:p>
            <a:pPr>
              <a:buFont typeface="Wingdings" panose="020F0502020204030204" pitchFamily="34" charset="0"/>
              <a:buChar char="§"/>
            </a:pPr>
            <a:r>
              <a:rPr lang="pt-PT" dirty="0">
                <a:solidFill>
                  <a:schemeClr val="tx1"/>
                </a:solidFill>
                <a:ea typeface="+mn-lt"/>
                <a:cs typeface="+mn-lt"/>
              </a:rPr>
              <a:t> Deve ser tomada precaução para garantir que os controlos de segurança disponíveis no SGBD e na plataforma de hospedagem estejam ativados e configurados corretamente. </a:t>
            </a:r>
          </a:p>
          <a:p>
            <a:pPr>
              <a:buFont typeface="Wingdings" panose="020F0502020204030204" pitchFamily="34" charset="0"/>
              <a:buChar char="§"/>
            </a:pPr>
            <a:r>
              <a:rPr lang="pt-PT" dirty="0">
                <a:solidFill>
                  <a:schemeClr val="tx1"/>
                </a:solidFill>
                <a:ea typeface="+mn-lt"/>
                <a:cs typeface="+mn-lt"/>
              </a:rPr>
              <a:t> Existem padrões, guias e referências disponíveis para os </a:t>
            </a:r>
            <a:r>
              <a:rPr lang="pt-PT" dirty="0" err="1">
                <a:solidFill>
                  <a:schemeClr val="tx1"/>
                </a:solidFill>
                <a:ea typeface="+mn-lt"/>
                <a:cs typeface="+mn-lt"/>
              </a:rPr>
              <a:t>SGBDs</a:t>
            </a:r>
            <a:r>
              <a:rPr lang="pt-PT" dirty="0">
                <a:solidFill>
                  <a:schemeClr val="tx1"/>
                </a:solidFill>
                <a:ea typeface="+mn-lt"/>
                <a:cs typeface="+mn-lt"/>
              </a:rPr>
              <a:t> mais comuns.</a:t>
            </a:r>
            <a:endParaRPr lang="pt-PT" dirty="0">
              <a:solidFill>
                <a:schemeClr val="tx1"/>
              </a:solidFill>
              <a:cs typeface="Calibri" panose="020F0502020204030204"/>
            </a:endParaRPr>
          </a:p>
        </p:txBody>
      </p:sp>
    </p:spTree>
    <p:extLst>
      <p:ext uri="{BB962C8B-B14F-4D97-AF65-F5344CB8AC3E}">
        <p14:creationId xmlns:p14="http://schemas.microsoft.com/office/powerpoint/2010/main" val="10364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3. </a:t>
            </a:r>
            <a:r>
              <a:rPr lang="pt-PT" sz="2800">
                <a:solidFill>
                  <a:srgbClr val="C00000"/>
                </a:solidFill>
                <a:ea typeface="+mj-lt"/>
                <a:cs typeface="+mj-lt"/>
              </a:rPr>
              <a:t>Acesso seguro a Bases de Dados</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Áreas </a:t>
            </a:r>
            <a:endParaRPr lang="pt-PT" sz="280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solidFill>
                  <a:srgbClr val="C00000"/>
                </a:solidFill>
                <a:ea typeface="+mn-lt"/>
                <a:cs typeface="+mn-lt"/>
              </a:rPr>
              <a:t>  Autenticação segura</a:t>
            </a:r>
          </a:p>
          <a:p>
            <a:pPr>
              <a:buFont typeface="Wingdings" panose="020F0502020204030204" pitchFamily="34" charset="0"/>
              <a:buChar char="§"/>
            </a:pPr>
            <a:r>
              <a:rPr lang="pt-PT" dirty="0">
                <a:solidFill>
                  <a:schemeClr val="tx1"/>
                </a:solidFill>
                <a:cs typeface="Calibri" panose="020F0502020204030204"/>
              </a:rPr>
              <a:t> </a:t>
            </a:r>
            <a:r>
              <a:rPr lang="pt-PT" dirty="0">
                <a:solidFill>
                  <a:schemeClr val="tx1"/>
                </a:solidFill>
                <a:ea typeface="+mn-lt"/>
                <a:cs typeface="+mn-lt"/>
              </a:rPr>
              <a:t>Todo o acesso à base de dados deve ser devidamente autenticado. </a:t>
            </a:r>
          </a:p>
          <a:p>
            <a:pPr>
              <a:buFont typeface="Wingdings" panose="020F0502020204030204" pitchFamily="34" charset="0"/>
              <a:buChar char="§"/>
            </a:pPr>
            <a:r>
              <a:rPr lang="pt-PT" dirty="0">
                <a:solidFill>
                  <a:schemeClr val="tx1"/>
                </a:solidFill>
                <a:ea typeface="+mn-lt"/>
                <a:cs typeface="+mn-lt"/>
              </a:rPr>
              <a:t> A autenticação no SGBD deve ser realizada de maneira mais segura possível, ocorrendo apenas num canal seguro e onde as credenciais devam estar </a:t>
            </a:r>
            <a:r>
              <a:rPr lang="pt-PT" dirty="0" err="1">
                <a:solidFill>
                  <a:schemeClr val="tx1"/>
                </a:solidFill>
                <a:ea typeface="+mn-lt"/>
                <a:cs typeface="+mn-lt"/>
              </a:rPr>
              <a:t>estar</a:t>
            </a:r>
            <a:r>
              <a:rPr lang="pt-PT" dirty="0">
                <a:solidFill>
                  <a:schemeClr val="tx1"/>
                </a:solidFill>
                <a:ea typeface="+mn-lt"/>
                <a:cs typeface="+mn-lt"/>
              </a:rPr>
              <a:t> devidamente protegidas e disponíveis para utilização.</a:t>
            </a:r>
            <a:endParaRPr lang="pt-PT" dirty="0">
              <a:solidFill>
                <a:schemeClr val="tx1"/>
              </a:solidFill>
              <a:cs typeface="Calibri" panose="020F0502020204030204"/>
            </a:endParaRPr>
          </a:p>
        </p:txBody>
      </p:sp>
    </p:spTree>
    <p:extLst>
      <p:ext uri="{BB962C8B-B14F-4D97-AF65-F5344CB8AC3E}">
        <p14:creationId xmlns:p14="http://schemas.microsoft.com/office/powerpoint/2010/main" val="119820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3. </a:t>
            </a:r>
            <a:r>
              <a:rPr lang="pt-PT" sz="2800">
                <a:solidFill>
                  <a:srgbClr val="C00000"/>
                </a:solidFill>
                <a:ea typeface="+mj-lt"/>
                <a:cs typeface="+mj-lt"/>
              </a:rPr>
              <a:t>Acesso seguro a Bases de Dados</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Áreas </a:t>
            </a:r>
            <a:endParaRPr lang="pt-PT" sz="280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solidFill>
                  <a:srgbClr val="C00000"/>
                </a:solidFill>
                <a:ea typeface="+mn-lt"/>
                <a:cs typeface="+mn-lt"/>
              </a:rPr>
              <a:t> Comunicação segura</a:t>
            </a:r>
          </a:p>
          <a:p>
            <a:pPr>
              <a:buFont typeface="Wingdings" panose="020F0502020204030204" pitchFamily="34" charset="0"/>
              <a:buChar char="§"/>
            </a:pPr>
            <a:r>
              <a:rPr lang="pt-PT" dirty="0">
                <a:cs typeface="Calibri" panose="020F0502020204030204"/>
              </a:rPr>
              <a:t> </a:t>
            </a:r>
            <a:r>
              <a:rPr lang="pt-PT" dirty="0">
                <a:solidFill>
                  <a:schemeClr val="tx1"/>
                </a:solidFill>
                <a:ea typeface="+mn-lt"/>
                <a:cs typeface="+mn-lt"/>
              </a:rPr>
              <a:t>A maioria dos </a:t>
            </a:r>
            <a:r>
              <a:rPr lang="pt-PT" dirty="0" err="1">
                <a:solidFill>
                  <a:schemeClr val="tx1"/>
                </a:solidFill>
                <a:ea typeface="+mn-lt"/>
                <a:cs typeface="+mn-lt"/>
              </a:rPr>
              <a:t>SGBDs</a:t>
            </a:r>
            <a:r>
              <a:rPr lang="pt-PT" dirty="0">
                <a:solidFill>
                  <a:schemeClr val="tx1"/>
                </a:solidFill>
                <a:ea typeface="+mn-lt"/>
                <a:cs typeface="+mn-lt"/>
              </a:rPr>
              <a:t> suporta uma variedade de métodos de comunicação (p.e. serviços, </a:t>
            </a:r>
            <a:r>
              <a:rPr lang="pt-PT" dirty="0" err="1">
                <a:solidFill>
                  <a:schemeClr val="tx1"/>
                </a:solidFill>
                <a:ea typeface="+mn-lt"/>
                <a:cs typeface="+mn-lt"/>
              </a:rPr>
              <a:t>APIs</a:t>
            </a:r>
            <a:r>
              <a:rPr lang="pt-PT" dirty="0">
                <a:solidFill>
                  <a:schemeClr val="tx1"/>
                </a:solidFill>
                <a:ea typeface="+mn-lt"/>
                <a:cs typeface="+mn-lt"/>
              </a:rPr>
              <a:t>) seguros que são autenticados e cifrados e inseguros que são o dual do anterior. </a:t>
            </a:r>
          </a:p>
          <a:p>
            <a:pPr>
              <a:buFont typeface="Wingdings" panose="020F0502020204030204" pitchFamily="34" charset="0"/>
              <a:buChar char="§"/>
            </a:pPr>
            <a:r>
              <a:rPr lang="pt-PT" dirty="0">
                <a:solidFill>
                  <a:schemeClr val="tx1"/>
                </a:solidFill>
                <a:ea typeface="+mn-lt"/>
                <a:cs typeface="+mn-lt"/>
              </a:rPr>
              <a:t>Uma boa prática seria utilizar apenas as opções de comunicação segura.</a:t>
            </a:r>
            <a:endParaRPr lang="pt-PT" dirty="0">
              <a:solidFill>
                <a:schemeClr val="tx1"/>
              </a:solidFill>
              <a:cs typeface="Calibri" panose="020F0502020204030204"/>
            </a:endParaRPr>
          </a:p>
        </p:txBody>
      </p:sp>
    </p:spTree>
    <p:extLst>
      <p:ext uri="{BB962C8B-B14F-4D97-AF65-F5344CB8AC3E}">
        <p14:creationId xmlns:p14="http://schemas.microsoft.com/office/powerpoint/2010/main" val="375053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3. </a:t>
            </a:r>
            <a:r>
              <a:rPr lang="pt-PT" sz="2800">
                <a:solidFill>
                  <a:srgbClr val="C00000"/>
                </a:solidFill>
                <a:ea typeface="+mj-lt"/>
                <a:cs typeface="+mj-lt"/>
              </a:rPr>
              <a:t>Acesso seguro a Bases de Dados</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Prevenção de vulnerabilidades</a:t>
            </a:r>
            <a:endParaRPr lang="pt-PT" sz="280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solidFill>
                  <a:schemeClr val="tx1"/>
                </a:solidFill>
                <a:ea typeface="+mn-lt"/>
                <a:cs typeface="+mn-lt"/>
              </a:rPr>
              <a:t> A adoção destas áreas permitiu a prevenção de injeção de SQL bem como uma barreira contra os riscos de aplicações móveis (Controlos fracos por parte do servidor).</a:t>
            </a:r>
            <a:endParaRPr lang="pt-PT" dirty="0">
              <a:solidFill>
                <a:schemeClr val="tx1"/>
              </a:solidFill>
            </a:endParaRPr>
          </a:p>
        </p:txBody>
      </p:sp>
    </p:spTree>
    <p:extLst>
      <p:ext uri="{BB962C8B-B14F-4D97-AF65-F5344CB8AC3E}">
        <p14:creationId xmlns:p14="http://schemas.microsoft.com/office/powerpoint/2010/main" val="1013678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3. 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Descrição</a:t>
            </a:r>
            <a:endParaRPr lang="pt-PT" sz="280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dirty="0">
                <a:solidFill>
                  <a:schemeClr val="tx1"/>
                </a:solidFill>
                <a:ea typeface="+mn-lt"/>
                <a:cs typeface="+mn-lt"/>
              </a:rPr>
              <a:t> Codificar e formatar os dados são técnicas utilizadas de forma a proteger o software contra ataques de </a:t>
            </a:r>
            <a:r>
              <a:rPr lang="pt-PT" dirty="0" err="1">
                <a:solidFill>
                  <a:schemeClr val="tx1"/>
                </a:solidFill>
                <a:ea typeface="+mn-lt"/>
                <a:cs typeface="+mn-lt"/>
              </a:rPr>
              <a:t>injecção</a:t>
            </a:r>
            <a:r>
              <a:rPr lang="pt-PT" dirty="0">
                <a:solidFill>
                  <a:schemeClr val="tx1"/>
                </a:solidFill>
                <a:ea typeface="+mn-lt"/>
                <a:cs typeface="+mn-lt"/>
              </a:rPr>
              <a:t>.</a:t>
            </a:r>
          </a:p>
          <a:p>
            <a:pPr>
              <a:buFont typeface="Wingdings" panose="020F0502020204030204" pitchFamily="34" charset="0"/>
              <a:buChar char="§"/>
            </a:pPr>
            <a:r>
              <a:rPr lang="pt-PT" dirty="0">
                <a:solidFill>
                  <a:schemeClr val="tx1"/>
                </a:solidFill>
                <a:ea typeface="+mn-lt"/>
                <a:cs typeface="+mn-lt"/>
              </a:rPr>
              <a:t> Codificar envolve a translação de um caracter especial em algo diferente ou equivalente que já não é perigoso para o intérprete, como por exemplo transformar o símbolo &lt; em &amp;</a:t>
            </a:r>
            <a:r>
              <a:rPr lang="pt-PT" dirty="0" err="1">
                <a:solidFill>
                  <a:schemeClr val="tx1"/>
                </a:solidFill>
                <a:ea typeface="+mn-lt"/>
                <a:cs typeface="+mn-lt"/>
              </a:rPr>
              <a:t>lt</a:t>
            </a:r>
            <a:r>
              <a:rPr lang="pt-PT" dirty="0">
                <a:solidFill>
                  <a:schemeClr val="tx1"/>
                </a:solidFill>
                <a:ea typeface="+mn-lt"/>
                <a:cs typeface="+mn-lt"/>
              </a:rPr>
              <a:t>.</a:t>
            </a:r>
          </a:p>
          <a:p>
            <a:pPr>
              <a:buFont typeface="Wingdings" panose="020F0502020204030204" pitchFamily="34" charset="0"/>
              <a:buChar char="§"/>
            </a:pPr>
            <a:r>
              <a:rPr lang="pt-PT" dirty="0">
                <a:solidFill>
                  <a:schemeClr val="tx1"/>
                </a:solidFill>
                <a:ea typeface="+mn-lt"/>
                <a:cs typeface="+mn-lt"/>
              </a:rPr>
              <a:t> Formatação de dados envolve adicionar caracteres especiais antes de caracteres/</a:t>
            </a:r>
            <a:r>
              <a:rPr lang="pt-PT" dirty="0" err="1">
                <a:solidFill>
                  <a:schemeClr val="tx1"/>
                </a:solidFill>
                <a:ea typeface="+mn-lt"/>
                <a:cs typeface="+mn-lt"/>
              </a:rPr>
              <a:t>strings</a:t>
            </a:r>
            <a:r>
              <a:rPr lang="pt-PT" dirty="0">
                <a:solidFill>
                  <a:schemeClr val="tx1"/>
                </a:solidFill>
                <a:ea typeface="+mn-lt"/>
                <a:cs typeface="+mn-lt"/>
              </a:rPr>
              <a:t> para evitar que seja mal interpretado, por exemplo adicionar antes de " para que seja interpretado como texto e não como fecho de uma </a:t>
            </a:r>
            <a:r>
              <a:rPr lang="pt-PT" dirty="0" err="1">
                <a:solidFill>
                  <a:schemeClr val="tx1"/>
                </a:solidFill>
                <a:ea typeface="+mn-lt"/>
                <a:cs typeface="+mn-lt"/>
              </a:rPr>
              <a:t>string</a:t>
            </a:r>
            <a:r>
              <a:rPr lang="pt-PT" dirty="0">
                <a:solidFill>
                  <a:schemeClr val="tx1"/>
                </a:solidFill>
                <a:ea typeface="+mn-lt"/>
                <a:cs typeface="+mn-lt"/>
              </a:rPr>
              <a:t>.</a:t>
            </a:r>
          </a:p>
        </p:txBody>
      </p:sp>
    </p:spTree>
    <p:extLst>
      <p:ext uri="{BB962C8B-B14F-4D97-AF65-F5344CB8AC3E}">
        <p14:creationId xmlns:p14="http://schemas.microsoft.com/office/powerpoint/2010/main" val="22184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4. 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dirty="0">
                <a:solidFill>
                  <a:srgbClr val="C00000"/>
                </a:solidFill>
                <a:ea typeface="+mj-lt"/>
                <a:cs typeface="+mj-lt"/>
              </a:rPr>
              <a:t>Descrição</a:t>
            </a:r>
            <a:endParaRPr lang="pt-PT" sz="2800" dirty="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dirty="0">
                <a:solidFill>
                  <a:schemeClr val="tx1"/>
                </a:solidFill>
                <a:ea typeface="+mn-lt"/>
                <a:cs typeface="+mn-lt"/>
              </a:rPr>
              <a:t> A codificação de saída é melhor aplicada antes do conteúdo ser transmitido para o interpretador de destino. Caso essa defesa seja realizada antecipadamente, no processamento de uma solicitação, a codificação ou formatação poderá interferir no uso do conteúdo noutras partes do programa.</a:t>
            </a:r>
          </a:p>
          <a:p>
            <a:pPr>
              <a:buFont typeface="Wingdings" panose="020F0502020204030204" pitchFamily="34" charset="0"/>
              <a:buChar char="§"/>
            </a:pPr>
            <a:r>
              <a:rPr lang="pt-PT" dirty="0">
                <a:solidFill>
                  <a:schemeClr val="tx1"/>
                </a:solidFill>
                <a:ea typeface="+mn-lt"/>
                <a:cs typeface="+mn-lt"/>
              </a:rPr>
              <a:t>Um dos exemplos aplicados é na utilização do HTML pois, caso o conteúdo seja formatado antes de ser armazenado nas bases de dados e se o UI formatar automaticamente esse conteúdo, numa segunda vez o conteúdo não será disposto corretamente devido a esta formatação dupla.</a:t>
            </a:r>
          </a:p>
        </p:txBody>
      </p:sp>
    </p:spTree>
    <p:extLst>
      <p:ext uri="{BB962C8B-B14F-4D97-AF65-F5344CB8AC3E}">
        <p14:creationId xmlns:p14="http://schemas.microsoft.com/office/powerpoint/2010/main" val="41851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4. 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dirty="0">
                <a:solidFill>
                  <a:srgbClr val="C00000"/>
                </a:solidFill>
                <a:ea typeface="+mj-lt"/>
                <a:cs typeface="+mj-lt"/>
              </a:rPr>
              <a:t>Codificação de saída contextual </a:t>
            </a:r>
            <a:endParaRPr lang="pt-PT" sz="2800" dirty="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dirty="0">
                <a:solidFill>
                  <a:schemeClr val="tx1"/>
                </a:solidFill>
                <a:ea typeface="+mn-lt"/>
                <a:cs typeface="+mn-lt"/>
              </a:rPr>
              <a:t> A codificação de saída contextual é uma técnica muito importante de programação de segurança necessária para interromper o XSS. </a:t>
            </a:r>
            <a:endParaRPr lang="pt-PT">
              <a:solidFill>
                <a:schemeClr val="tx1"/>
              </a:solidFill>
              <a:cs typeface="Calibri"/>
            </a:endParaRPr>
          </a:p>
          <a:p>
            <a:pPr>
              <a:buFont typeface="Wingdings" panose="020F0502020204030204" pitchFamily="34" charset="0"/>
              <a:buChar char="§"/>
            </a:pPr>
            <a:r>
              <a:rPr lang="pt-PT" dirty="0">
                <a:solidFill>
                  <a:schemeClr val="tx1"/>
                </a:solidFill>
                <a:ea typeface="+mn-lt"/>
                <a:cs typeface="+mn-lt"/>
              </a:rPr>
              <a:t> Essa defesa é realizada na saída, quando é criada uma interface com o utilizador, no último momento antes que os dados não confiáveis sejam adicionados ao HTML.</a:t>
            </a:r>
          </a:p>
          <a:p>
            <a:pPr>
              <a:buFont typeface="Wingdings" panose="020F0502020204030204" pitchFamily="34" charset="0"/>
              <a:buChar char="§"/>
            </a:pPr>
            <a:r>
              <a:rPr lang="pt-PT" dirty="0">
                <a:solidFill>
                  <a:schemeClr val="tx1"/>
                </a:solidFill>
                <a:cs typeface="Calibri"/>
              </a:rPr>
              <a:t> </a:t>
            </a:r>
            <a:r>
              <a:rPr lang="pt-PT" dirty="0">
                <a:solidFill>
                  <a:schemeClr val="tx1"/>
                </a:solidFill>
                <a:ea typeface="+mn-lt"/>
                <a:cs typeface="+mn-lt"/>
              </a:rPr>
              <a:t>O tipo de codificação depende da localização no documento em que os dados estão a ser transmitidos ou armazenados</a:t>
            </a:r>
          </a:p>
        </p:txBody>
      </p:sp>
    </p:spTree>
    <p:extLst>
      <p:ext uri="{BB962C8B-B14F-4D97-AF65-F5344CB8AC3E}">
        <p14:creationId xmlns:p14="http://schemas.microsoft.com/office/powerpoint/2010/main" val="4221461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4. 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dirty="0">
                <a:solidFill>
                  <a:srgbClr val="C00000"/>
                </a:solidFill>
                <a:ea typeface="+mj-lt"/>
                <a:cs typeface="+mj-lt"/>
              </a:rPr>
              <a:t>Exemplos de codificação</a:t>
            </a:r>
            <a:endParaRPr lang="pt-PT" sz="2800" dirty="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ea typeface="+mn-lt"/>
                <a:cs typeface="+mn-lt"/>
              </a:rPr>
              <a:t> </a:t>
            </a:r>
            <a:r>
              <a:rPr lang="pt-PT" dirty="0">
                <a:solidFill>
                  <a:srgbClr val="C00000"/>
                </a:solidFill>
                <a:ea typeface="+mn-lt"/>
                <a:cs typeface="+mn-lt"/>
              </a:rPr>
              <a:t>OWASP Java </a:t>
            </a:r>
            <a:r>
              <a:rPr lang="pt-PT" dirty="0" err="1">
                <a:solidFill>
                  <a:srgbClr val="C00000"/>
                </a:solidFill>
                <a:ea typeface="+mn-lt"/>
                <a:cs typeface="+mn-lt"/>
              </a:rPr>
              <a:t>Encoder</a:t>
            </a:r>
            <a:r>
              <a:rPr lang="pt-PT" dirty="0">
                <a:ea typeface="+mn-lt"/>
                <a:cs typeface="+mn-lt"/>
              </a:rPr>
              <a:t> </a:t>
            </a:r>
          </a:p>
          <a:p>
            <a:pPr>
              <a:buFont typeface="Wingdings" panose="020F0502020204030204" pitchFamily="34" charset="0"/>
              <a:buChar char="§"/>
            </a:pPr>
            <a:r>
              <a:rPr lang="pt-PT" dirty="0">
                <a:solidFill>
                  <a:schemeClr val="tx1"/>
                </a:solidFill>
                <a:ea typeface="+mn-lt"/>
                <a:cs typeface="+mn-lt"/>
              </a:rPr>
              <a:t>O OWASP Java </a:t>
            </a:r>
            <a:r>
              <a:rPr lang="pt-PT" dirty="0" err="1">
                <a:solidFill>
                  <a:schemeClr val="tx1"/>
                </a:solidFill>
                <a:ea typeface="+mn-lt"/>
                <a:cs typeface="+mn-lt"/>
              </a:rPr>
              <a:t>Encoder</a:t>
            </a:r>
            <a:r>
              <a:rPr lang="pt-PT" dirty="0">
                <a:solidFill>
                  <a:schemeClr val="tx1"/>
                </a:solidFill>
                <a:ea typeface="+mn-lt"/>
                <a:cs typeface="+mn-lt"/>
              </a:rPr>
              <a:t> é uma classe de codificador de alto desempenho </a:t>
            </a:r>
            <a:r>
              <a:rPr lang="pt-PT" dirty="0" err="1">
                <a:solidFill>
                  <a:schemeClr val="tx1"/>
                </a:solidFill>
                <a:ea typeface="+mn-lt"/>
                <a:cs typeface="+mn-lt"/>
              </a:rPr>
              <a:t>drop</a:t>
            </a:r>
            <a:r>
              <a:rPr lang="pt-PT" dirty="0">
                <a:solidFill>
                  <a:schemeClr val="tx1"/>
                </a:solidFill>
                <a:ea typeface="+mn-lt"/>
                <a:cs typeface="+mn-lt"/>
              </a:rPr>
              <a:t>-in de simples utilização e sem dependências. </a:t>
            </a:r>
          </a:p>
          <a:p>
            <a:pPr>
              <a:buFont typeface="Wingdings" panose="020F0502020204030204" pitchFamily="34" charset="0"/>
              <a:buChar char="§"/>
            </a:pPr>
            <a:r>
              <a:rPr lang="pt-PT" dirty="0">
                <a:solidFill>
                  <a:schemeClr val="tx1"/>
                </a:solidFill>
                <a:ea typeface="+mn-lt"/>
                <a:cs typeface="+mn-lt"/>
              </a:rPr>
              <a:t>Este projeto ajuda os desenvolvedores da Java Web na defesa do Cross Site </a:t>
            </a:r>
            <a:r>
              <a:rPr lang="pt-PT" dirty="0" err="1">
                <a:solidFill>
                  <a:schemeClr val="tx1"/>
                </a:solidFill>
                <a:ea typeface="+mn-lt"/>
                <a:cs typeface="+mn-lt"/>
              </a:rPr>
              <a:t>Scripting</a:t>
            </a:r>
            <a:r>
              <a:rPr lang="pt-PT" dirty="0">
                <a:solidFill>
                  <a:schemeClr val="tx1"/>
                </a:solidFill>
                <a:ea typeface="+mn-lt"/>
                <a:cs typeface="+mn-lt"/>
              </a:rPr>
              <a:t> (XSS). </a:t>
            </a:r>
          </a:p>
          <a:p>
            <a:pPr>
              <a:buFont typeface="Wingdings" panose="020F0502020204030204" pitchFamily="34" charset="0"/>
              <a:buChar char="§"/>
            </a:pPr>
            <a:r>
              <a:rPr lang="pt-PT" dirty="0">
                <a:solidFill>
                  <a:schemeClr val="tx1"/>
                </a:solidFill>
                <a:ea typeface="+mn-lt"/>
                <a:cs typeface="+mn-lt"/>
              </a:rPr>
              <a:t>Os ataques XSS são um tipo de injeção, na qual scripts </a:t>
            </a:r>
            <a:r>
              <a:rPr lang="pt-PT" dirty="0" err="1">
                <a:solidFill>
                  <a:schemeClr val="tx1"/>
                </a:solidFill>
                <a:ea typeface="+mn-lt"/>
                <a:cs typeface="+mn-lt"/>
              </a:rPr>
              <a:t>malaciosos</a:t>
            </a:r>
            <a:r>
              <a:rPr lang="pt-PT" dirty="0">
                <a:solidFill>
                  <a:schemeClr val="tx1"/>
                </a:solidFill>
                <a:ea typeface="+mn-lt"/>
                <a:cs typeface="+mn-lt"/>
              </a:rPr>
              <a:t>, normalmente feitos em </a:t>
            </a:r>
            <a:r>
              <a:rPr lang="pt-PT" dirty="0" err="1">
                <a:solidFill>
                  <a:schemeClr val="tx1"/>
                </a:solidFill>
                <a:ea typeface="+mn-lt"/>
                <a:cs typeface="+mn-lt"/>
              </a:rPr>
              <a:t>Javascript</a:t>
            </a:r>
            <a:r>
              <a:rPr lang="pt-PT" dirty="0">
                <a:solidFill>
                  <a:schemeClr val="tx1"/>
                </a:solidFill>
                <a:ea typeface="+mn-lt"/>
                <a:cs typeface="+mn-lt"/>
              </a:rPr>
              <a:t>, são injetados em sites confiáveis. </a:t>
            </a:r>
          </a:p>
          <a:p>
            <a:pPr>
              <a:buFont typeface="Wingdings" panose="020F0502020204030204" pitchFamily="34" charset="0"/>
              <a:buChar char="§"/>
            </a:pPr>
            <a:r>
              <a:rPr lang="pt-PT" dirty="0">
                <a:solidFill>
                  <a:schemeClr val="tx1"/>
                </a:solidFill>
                <a:ea typeface="+mn-lt"/>
                <a:cs typeface="+mn-lt"/>
              </a:rPr>
              <a:t>Uma das principais defesas para interromper este script entre sites é precisamente a utilização da técnica de codificação de saída contextual.</a:t>
            </a:r>
            <a:endParaRPr lang="pt-PT" dirty="0">
              <a:solidFill>
                <a:schemeClr val="tx1"/>
              </a:solidFill>
              <a:cs typeface="Calibri" panose="020F0502020204030204"/>
            </a:endParaRPr>
          </a:p>
        </p:txBody>
      </p:sp>
    </p:spTree>
    <p:extLst>
      <p:ext uri="{BB962C8B-B14F-4D97-AF65-F5344CB8AC3E}">
        <p14:creationId xmlns:p14="http://schemas.microsoft.com/office/powerpoint/2010/main" val="3759853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4. 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dirty="0">
                <a:solidFill>
                  <a:srgbClr val="C00000"/>
                </a:solidFill>
                <a:ea typeface="+mj-lt"/>
                <a:cs typeface="+mj-lt"/>
              </a:rPr>
              <a:t>Exemplos de codificação</a:t>
            </a:r>
            <a:endParaRPr lang="pt-PT" sz="2800" dirty="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solidFill>
                  <a:srgbClr val="C00000"/>
                </a:solidFill>
                <a:ea typeface="+mn-lt"/>
                <a:cs typeface="+mn-lt"/>
              </a:rPr>
              <a:t> .NET</a:t>
            </a:r>
          </a:p>
          <a:p>
            <a:pPr>
              <a:buFont typeface="Wingdings" panose="020F0502020204030204" pitchFamily="34" charset="0"/>
              <a:buChar char="§"/>
            </a:pPr>
            <a:r>
              <a:rPr lang="pt-PT" dirty="0">
                <a:solidFill>
                  <a:schemeClr val="tx1"/>
                </a:solidFill>
                <a:ea typeface="+mn-lt"/>
                <a:cs typeface="+mn-lt"/>
              </a:rPr>
              <a:t> A partir do .NET 4.5, a biblioteca de scripts contra o XSS faz parte da </a:t>
            </a:r>
            <a:r>
              <a:rPr lang="pt-PT" dirty="0" err="1">
                <a:solidFill>
                  <a:schemeClr val="tx1"/>
                </a:solidFill>
                <a:ea typeface="+mn-lt"/>
                <a:cs typeface="+mn-lt"/>
              </a:rPr>
              <a:t>framework</a:t>
            </a:r>
            <a:r>
              <a:rPr lang="pt-PT" dirty="0">
                <a:solidFill>
                  <a:schemeClr val="tx1"/>
                </a:solidFill>
                <a:ea typeface="+mn-lt"/>
                <a:cs typeface="+mn-lt"/>
              </a:rPr>
              <a:t>, apesar de não ser ativada por padrão. </a:t>
            </a:r>
          </a:p>
          <a:p>
            <a:pPr>
              <a:buFont typeface="Wingdings" panose="020F0502020204030204" pitchFamily="34" charset="0"/>
              <a:buChar char="§"/>
            </a:pPr>
            <a:r>
              <a:rPr lang="pt-PT" dirty="0">
                <a:solidFill>
                  <a:schemeClr val="tx1"/>
                </a:solidFill>
                <a:ea typeface="+mn-lt"/>
                <a:cs typeface="+mn-lt"/>
              </a:rPr>
              <a:t>Pode-se especificar o uso do </a:t>
            </a:r>
            <a:r>
              <a:rPr lang="pt-PT" dirty="0" err="1">
                <a:solidFill>
                  <a:schemeClr val="tx1"/>
                </a:solidFill>
                <a:ea typeface="+mn-lt"/>
                <a:cs typeface="+mn-lt"/>
              </a:rPr>
              <a:t>AntiXSSEncoder</a:t>
            </a:r>
            <a:r>
              <a:rPr lang="pt-PT" dirty="0">
                <a:solidFill>
                  <a:schemeClr val="tx1"/>
                </a:solidFill>
                <a:ea typeface="+mn-lt"/>
                <a:cs typeface="+mn-lt"/>
              </a:rPr>
              <a:t> nesta biblioteca como o codificador padrão para todas as aplicações utilizarem as configurações do </a:t>
            </a:r>
            <a:r>
              <a:rPr lang="pt-PT" dirty="0" err="1">
                <a:solidFill>
                  <a:schemeClr val="tx1"/>
                </a:solidFill>
                <a:ea typeface="+mn-lt"/>
                <a:cs typeface="+mn-lt"/>
              </a:rPr>
              <a:t>web.conf</a:t>
            </a:r>
            <a:r>
              <a:rPr lang="pt-PT" dirty="0">
                <a:solidFill>
                  <a:schemeClr val="tx1"/>
                </a:solidFill>
                <a:ea typeface="+mn-lt"/>
                <a:cs typeface="+mn-lt"/>
              </a:rPr>
              <a:t>. </a:t>
            </a:r>
          </a:p>
          <a:p>
            <a:pPr>
              <a:buFont typeface="Wingdings" panose="020F0502020204030204" pitchFamily="34" charset="0"/>
              <a:buChar char="§"/>
            </a:pPr>
            <a:r>
              <a:rPr lang="pt-PT" dirty="0">
                <a:solidFill>
                  <a:schemeClr val="tx1"/>
                </a:solidFill>
                <a:ea typeface="+mn-lt"/>
                <a:cs typeface="+mn-lt"/>
              </a:rPr>
              <a:t>Quando aplicado, é importante codificar contextualmente a sua saída, significando a utilização da função correta da biblioteca </a:t>
            </a:r>
            <a:r>
              <a:rPr lang="pt-PT" dirty="0" err="1">
                <a:solidFill>
                  <a:schemeClr val="tx1"/>
                </a:solidFill>
                <a:ea typeface="+mn-lt"/>
                <a:cs typeface="+mn-lt"/>
              </a:rPr>
              <a:t>AntiXSSEncoder</a:t>
            </a:r>
            <a:r>
              <a:rPr lang="pt-PT" dirty="0">
                <a:solidFill>
                  <a:schemeClr val="tx1"/>
                </a:solidFill>
                <a:ea typeface="+mn-lt"/>
                <a:cs typeface="+mn-lt"/>
              </a:rPr>
              <a:t> no local apropriado dos dados no documento.</a:t>
            </a:r>
            <a:endParaRPr lang="pt-PT" dirty="0">
              <a:solidFill>
                <a:schemeClr val="tx1"/>
              </a:solidFill>
              <a:cs typeface="Calibri"/>
            </a:endParaRPr>
          </a:p>
        </p:txBody>
      </p:sp>
    </p:spTree>
    <p:extLst>
      <p:ext uri="{BB962C8B-B14F-4D97-AF65-F5344CB8AC3E}">
        <p14:creationId xmlns:p14="http://schemas.microsoft.com/office/powerpoint/2010/main" val="3591263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4. 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dirty="0">
                <a:solidFill>
                  <a:srgbClr val="C00000"/>
                </a:solidFill>
                <a:ea typeface="+mj-lt"/>
                <a:cs typeface="+mj-lt"/>
              </a:rPr>
              <a:t>Exemplos de codificação</a:t>
            </a:r>
            <a:endParaRPr lang="pt-PT" sz="2800" dirty="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0" indent="0">
              <a:buNone/>
            </a:pPr>
            <a:r>
              <a:rPr lang="pt-PT" dirty="0">
                <a:solidFill>
                  <a:srgbClr val="C00000"/>
                </a:solidFill>
                <a:ea typeface="+mn-lt"/>
                <a:cs typeface="+mn-lt"/>
              </a:rPr>
              <a:t> PHP</a:t>
            </a:r>
          </a:p>
          <a:p>
            <a:pPr>
              <a:buFont typeface="Wingdings" panose="020F0502020204030204" pitchFamily="34" charset="0"/>
              <a:buChar char="§"/>
            </a:pPr>
            <a:r>
              <a:rPr lang="pt-PT" dirty="0">
                <a:solidFill>
                  <a:schemeClr val="tx1"/>
                </a:solidFill>
                <a:ea typeface="+mn-lt"/>
                <a:cs typeface="+mn-lt"/>
              </a:rPr>
              <a:t>O </a:t>
            </a:r>
            <a:r>
              <a:rPr lang="pt-PT" dirty="0" err="1">
                <a:solidFill>
                  <a:schemeClr val="tx1"/>
                </a:solidFill>
                <a:ea typeface="+mn-lt"/>
                <a:cs typeface="+mn-lt"/>
              </a:rPr>
              <a:t>framework</a:t>
            </a:r>
            <a:r>
              <a:rPr lang="pt-PT" dirty="0">
                <a:solidFill>
                  <a:schemeClr val="tx1"/>
                </a:solidFill>
                <a:ea typeface="+mn-lt"/>
                <a:cs typeface="+mn-lt"/>
              </a:rPr>
              <a:t> </a:t>
            </a:r>
            <a:r>
              <a:rPr lang="pt-PT" dirty="0" err="1">
                <a:solidFill>
                  <a:schemeClr val="tx1"/>
                </a:solidFill>
                <a:ea typeface="+mn-lt"/>
                <a:cs typeface="+mn-lt"/>
              </a:rPr>
              <a:t>Zend</a:t>
            </a:r>
            <a:r>
              <a:rPr lang="pt-PT" dirty="0">
                <a:solidFill>
                  <a:schemeClr val="tx1"/>
                </a:solidFill>
                <a:ea typeface="+mn-lt"/>
                <a:cs typeface="+mn-lt"/>
              </a:rPr>
              <a:t> fornece a componente </a:t>
            </a:r>
            <a:r>
              <a:rPr lang="pt-PT" dirty="0" err="1">
                <a:solidFill>
                  <a:schemeClr val="tx1"/>
                </a:solidFill>
                <a:ea typeface="+mn-lt"/>
                <a:cs typeface="+mn-lt"/>
              </a:rPr>
              <a:t>zend-escaper</a:t>
            </a:r>
            <a:r>
              <a:rPr lang="pt-PT" dirty="0">
                <a:solidFill>
                  <a:schemeClr val="tx1"/>
                </a:solidFill>
                <a:ea typeface="+mn-lt"/>
                <a:cs typeface="+mn-lt"/>
              </a:rPr>
              <a:t> para gerir a complexidade do problema, expondo as funcionalidades de formatação HTML, atributos de HTML, </a:t>
            </a:r>
            <a:r>
              <a:rPr lang="pt-PT" dirty="0" err="1">
                <a:solidFill>
                  <a:schemeClr val="tx1"/>
                </a:solidFill>
                <a:ea typeface="+mn-lt"/>
                <a:cs typeface="+mn-lt"/>
              </a:rPr>
              <a:t>Javascript</a:t>
            </a:r>
            <a:r>
              <a:rPr lang="pt-PT" dirty="0">
                <a:solidFill>
                  <a:schemeClr val="tx1"/>
                </a:solidFill>
                <a:ea typeface="+mn-lt"/>
                <a:cs typeface="+mn-lt"/>
              </a:rPr>
              <a:t>, CSS e </a:t>
            </a:r>
            <a:r>
              <a:rPr lang="pt-PT" dirty="0" err="1">
                <a:solidFill>
                  <a:schemeClr val="tx1"/>
                </a:solidFill>
                <a:ea typeface="+mn-lt"/>
                <a:cs typeface="+mn-lt"/>
              </a:rPr>
              <a:t>URL’s</a:t>
            </a:r>
            <a:r>
              <a:rPr lang="pt-PT" dirty="0">
                <a:solidFill>
                  <a:schemeClr val="tx1"/>
                </a:solidFill>
                <a:ea typeface="+mn-lt"/>
                <a:cs typeface="+mn-lt"/>
              </a:rPr>
              <a:t> de forma a garantir que sejam seguras para o browser.</a:t>
            </a:r>
            <a:endParaRPr lang="pt-PT" dirty="0">
              <a:solidFill>
                <a:schemeClr val="tx1"/>
              </a:solidFill>
              <a:cs typeface="Calibri"/>
            </a:endParaRPr>
          </a:p>
        </p:txBody>
      </p:sp>
    </p:spTree>
    <p:extLst>
      <p:ext uri="{BB962C8B-B14F-4D97-AF65-F5344CB8AC3E}">
        <p14:creationId xmlns:p14="http://schemas.microsoft.com/office/powerpoint/2010/main" val="317388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7280" y="286603"/>
            <a:ext cx="10058400" cy="1005059"/>
          </a:xfrm>
        </p:spPr>
        <p:txBody>
          <a:bodyPr/>
          <a:lstStyle/>
          <a:p>
            <a:pPr algn="ctr"/>
            <a:r>
              <a:rPr lang="pt-PT" sz="5400">
                <a:solidFill>
                  <a:srgbClr val="C00000"/>
                </a:solidFill>
                <a:latin typeface="Calibri"/>
                <a:cs typeface="Calibri Light"/>
              </a:rPr>
              <a:t>Contextualização</a:t>
            </a: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lnSpcReduction="10000"/>
          </a:bodyPr>
          <a:lstStyle/>
          <a:p>
            <a:pPr>
              <a:lnSpc>
                <a:spcPct val="150000"/>
              </a:lnSpc>
              <a:buFont typeface="Wingdings" panose="020F0502020204030204" pitchFamily="34" charset="0"/>
              <a:buChar char="§"/>
            </a:pPr>
            <a:r>
              <a:rPr lang="pt-PT" sz="2400">
                <a:solidFill>
                  <a:schemeClr val="tx1"/>
                </a:solidFill>
                <a:ea typeface="+mn-lt"/>
                <a:cs typeface="+mn-lt"/>
              </a:rPr>
              <a:t> No âmbito da unidade curricular de Engenharia de Segurança foi desenvolvido o tópico dos controlos </a:t>
            </a:r>
            <a:r>
              <a:rPr lang="pt-PT" sz="2400" err="1">
                <a:solidFill>
                  <a:schemeClr val="tx1"/>
                </a:solidFill>
                <a:ea typeface="+mn-lt"/>
                <a:cs typeface="+mn-lt"/>
              </a:rPr>
              <a:t>pro-ativos</a:t>
            </a:r>
            <a:r>
              <a:rPr lang="pt-PT" sz="2400">
                <a:solidFill>
                  <a:schemeClr val="tx1"/>
                </a:solidFill>
                <a:ea typeface="+mn-lt"/>
                <a:cs typeface="+mn-lt"/>
              </a:rPr>
              <a:t> fornecidos pela OWASP (Open Web </a:t>
            </a:r>
            <a:r>
              <a:rPr lang="pt-PT" sz="2400" err="1">
                <a:solidFill>
                  <a:schemeClr val="tx1"/>
                </a:solidFill>
                <a:ea typeface="+mn-lt"/>
                <a:cs typeface="+mn-lt"/>
              </a:rPr>
              <a:t>Application</a:t>
            </a:r>
            <a:r>
              <a:rPr lang="pt-PT" sz="2400">
                <a:solidFill>
                  <a:schemeClr val="tx1"/>
                </a:solidFill>
                <a:ea typeface="+mn-lt"/>
                <a:cs typeface="+mn-lt"/>
              </a:rPr>
              <a:t> </a:t>
            </a:r>
            <a:r>
              <a:rPr lang="pt-PT" sz="2400" err="1">
                <a:solidFill>
                  <a:schemeClr val="tx1"/>
                </a:solidFill>
                <a:ea typeface="+mn-lt"/>
                <a:cs typeface="+mn-lt"/>
              </a:rPr>
              <a:t>Security</a:t>
            </a:r>
            <a:r>
              <a:rPr lang="pt-PT" sz="2400">
                <a:solidFill>
                  <a:schemeClr val="tx1"/>
                </a:solidFill>
                <a:ea typeface="+mn-lt"/>
                <a:cs typeface="+mn-lt"/>
              </a:rPr>
              <a:t> Project)</a:t>
            </a:r>
            <a:endParaRPr lang="pt-PT" sz="2400">
              <a:solidFill>
                <a:schemeClr val="tx1"/>
              </a:solidFill>
              <a:cs typeface="Calibri" panose="020F0502020204030204"/>
            </a:endParaRPr>
          </a:p>
          <a:p>
            <a:pPr>
              <a:lnSpc>
                <a:spcPct val="150000"/>
              </a:lnSpc>
              <a:buFont typeface="Wingdings" panose="020F0502020204030204" pitchFamily="34" charset="0"/>
              <a:buChar char="§"/>
            </a:pPr>
            <a:r>
              <a:rPr lang="pt-PT" sz="2400">
                <a:solidFill>
                  <a:schemeClr val="tx1"/>
                </a:solidFill>
                <a:ea typeface="+mn-lt"/>
                <a:cs typeface="+mn-lt"/>
              </a:rPr>
              <a:t> Tem como propósito ser um guia relacionado ao desenvolvimento de software que seja seguro para o utilizador e para o software</a:t>
            </a:r>
          </a:p>
          <a:p>
            <a:pPr>
              <a:lnSpc>
                <a:spcPct val="150000"/>
              </a:lnSpc>
              <a:buFont typeface="Wingdings" panose="020F0502020204030204" pitchFamily="34" charset="0"/>
              <a:buChar char="§"/>
            </a:pPr>
            <a:r>
              <a:rPr lang="pt-PT" sz="2400">
                <a:solidFill>
                  <a:schemeClr val="tx1"/>
                </a:solidFill>
                <a:ea typeface="+mn-lt"/>
                <a:cs typeface="+mn-lt"/>
              </a:rPr>
              <a:t> O software desenvolvido deve ser de fácil manutenção e monitorização para o gestor do software</a:t>
            </a:r>
            <a:endParaRPr lang="pt-PT">
              <a:solidFill>
                <a:schemeClr val="tx1"/>
              </a:solidFill>
            </a:endParaRPr>
          </a:p>
        </p:txBody>
      </p:sp>
    </p:spTree>
    <p:extLst>
      <p:ext uri="{BB962C8B-B14F-4D97-AF65-F5344CB8AC3E}">
        <p14:creationId xmlns:p14="http://schemas.microsoft.com/office/powerpoint/2010/main" val="1375674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4. 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dirty="0">
                <a:solidFill>
                  <a:srgbClr val="C00000"/>
                </a:solidFill>
                <a:ea typeface="+mj-lt"/>
                <a:cs typeface="+mj-lt"/>
              </a:rPr>
              <a:t>Outros tipos de de codificação e defesa da injeção</a:t>
            </a:r>
            <a:endParaRPr lang="pt-PT" sz="2800" dirty="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dirty="0">
                <a:solidFill>
                  <a:schemeClr val="tx1"/>
                </a:solidFill>
                <a:ea typeface="+mn-lt"/>
                <a:cs typeface="+mn-lt"/>
              </a:rPr>
              <a:t> A codificação pode ser utilizada para neutralizar conteúdo contra outras formas de injeção. </a:t>
            </a:r>
            <a:endParaRPr lang="pt-PT">
              <a:solidFill>
                <a:schemeClr val="tx1"/>
              </a:solidFill>
              <a:ea typeface="+mn-lt"/>
              <a:cs typeface="+mn-lt"/>
            </a:endParaRPr>
          </a:p>
          <a:p>
            <a:pPr marL="342900" indent="-342900">
              <a:buFont typeface="Wingdings" panose="020F0502020204030204" pitchFamily="34" charset="0"/>
              <a:buChar char="§"/>
            </a:pPr>
            <a:r>
              <a:rPr lang="pt-PT" dirty="0">
                <a:solidFill>
                  <a:schemeClr val="tx1"/>
                </a:solidFill>
                <a:ea typeface="+mn-lt"/>
                <a:cs typeface="+mn-lt"/>
              </a:rPr>
              <a:t>É possível a "Formatação de comando do Sistema Operativo" que consiste na neutralização de certos meta-caracteres especiais ao adicionar uma entrada num comando do sistema operativo. </a:t>
            </a:r>
            <a:endParaRPr lang="pt-PT">
              <a:solidFill>
                <a:schemeClr val="tx1"/>
              </a:solidFill>
              <a:ea typeface="+mn-lt"/>
              <a:cs typeface="+mn-lt"/>
            </a:endParaRPr>
          </a:p>
          <a:p>
            <a:pPr marL="342900" indent="-342900">
              <a:buFont typeface="Wingdings" panose="020F0502020204030204" pitchFamily="34" charset="0"/>
              <a:buChar char="§"/>
            </a:pPr>
            <a:r>
              <a:rPr lang="pt-PT" dirty="0">
                <a:solidFill>
                  <a:schemeClr val="tx1"/>
                </a:solidFill>
                <a:ea typeface="+mn-lt"/>
                <a:cs typeface="+mn-lt"/>
              </a:rPr>
              <a:t>Esta defesa pode ser utilizada para interromper as vulnerabilidades da injeção de comandos. Existem outras formas de formatação que podem ser usadas na interrupção da injeção como a formatação do atributo XML que trava as várias formas de injeção XML e de injeção de uma diretoria XML.</a:t>
            </a:r>
          </a:p>
        </p:txBody>
      </p:sp>
    </p:spTree>
    <p:extLst>
      <p:ext uri="{BB962C8B-B14F-4D97-AF65-F5344CB8AC3E}">
        <p14:creationId xmlns:p14="http://schemas.microsoft.com/office/powerpoint/2010/main" val="2358357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4. 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Codificação e canonização de caracteres</a:t>
            </a:r>
            <a:endParaRPr lang="pt-PT" sz="2800" dirty="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dirty="0">
                <a:solidFill>
                  <a:schemeClr val="tx1"/>
                </a:solidFill>
                <a:ea typeface="+mn-lt"/>
                <a:cs typeface="+mn-lt"/>
              </a:rPr>
              <a:t>A codificação Unicode é um método para armazenar caracteres com vários bytes. Sempre que os dados de entrada são permitidos, podem ser inseridos usando o Unicode para mascarar códigos maliciosos e permitir uma variedade de ataques. </a:t>
            </a:r>
            <a:endParaRPr lang="pt-PT">
              <a:solidFill>
                <a:schemeClr val="tx1"/>
              </a:solidFill>
              <a:cs typeface="Calibri"/>
            </a:endParaRPr>
          </a:p>
          <a:p>
            <a:pPr marL="342900" indent="-342900">
              <a:buFont typeface="Wingdings" panose="020F0502020204030204" pitchFamily="34" charset="0"/>
              <a:buChar char="§"/>
            </a:pPr>
            <a:r>
              <a:rPr lang="pt-PT" dirty="0">
                <a:solidFill>
                  <a:schemeClr val="tx1"/>
                </a:solidFill>
                <a:ea typeface="+mn-lt"/>
                <a:cs typeface="+mn-lt"/>
              </a:rPr>
              <a:t>Por outro lado, a canonização é um método no qual os sistemas convertem dados num formato padrão. As aplicações web geralmente utilização a canonização de caracteres para garantir que todo o conteúdo seja do mesmo tipo quando armazenado ou exibido.</a:t>
            </a:r>
          </a:p>
          <a:p>
            <a:pPr marL="342900" indent="-342900">
              <a:buFont typeface="Wingdings" panose="020F0502020204030204" pitchFamily="34" charset="0"/>
              <a:buChar char="§"/>
            </a:pPr>
            <a:r>
              <a:rPr lang="pt-PT" dirty="0">
                <a:solidFill>
                  <a:schemeClr val="tx1"/>
                </a:solidFill>
                <a:ea typeface="+mn-lt"/>
                <a:cs typeface="+mn-lt"/>
              </a:rPr>
              <a:t> A segurança contra ataques relacionados à canonização implica que uma aplicação deva ser segura quando Unicode e outras representações de caracteres mal formados forem inseridas.</a:t>
            </a:r>
            <a:endParaRPr lang="pt-PT" dirty="0">
              <a:solidFill>
                <a:schemeClr val="tx1"/>
              </a:solidFill>
              <a:cs typeface="Calibri" panose="020F0502020204030204"/>
            </a:endParaRPr>
          </a:p>
        </p:txBody>
      </p:sp>
    </p:spTree>
    <p:extLst>
      <p:ext uri="{BB962C8B-B14F-4D97-AF65-F5344CB8AC3E}">
        <p14:creationId xmlns:p14="http://schemas.microsoft.com/office/powerpoint/2010/main" val="2031667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4. </a:t>
            </a:r>
            <a:r>
              <a:rPr lang="pt-PT" sz="2800">
                <a:solidFill>
                  <a:srgbClr val="C00000"/>
                </a:solidFill>
                <a:ea typeface="+mj-lt"/>
                <a:cs typeface="+mj-lt"/>
              </a:rPr>
              <a:t>Codificar e Formatar Dados </a:t>
            </a:r>
            <a:r>
              <a:rPr lang="pt-PT" sz="2800" dirty="0">
                <a:ea typeface="+mj-lt"/>
                <a:cs typeface="+mj-lt"/>
              </a:rPr>
              <a:t> </a:t>
            </a:r>
            <a:br>
              <a:rPr lang="pt-PT" sz="2800" dirty="0">
                <a:solidFill>
                  <a:srgbClr val="404040"/>
                </a:solidFill>
                <a:ea typeface="+mj-lt"/>
                <a:cs typeface="+mj-lt"/>
              </a:rPr>
            </a:br>
            <a:r>
              <a:rPr lang="pt-PT" sz="2800">
                <a:solidFill>
                  <a:srgbClr val="C00000"/>
                </a:solidFill>
                <a:ea typeface="+mj-lt"/>
                <a:cs typeface="+mj-lt"/>
              </a:rPr>
              <a:t>Prevenção de vulnerabildades</a:t>
            </a:r>
            <a:endParaRPr lang="pt-PT" sz="2800" dirty="0">
              <a:solidFill>
                <a:srgbClr val="C00000"/>
              </a:solidFill>
              <a:latin typeface="Calibri Light"/>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dirty="0">
                <a:solidFill>
                  <a:schemeClr val="tx1"/>
                </a:solidFill>
                <a:ea typeface="+mn-lt"/>
                <a:cs typeface="+mn-lt"/>
              </a:rPr>
              <a:t>Com a introdução da codificação e formatação de dados foi possível prevenir a injeção de forma geral (incluindo a injeção por parte do cliente) e o XSS. </a:t>
            </a:r>
            <a:endParaRPr lang="pt-PT">
              <a:cs typeface="Calibri" panose="020F0502020204030204"/>
            </a:endParaRPr>
          </a:p>
        </p:txBody>
      </p:sp>
    </p:spTree>
    <p:extLst>
      <p:ext uri="{BB962C8B-B14F-4D97-AF65-F5344CB8AC3E}">
        <p14:creationId xmlns:p14="http://schemas.microsoft.com/office/powerpoint/2010/main" val="1586843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ea typeface="+mj-lt"/>
                <a:cs typeface="+mj-lt"/>
              </a:rPr>
              <a:t>Validar todos os inputs</a:t>
            </a:r>
            <a:r>
              <a:rPr lang="pt-PT" sz="2800" dirty="0">
                <a:ea typeface="+mj-lt"/>
                <a:cs typeface="+mj-lt"/>
              </a:rPr>
              <a:t>  </a:t>
            </a:r>
            <a:br>
              <a:rPr lang="pt-PT" sz="2800" dirty="0">
                <a:solidFill>
                  <a:srgbClr val="404040"/>
                </a:solidFill>
                <a:ea typeface="+mj-lt"/>
                <a:cs typeface="+mj-lt"/>
              </a:rPr>
            </a:br>
            <a:r>
              <a:rPr lang="pt-PT" sz="2800">
                <a:solidFill>
                  <a:srgbClr val="C00000"/>
                </a:solidFill>
                <a:latin typeface="Calibri Light"/>
                <a:cs typeface="Calibri Light"/>
              </a:rPr>
              <a:t>Descrição</a:t>
            </a: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dirty="0">
                <a:solidFill>
                  <a:schemeClr val="tx1"/>
                </a:solidFill>
                <a:ea typeface="+mn-lt"/>
                <a:cs typeface="+mn-lt"/>
              </a:rPr>
              <a:t>A validação de inputs é uma técnica de programação que garante que apenas os dados formatados corretamente possam entrar numa componente do sistema do software. </a:t>
            </a:r>
            <a:endParaRPr lang="pt-PT">
              <a:ea typeface="+mn-lt"/>
              <a:cs typeface="+mn-lt"/>
            </a:endParaRPr>
          </a:p>
        </p:txBody>
      </p:sp>
    </p:spTree>
    <p:extLst>
      <p:ext uri="{BB962C8B-B14F-4D97-AF65-F5344CB8AC3E}">
        <p14:creationId xmlns:p14="http://schemas.microsoft.com/office/powerpoint/2010/main" val="1559108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Sintaxe e validade semântica </a:t>
            </a:r>
            <a:endParaRPr lang="pt-PT">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dirty="0">
                <a:solidFill>
                  <a:schemeClr val="tx1"/>
                </a:solidFill>
                <a:ea typeface="+mn-lt"/>
                <a:cs typeface="+mn-lt"/>
              </a:rPr>
              <a:t>Uma aplicação deve verificar se os dados são válidos de forma sintática e semântica antes da sua utilização.</a:t>
            </a:r>
          </a:p>
          <a:p>
            <a:pPr marL="342900" indent="-342900">
              <a:buFont typeface="Wingdings" panose="020F0502020204030204" pitchFamily="34" charset="0"/>
              <a:buChar char="§"/>
            </a:pPr>
            <a:r>
              <a:rPr lang="pt-PT" dirty="0">
                <a:solidFill>
                  <a:schemeClr val="tx1"/>
                </a:solidFill>
                <a:ea typeface="+mn-lt"/>
                <a:cs typeface="+mn-lt"/>
              </a:rPr>
              <a:t>A validade da sintaxe significa que os dados estão no formato esperado. </a:t>
            </a:r>
          </a:p>
          <a:p>
            <a:pPr marL="342900" indent="-342900">
              <a:buFont typeface="Wingdings" panose="020F0502020204030204" pitchFamily="34" charset="0"/>
              <a:buChar char="§"/>
            </a:pPr>
            <a:r>
              <a:rPr lang="pt-PT" dirty="0">
                <a:solidFill>
                  <a:schemeClr val="tx1"/>
                </a:solidFill>
                <a:ea typeface="+mn-lt"/>
                <a:cs typeface="+mn-lt"/>
              </a:rPr>
              <a:t>A validade semântica inclui aceitar apenas inputs que estejam dentro de um intervalo aceitável para a funcionalidade e o contexto da aplicação. Por exemplo, uma data de início deve ser anterior a uma data de término na escolha de períodos.  </a:t>
            </a:r>
            <a:endParaRPr lang="pt-PT">
              <a:solidFill>
                <a:schemeClr val="tx1"/>
              </a:solidFill>
              <a:cs typeface="Calibri"/>
            </a:endParaRPr>
          </a:p>
        </p:txBody>
      </p:sp>
    </p:spTree>
    <p:extLst>
      <p:ext uri="{BB962C8B-B14F-4D97-AF65-F5344CB8AC3E}">
        <p14:creationId xmlns:p14="http://schemas.microsoft.com/office/powerpoint/2010/main" val="3457865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Whitelisting e Blacklisting</a:t>
            </a:r>
            <a:r>
              <a:rPr lang="pt-PT" sz="2800" dirty="0">
                <a:solidFill>
                  <a:srgbClr val="C00000"/>
                </a:solidFill>
                <a:ea typeface="+mj-lt"/>
                <a:cs typeface="+mj-lt"/>
              </a:rPr>
              <a:t> </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dirty="0">
                <a:ea typeface="+mn-lt"/>
                <a:cs typeface="+mn-lt"/>
              </a:rPr>
              <a:t>A Blacklisting tenta verificar se os dados fornecidos não possuem conteúdo denominado de </a:t>
            </a:r>
            <a:r>
              <a:rPr lang="pt-PT">
                <a:ea typeface="+mn-lt"/>
                <a:cs typeface="+mn-lt"/>
              </a:rPr>
              <a:t>"mau". Um examplo seria de uma aplicação web poder bloquear o input que contém um texto. </a:t>
            </a:r>
            <a:r>
              <a:rPr lang="pt-PT" dirty="0">
                <a:ea typeface="+mn-lt"/>
                <a:cs typeface="+mn-lt"/>
              </a:rPr>
              <a:t>No entanto, essa defesa pode ser evitada com uma tag de script em letras somente minúsculas </a:t>
            </a:r>
            <a:r>
              <a:rPr lang="pt-PT">
                <a:ea typeface="+mn-lt"/>
                <a:cs typeface="+mn-lt"/>
              </a:rPr>
              <a:t>ou maiúsculas e minúsculas.</a:t>
            </a:r>
          </a:p>
          <a:p>
            <a:pPr marL="342900" indent="-342900">
              <a:buFont typeface="Wingdings" panose="020F0502020204030204" pitchFamily="34" charset="0"/>
              <a:buChar char="§"/>
            </a:pPr>
            <a:r>
              <a:rPr lang="pt-PT">
                <a:ea typeface="+mn-lt"/>
                <a:cs typeface="+mn-lt"/>
              </a:rPr>
              <a:t>A Whitelisting tenta verificar se um determinado dado corresponde a um conjunto de regras denominado de "bens conhecidos". Como exemplo, poderia ser utilizada uma regra de validação da lista de permissões para um estado dos EUA sendo esta um código de duas letras que é apenas um dos estados válidos dos EUA.</a:t>
            </a:r>
            <a:endParaRPr lang="pt-PT" dirty="0">
              <a:cs typeface="Calibri" panose="020F0502020204030204"/>
            </a:endParaRPr>
          </a:p>
        </p:txBody>
      </p:sp>
    </p:spTree>
    <p:extLst>
      <p:ext uri="{BB962C8B-B14F-4D97-AF65-F5344CB8AC3E}">
        <p14:creationId xmlns:p14="http://schemas.microsoft.com/office/powerpoint/2010/main" val="352779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Validação do Cliente/Servidor</a:t>
            </a:r>
            <a:r>
              <a:rPr lang="pt-PT" sz="2800" dirty="0">
                <a:solidFill>
                  <a:srgbClr val="C00000"/>
                </a:solidFill>
                <a:ea typeface="+mj-lt"/>
                <a:cs typeface="+mj-lt"/>
              </a:rPr>
              <a:t> </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a:ea typeface="+mn-lt"/>
                <a:cs typeface="+mn-lt"/>
              </a:rPr>
              <a:t>A validação de input deve ser sempre feita no Servidor para segurança. Embora a validação no Cliente possa ser útil para fins de segurança e funcionais, muitas vezes pode ser facilmente ignorada.</a:t>
            </a:r>
          </a:p>
          <a:p>
            <a:pPr marL="342900" indent="-342900">
              <a:buFont typeface="Wingdings" panose="020F0502020204030204" pitchFamily="34" charset="0"/>
              <a:buChar char="§"/>
            </a:pPr>
            <a:r>
              <a:rPr lang="pt-PT">
                <a:ea typeface="+mn-lt"/>
                <a:cs typeface="+mn-lt"/>
              </a:rPr>
              <a:t> Por exemplo, a validação do Javascript pode alertar o utilizador de que um campo específico deve consistir em números, mas o Servidor da aplicação deve validar que os dados enviados consistem apenas em números no intervalo numérico apropiado para esse recurso. </a:t>
            </a:r>
            <a:endParaRPr lang="pt-PT">
              <a:cs typeface="Calibri"/>
            </a:endParaRPr>
          </a:p>
        </p:txBody>
      </p:sp>
    </p:spTree>
    <p:extLst>
      <p:ext uri="{BB962C8B-B14F-4D97-AF65-F5344CB8AC3E}">
        <p14:creationId xmlns:p14="http://schemas.microsoft.com/office/powerpoint/2010/main" val="1393114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Expressões regulares</a:t>
            </a:r>
            <a:r>
              <a:rPr lang="pt-PT" sz="2800" dirty="0">
                <a:solidFill>
                  <a:srgbClr val="C00000"/>
                </a:solidFill>
                <a:ea typeface="+mj-lt"/>
                <a:cs typeface="+mj-lt"/>
              </a:rPr>
              <a:t> </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a:ea typeface="+mn-lt"/>
                <a:cs typeface="+mn-lt"/>
              </a:rPr>
              <a:t>As expressões regulares fornecem uma forma de verificação da correspondência dos dados a um padrão específico. No entanto, existem cuidados a ter em conta:</a:t>
            </a:r>
          </a:p>
          <a:p>
            <a:pPr marL="342900" indent="-342900">
              <a:buFont typeface="Wingdings" panose="020F0502020204030204" pitchFamily="34" charset="0"/>
              <a:buChar char="§"/>
            </a:pPr>
            <a:r>
              <a:rPr lang="pt-PT" b="1">
                <a:ea typeface="+mn-lt"/>
                <a:cs typeface="+mn-lt"/>
              </a:rPr>
              <a:t>Potencialização do Denial-Of-Service</a:t>
            </a:r>
            <a:r>
              <a:rPr lang="pt-PT">
                <a:ea typeface="+mn-lt"/>
                <a:cs typeface="+mn-lt"/>
              </a:rPr>
              <a:t>: deve-se ter cuidado ao criar expressões regulares pois, caso seja criadas expressões não apropriadas podem resultar em possíveis condições de DoS. No entanto, existem ferramentas que podem testar a vulnerabilidade ao DoS da expressão regular. </a:t>
            </a:r>
            <a:endParaRPr lang="pt-PT" dirty="0">
              <a:ea typeface="+mn-lt"/>
              <a:cs typeface="+mn-lt"/>
            </a:endParaRPr>
          </a:p>
          <a:p>
            <a:pPr marL="342900" indent="-342900">
              <a:buFont typeface="Wingdings" panose="020F0502020204030204" pitchFamily="34" charset="0"/>
              <a:buChar char="§"/>
            </a:pPr>
            <a:r>
              <a:rPr lang="pt-PT" dirty="0">
                <a:ea typeface="+mn-lt"/>
                <a:cs typeface="+mn-lt"/>
              </a:rPr>
              <a:t> </a:t>
            </a:r>
            <a:r>
              <a:rPr lang="pt-PT" b="1">
                <a:ea typeface="+mn-lt"/>
                <a:cs typeface="+mn-lt"/>
              </a:rPr>
              <a:t>Complexidade</a:t>
            </a:r>
            <a:r>
              <a:rPr lang="pt-PT">
                <a:ea typeface="+mn-lt"/>
                <a:cs typeface="+mn-lt"/>
              </a:rPr>
              <a:t>: as expressões regulares podem ser complicadas na manutenção ou compreensão dos desenvolvedores. No entanto, existem alternativas de validação que envolvem escrever métodos de validação que podem ser mais fáceis na manutenção.</a:t>
            </a:r>
            <a:endParaRPr lang="pt-PT">
              <a:cs typeface="Calibri"/>
            </a:endParaRPr>
          </a:p>
        </p:txBody>
      </p:sp>
    </p:spTree>
    <p:extLst>
      <p:ext uri="{BB962C8B-B14F-4D97-AF65-F5344CB8AC3E}">
        <p14:creationId xmlns:p14="http://schemas.microsoft.com/office/powerpoint/2010/main" val="1684900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Limitação da validação de input</a:t>
            </a:r>
            <a:r>
              <a:rPr lang="pt-PT" sz="2800" dirty="0">
                <a:solidFill>
                  <a:srgbClr val="C00000"/>
                </a:solidFill>
                <a:ea typeface="+mj-lt"/>
                <a:cs typeface="+mj-lt"/>
              </a:rPr>
              <a:t> </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a:ea typeface="+mn-lt"/>
                <a:cs typeface="+mn-lt"/>
              </a:rPr>
              <a:t>A validação de input nem sempre torna os dados seguros, pois certas formas de input complexo podem ser válidas mas ainda perigosas. </a:t>
            </a:r>
            <a:endParaRPr lang="pt-PT"/>
          </a:p>
          <a:p>
            <a:pPr marL="342900" indent="-342900">
              <a:buFont typeface="Wingdings" panose="020F0502020204030204" pitchFamily="34" charset="0"/>
              <a:buChar char="§"/>
            </a:pPr>
            <a:r>
              <a:rPr lang="pt-PT">
                <a:ea typeface="+mn-lt"/>
                <a:cs typeface="+mn-lt"/>
              </a:rPr>
              <a:t>Um exemplo é a utilização de um endereço eletrónico válido que pode conter um ataque de injeção SQL ou um URL válido que pode conter um ataque de script entre sites. </a:t>
            </a:r>
          </a:p>
          <a:p>
            <a:pPr marL="342900" indent="-342900">
              <a:buFont typeface="Wingdings" panose="020F0502020204030204" pitchFamily="34" charset="0"/>
              <a:buChar char="§"/>
            </a:pPr>
            <a:r>
              <a:rPr lang="pt-PT">
                <a:ea typeface="+mn-lt"/>
                <a:cs typeface="+mn-lt"/>
              </a:rPr>
              <a:t>Devem ser sempre aplicadas defesas adicionais para além da validação de input de dados como a parametrização da query ou a formatação.</a:t>
            </a:r>
            <a:endParaRPr lang="pt-PT">
              <a:cs typeface="Calibri" panose="020F0502020204030204"/>
            </a:endParaRPr>
          </a:p>
        </p:txBody>
      </p:sp>
    </p:spTree>
    <p:extLst>
      <p:ext uri="{BB962C8B-B14F-4D97-AF65-F5344CB8AC3E}">
        <p14:creationId xmlns:p14="http://schemas.microsoft.com/office/powerpoint/2010/main" val="1006157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Desafios da validação de dados serializados</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marL="342900" indent="-342900">
              <a:buFont typeface="Wingdings" panose="020F0502020204030204" pitchFamily="34" charset="0"/>
              <a:buChar char="§"/>
            </a:pPr>
            <a:r>
              <a:rPr lang="pt-PT">
                <a:ea typeface="+mn-lt"/>
                <a:cs typeface="+mn-lt"/>
              </a:rPr>
              <a:t>Algumas formas de input são tão complexas que a validação pode proteger minimamente a aplicação. É perigosa a desserialização de dados não confiáveis ou dados que podem ser manipulados por um atacante. </a:t>
            </a:r>
          </a:p>
          <a:p>
            <a:pPr marL="342900" indent="-342900">
              <a:buFont typeface="Wingdings" panose="020F0502020204030204" pitchFamily="34" charset="0"/>
              <a:buChar char="§"/>
            </a:pPr>
            <a:r>
              <a:rPr lang="pt-PT">
                <a:ea typeface="+mn-lt"/>
                <a:cs typeface="+mn-lt"/>
              </a:rPr>
              <a:t>O único padrão arquitetural seguro é a não aceitação de objetos serializados de fontes não confiáveis ou a desserialização em capacidade limitada apenas para tipos de dados simples. </a:t>
            </a:r>
          </a:p>
          <a:p>
            <a:pPr marL="342900" indent="-342900">
              <a:buFont typeface="Wingdings" panose="020F0502020204030204" pitchFamily="34" charset="0"/>
              <a:buChar char="§"/>
            </a:pPr>
            <a:r>
              <a:rPr lang="pt-PT">
                <a:ea typeface="+mn-lt"/>
                <a:cs typeface="+mn-lt"/>
              </a:rPr>
              <a:t>Deve ser evitado a todo o custo o processamento de dados serializados e a utilização e formas mais fáceis de defesa (p.e., JSON). </a:t>
            </a:r>
            <a:endParaRPr lang="pt-PT">
              <a:cs typeface="Calibri" panose="020F0502020204030204"/>
            </a:endParaRPr>
          </a:p>
        </p:txBody>
      </p:sp>
    </p:spTree>
    <p:extLst>
      <p:ext uri="{BB962C8B-B14F-4D97-AF65-F5344CB8AC3E}">
        <p14:creationId xmlns:p14="http://schemas.microsoft.com/office/powerpoint/2010/main" val="147405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7280" y="286603"/>
            <a:ext cx="10058400" cy="1005059"/>
          </a:xfrm>
        </p:spPr>
        <p:txBody>
          <a:bodyPr/>
          <a:lstStyle/>
          <a:p>
            <a:pPr algn="ctr"/>
            <a:r>
              <a:rPr lang="pt-PT" sz="5400">
                <a:solidFill>
                  <a:srgbClr val="C00000"/>
                </a:solidFill>
                <a:latin typeface="Calibri"/>
                <a:cs typeface="Calibri Light"/>
              </a:rPr>
              <a:t>Definição de OWASP</a:t>
            </a:r>
            <a:endParaRPr lang="pt-PT">
              <a:solidFill>
                <a:srgbClr val="C00000"/>
              </a:solidFill>
              <a:latin typeface="Calibri"/>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fontScale="77500" lnSpcReduction="2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A OWASP (Open Web </a:t>
            </a:r>
            <a:r>
              <a:rPr lang="pt-PT" sz="2400" err="1">
                <a:solidFill>
                  <a:schemeClr val="tx1"/>
                </a:solidFill>
                <a:ea typeface="+mn-lt"/>
                <a:cs typeface="+mn-lt"/>
              </a:rPr>
              <a:t>Application</a:t>
            </a:r>
            <a:r>
              <a:rPr lang="pt-PT" sz="2400">
                <a:solidFill>
                  <a:schemeClr val="tx1"/>
                </a:solidFill>
                <a:ea typeface="+mn-lt"/>
                <a:cs typeface="+mn-lt"/>
              </a:rPr>
              <a:t> </a:t>
            </a:r>
            <a:r>
              <a:rPr lang="pt-PT" sz="2400" err="1">
                <a:solidFill>
                  <a:schemeClr val="tx1"/>
                </a:solidFill>
                <a:ea typeface="+mn-lt"/>
                <a:cs typeface="+mn-lt"/>
              </a:rPr>
              <a:t>Security</a:t>
            </a:r>
            <a:r>
              <a:rPr lang="pt-PT" sz="2400">
                <a:solidFill>
                  <a:schemeClr val="tx1"/>
                </a:solidFill>
                <a:ea typeface="+mn-lt"/>
                <a:cs typeface="+mn-lt"/>
              </a:rPr>
              <a:t> Project) ou Projeto Aberto de Segurança em Aplicações Web é uma comunidade online que cria e disponibiliza de forma gratuita artigos, metodologias, documentação, ferramentas e tecnologias no campo da segurança de aplicações web</a:t>
            </a:r>
            <a:endParaRPr lang="pt-PT">
              <a:solidFill>
                <a:schemeClr val="tx1"/>
              </a:solidFill>
            </a:endParaRPr>
          </a:p>
          <a:p>
            <a:pPr>
              <a:lnSpc>
                <a:spcPct val="150000"/>
              </a:lnSpc>
              <a:buFont typeface="Wingdings" panose="020F0502020204030204" pitchFamily="34" charset="0"/>
              <a:buChar char="§"/>
            </a:pPr>
            <a:r>
              <a:rPr lang="pt-PT" sz="2400">
                <a:solidFill>
                  <a:schemeClr val="tx1"/>
                </a:solidFill>
                <a:ea typeface="+mn-lt"/>
                <a:cs typeface="+mn-lt"/>
              </a:rPr>
              <a:t> É abordada a segurança em aplicações como um problema de pessoas, processos e tecnologia porque as abordagens mais eficazes em segurança de aplicações requerem melhorias nestas áreas</a:t>
            </a:r>
          </a:p>
          <a:p>
            <a:pPr>
              <a:lnSpc>
                <a:spcPct val="150000"/>
              </a:lnSpc>
              <a:buFont typeface="Wingdings" panose="020F0502020204030204" pitchFamily="34" charset="0"/>
              <a:buChar char="§"/>
            </a:pPr>
            <a:r>
              <a:rPr lang="pt-PT" sz="2400">
                <a:solidFill>
                  <a:schemeClr val="tx1"/>
                </a:solidFill>
                <a:ea typeface="+mn-lt"/>
                <a:cs typeface="+mn-lt"/>
              </a:rPr>
              <a:t> A OWASP não é filiada a nenhuma empresa de tecnologia, apesar de apoiar o uso de tecnologia de segurança comercial. Da mesma forma de muitos projetos de software de código aberto, a OWASP produz vários tipos de materiais de maneira colaborativa e aberta</a:t>
            </a:r>
            <a:endParaRPr lang="pt-PT">
              <a:solidFill>
                <a:schemeClr val="tx1"/>
              </a:solidFill>
              <a:ea typeface="+mn-lt"/>
              <a:cs typeface="+mn-lt"/>
            </a:endParaRPr>
          </a:p>
        </p:txBody>
      </p:sp>
    </p:spTree>
    <p:extLst>
      <p:ext uri="{BB962C8B-B14F-4D97-AF65-F5344CB8AC3E}">
        <p14:creationId xmlns:p14="http://schemas.microsoft.com/office/powerpoint/2010/main" val="1479686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Desafios da validação de dados serializados</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r>
              <a:rPr lang="pt-PT">
                <a:ea typeface="+mn-lt"/>
                <a:cs typeface="+mn-lt"/>
              </a:rPr>
              <a:t>Caso não seja possível, deve-se considerar a lista seguinte de defesas de validação ao processar dados:</a:t>
            </a:r>
          </a:p>
          <a:p>
            <a:pPr marL="342900" indent="-342900">
              <a:buFont typeface="Wingdings" panose="020F0502020204030204" pitchFamily="34" charset="0"/>
              <a:buChar char="§"/>
            </a:pPr>
            <a:r>
              <a:rPr lang="pt-PT">
                <a:ea typeface="+mn-lt"/>
                <a:cs typeface="+mn-lt"/>
              </a:rPr>
              <a:t>Implementação de verificações de integridade ou utilização da criptografia para os objetos serializados</a:t>
            </a:r>
            <a:endParaRPr lang="pt-PT" dirty="0">
              <a:ea typeface="+mn-lt"/>
              <a:cs typeface="+mn-lt"/>
            </a:endParaRPr>
          </a:p>
          <a:p>
            <a:pPr marL="342900" indent="-342900">
              <a:buFont typeface="Wingdings" panose="020F0502020204030204" pitchFamily="34" charset="0"/>
              <a:buChar char="§"/>
            </a:pPr>
            <a:r>
              <a:rPr lang="pt-PT">
                <a:ea typeface="+mn-lt"/>
                <a:cs typeface="+mn-lt"/>
              </a:rPr>
              <a:t>Imposição de restrições restritas de tipo durante a desserialização antes da criação do objeto.</a:t>
            </a:r>
          </a:p>
          <a:p>
            <a:pPr marL="342900" indent="-342900">
              <a:buFont typeface="Wingdings" panose="020F0502020204030204" pitchFamily="34" charset="0"/>
              <a:buChar char="§"/>
            </a:pPr>
            <a:r>
              <a:rPr lang="pt-PT">
                <a:ea typeface="+mn-lt"/>
                <a:cs typeface="+mn-lt"/>
              </a:rPr>
              <a:t>Desvio da técnica do código que está em espera de um conjunto de definição de classes.</a:t>
            </a:r>
          </a:p>
          <a:p>
            <a:pPr marL="342900" indent="-342900">
              <a:buFont typeface="Wingdings" panose="020F0502020204030204" pitchFamily="34" charset="0"/>
              <a:buChar char="§"/>
            </a:pPr>
            <a:r>
              <a:rPr lang="pt-PT">
                <a:ea typeface="+mn-lt"/>
                <a:cs typeface="+mn-lt"/>
              </a:rPr>
              <a:t>Isolamento do código que desserializa.</a:t>
            </a:r>
          </a:p>
          <a:p>
            <a:pPr marL="342900" indent="-342900">
              <a:buFont typeface="Wingdings" panose="020F0502020204030204" pitchFamily="34" charset="0"/>
              <a:buChar char="§"/>
            </a:pPr>
            <a:r>
              <a:rPr lang="pt-PT">
                <a:ea typeface="+mn-lt"/>
                <a:cs typeface="+mn-lt"/>
              </a:rPr>
              <a:t>Desserialização de exceções e falhas na segurança de logs.</a:t>
            </a:r>
          </a:p>
          <a:p>
            <a:pPr marL="342900" indent="-342900">
              <a:buFont typeface="Wingdings" panose="020F0502020204030204" pitchFamily="34" charset="0"/>
              <a:buChar char="§"/>
            </a:pPr>
            <a:r>
              <a:rPr lang="pt-PT">
                <a:ea typeface="+mn-lt"/>
                <a:cs typeface="+mn-lt"/>
              </a:rPr>
              <a:t>Restrição/Monitorização da conectivadade de receptáculos ou servidores que façam a desserialização, alertanto se um utilizador desserializa constantemente. </a:t>
            </a:r>
            <a:endParaRPr lang="pt-PT">
              <a:cs typeface="Calibri" panose="020F0502020204030204"/>
            </a:endParaRPr>
          </a:p>
        </p:txBody>
      </p:sp>
    </p:spTree>
    <p:extLst>
      <p:ext uri="{BB962C8B-B14F-4D97-AF65-F5344CB8AC3E}">
        <p14:creationId xmlns:p14="http://schemas.microsoft.com/office/powerpoint/2010/main" val="1877813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Input inesperado do utilizador (Atribuição em massa)</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a:ea typeface="+mn-lt"/>
                <a:cs typeface="+mn-lt"/>
              </a:rPr>
              <a:t>Algumas frameworks suportam a ligação automática de parâmetros de solicitações HTTP a objetos do lado do Servidor utilizados pela aplicação. </a:t>
            </a:r>
            <a:endParaRPr lang="pt-PT" dirty="0">
              <a:ea typeface="+mn-lt"/>
              <a:cs typeface="+mn-lt"/>
            </a:endParaRPr>
          </a:p>
          <a:p>
            <a:pPr>
              <a:buFont typeface="Wingdings" panose="020F0502020204030204" pitchFamily="34" charset="0"/>
              <a:buChar char="§"/>
            </a:pPr>
            <a:r>
              <a:rPr lang="pt-PT">
                <a:ea typeface="+mn-lt"/>
                <a:cs typeface="+mn-lt"/>
              </a:rPr>
              <a:t>Esse recurso pode permitir que um atacante atualize objetos do lado do Servidor que não foram modificados, modifique o seu nível de controlo de acesso e contorne a lógica comercial da aplicação. </a:t>
            </a:r>
          </a:p>
          <a:p>
            <a:pPr>
              <a:buFont typeface="Wingdings" panose="020F0502020204030204" pitchFamily="34" charset="0"/>
              <a:buChar char="§"/>
            </a:pPr>
            <a:r>
              <a:rPr lang="pt-PT">
                <a:ea typeface="+mn-lt"/>
                <a:cs typeface="+mn-lt"/>
              </a:rPr>
              <a:t>Esse ataque tem várias denominações tais como Atribuição em massa, Vinculação automática ou Injeção de objetos. </a:t>
            </a:r>
            <a:endParaRPr lang="pt-PT">
              <a:cs typeface="Calibri" panose="020F0502020204030204"/>
            </a:endParaRPr>
          </a:p>
        </p:txBody>
      </p:sp>
    </p:spTree>
    <p:extLst>
      <p:ext uri="{BB962C8B-B14F-4D97-AF65-F5344CB8AC3E}">
        <p14:creationId xmlns:p14="http://schemas.microsoft.com/office/powerpoint/2010/main" val="234735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Validação e higienização de HTML </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a:ea typeface="+mn-lt"/>
                <a:cs typeface="+mn-lt"/>
              </a:rPr>
              <a:t> Considerando uma aplicação que necessite de aceitar HTML de utilizadores, a validação ou formatação não ajudará na higienização: ss expressões regulares não são expressivas o suficiente para entender a complexidade do HTML; a codificação ou formatação de HTML fará com que o HTML não seja renderizado corretamente. </a:t>
            </a:r>
            <a:endParaRPr lang="pt-PT"/>
          </a:p>
          <a:p>
            <a:pPr>
              <a:buFont typeface="Wingdings" panose="020F0502020204030204" pitchFamily="34" charset="0"/>
              <a:buChar char="§"/>
            </a:pPr>
            <a:r>
              <a:rPr lang="pt-PT">
                <a:ea typeface="+mn-lt"/>
                <a:cs typeface="+mn-lt"/>
              </a:rPr>
              <a:t>Para o contorno deste problema, foi desenvolvidas bibliotecas que fazem a análise e limpeza do texto formatado em HTML: a HtmlSanitizer e a OWASP Java HTML Sanitizer.</a:t>
            </a:r>
            <a:endParaRPr lang="pt-PT"/>
          </a:p>
        </p:txBody>
      </p:sp>
    </p:spTree>
    <p:extLst>
      <p:ext uri="{BB962C8B-B14F-4D97-AF65-F5344CB8AC3E}">
        <p14:creationId xmlns:p14="http://schemas.microsoft.com/office/powerpoint/2010/main" val="521941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Validação da funcionalidade em bibliotecas e frameworks</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a:ea typeface="+mn-lt"/>
                <a:cs typeface="+mn-lt"/>
              </a:rPr>
              <a:t> Todas as linguagens e a maioria dos frameworks fornecem bibliotecas de validação ou funções que devem ser aproveitadas para validar dados. </a:t>
            </a:r>
          </a:p>
          <a:p>
            <a:pPr>
              <a:buFont typeface="Wingdings" panose="020F0502020204030204" pitchFamily="34" charset="0"/>
              <a:buChar char="§"/>
            </a:pPr>
            <a:r>
              <a:rPr lang="pt-PT">
                <a:ea typeface="+mn-lt"/>
                <a:cs typeface="+mn-lt"/>
              </a:rPr>
              <a:t>As bibliotecas de validação geralmente cobrem tipos de dados comuns, requisitos de comprimento, intervalo de números inteiros, entre outros. </a:t>
            </a:r>
          </a:p>
          <a:p>
            <a:pPr>
              <a:buFont typeface="Wingdings" panose="020F0502020204030204" pitchFamily="34" charset="0"/>
              <a:buChar char="§"/>
            </a:pPr>
            <a:r>
              <a:rPr lang="pt-PT">
                <a:ea typeface="+mn-lt"/>
                <a:cs typeface="+mn-lt"/>
              </a:rPr>
              <a:t>Muitas bibliotecas e frameworks permitem definir a sua própria expressão regular ou lógica para validação personalizada de uma maneira que permita ao programador aproveitar essa funcionalidade em toda a aplicação. </a:t>
            </a:r>
            <a:endParaRPr lang="pt-PT">
              <a:cs typeface="Calibri"/>
            </a:endParaRPr>
          </a:p>
        </p:txBody>
      </p:sp>
    </p:spTree>
    <p:extLst>
      <p:ext uri="{BB962C8B-B14F-4D97-AF65-F5344CB8AC3E}">
        <p14:creationId xmlns:p14="http://schemas.microsoft.com/office/powerpoint/2010/main" val="1869098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5. </a:t>
            </a:r>
            <a:r>
              <a:rPr lang="pt-PT" sz="2800">
                <a:solidFill>
                  <a:srgbClr val="C00000"/>
                </a:solidFill>
                <a:latin typeface="Calibri Light"/>
                <a:cs typeface="Calibri Light"/>
              </a:rPr>
              <a:t>Validar todos os inputs</a:t>
            </a:r>
            <a:r>
              <a:rPr lang="pt-PT" sz="2800" dirty="0">
                <a:solidFill>
                  <a:srgbClr val="404040"/>
                </a:solidFill>
                <a:latin typeface="Calibri Light"/>
                <a:cs typeface="Calibri Light"/>
              </a:rPr>
              <a:t>  </a:t>
            </a:r>
            <a:br>
              <a:rPr lang="pt-PT" sz="2800" dirty="0">
                <a:ea typeface="+mj-lt"/>
                <a:cs typeface="+mj-lt"/>
              </a:rPr>
            </a:br>
            <a:r>
              <a:rPr lang="pt-PT" sz="2800">
                <a:solidFill>
                  <a:srgbClr val="C00000"/>
                </a:solidFill>
                <a:ea typeface="+mj-lt"/>
                <a:cs typeface="+mj-lt"/>
              </a:rPr>
              <a:t>Prevenção de vulnerabilidades </a:t>
            </a:r>
            <a:endParaRPr lang="pt-PT" dirty="0">
              <a:solidFill>
                <a:srgbClr val="C00000"/>
              </a:solidFill>
              <a:cs typeface="Calibri Light"/>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a:ea typeface="+mn-lt"/>
                <a:cs typeface="+mn-lt"/>
              </a:rPr>
              <a:t> Com a validação de input foi possível a prevenção de vulnerabilidades como a redução da superfície de ataque das aplicações dificultando os ataques contra uma aplicação, fornecimento de segurança a certas formas de dados, específica a certos ataques não podendo ser aplicada com segurança como regra geral. </a:t>
            </a:r>
            <a:endParaRPr lang="pt-PT"/>
          </a:p>
          <a:p>
            <a:pPr>
              <a:buFont typeface="Wingdings" panose="020F0502020204030204" pitchFamily="34" charset="0"/>
              <a:buChar char="§"/>
            </a:pPr>
            <a:r>
              <a:rPr lang="pt-PT">
                <a:ea typeface="+mn-lt"/>
                <a:cs typeface="+mn-lt"/>
              </a:rPr>
              <a:t>No entanto, a validação de input não deve ser utilizada como método principal para prevenção de XSS, injeção de SQL, entre outros. </a:t>
            </a:r>
            <a:endParaRPr lang="pt-PT"/>
          </a:p>
        </p:txBody>
      </p:sp>
    </p:spTree>
    <p:extLst>
      <p:ext uri="{BB962C8B-B14F-4D97-AF65-F5344CB8AC3E}">
        <p14:creationId xmlns:p14="http://schemas.microsoft.com/office/powerpoint/2010/main" val="3671149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6. </a:t>
            </a:r>
            <a:r>
              <a:rPr lang="pt-PT" sz="3100">
                <a:solidFill>
                  <a:srgbClr val="C00000"/>
                </a:solidFill>
                <a:latin typeface="Calibri"/>
                <a:ea typeface="+mj-lt"/>
                <a:cs typeface="+mj-lt"/>
              </a:rPr>
              <a:t>Implementar identidade digital</a:t>
            </a:r>
            <a:br>
              <a:rPr lang="pt-PT" sz="3100">
                <a:solidFill>
                  <a:srgbClr val="C00000"/>
                </a:solidFill>
                <a:latin typeface="Calibri"/>
                <a:cs typeface="Calibri Light"/>
              </a:rPr>
            </a:br>
            <a:r>
              <a:rPr lang="pt-PT" sz="3100">
                <a:solidFill>
                  <a:srgbClr val="C00000"/>
                </a:solidFill>
                <a:latin typeface="Calibri"/>
                <a:cs typeface="Calibri Light"/>
              </a:rPr>
              <a:t>Descrição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lnSpcReduction="1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A identidade digital é a representação exclusiva de um utilizador à medida que este se envolve numa transação online</a:t>
            </a:r>
            <a:endParaRPr lang="pt-PT">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A autenticação é o processo de verificação da veracidade de uma entidade</a:t>
            </a:r>
            <a:endParaRPr lang="pt-PT">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O controlo de sessões é um processo no qual um Servidor mantém o estado de autenticação dos utilizadores, para que o utilizador possa continuar a utilizar o sistema sem se autenticar novamente</a:t>
            </a:r>
            <a:endParaRPr lang="pt-PT">
              <a:solidFill>
                <a:schemeClr val="tx1"/>
              </a:solidFill>
              <a:cs typeface="Calibri"/>
            </a:endParaRP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2658048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6. </a:t>
            </a:r>
            <a:r>
              <a:rPr lang="pt-PT" sz="3100">
                <a:solidFill>
                  <a:srgbClr val="C00000"/>
                </a:solidFill>
                <a:latin typeface="Calibri"/>
                <a:ea typeface="+mj-lt"/>
                <a:cs typeface="+mj-lt"/>
              </a:rPr>
              <a:t>Implementar identidade digital</a:t>
            </a:r>
            <a:br>
              <a:rPr lang="pt-PT" sz="3100">
                <a:solidFill>
                  <a:srgbClr val="C00000"/>
                </a:solidFill>
                <a:latin typeface="Calibri"/>
                <a:cs typeface="Calibri Light"/>
              </a:rPr>
            </a:br>
            <a:r>
              <a:rPr lang="pt-PT" sz="3100">
                <a:solidFill>
                  <a:srgbClr val="C00000"/>
                </a:solidFill>
                <a:latin typeface="Calibri"/>
                <a:cs typeface="Calibri Light"/>
              </a:rPr>
              <a:t>Níveis de autenticação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fontScale="62500" lnSpcReduction="2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A implementação de uma identidade digital possui 3 níveis de autenticação</a:t>
            </a:r>
          </a:p>
          <a:p>
            <a:pPr>
              <a:lnSpc>
                <a:spcPct val="150000"/>
              </a:lnSpc>
              <a:buFont typeface="Wingdings" panose="020F0502020204030204" pitchFamily="34" charset="0"/>
              <a:buChar char="§"/>
            </a:pPr>
            <a:r>
              <a:rPr lang="pt-PT" sz="2400">
                <a:solidFill>
                  <a:schemeClr val="tx1"/>
                </a:solidFill>
                <a:ea typeface="+mn-lt"/>
                <a:cs typeface="+mn-lt"/>
              </a:rPr>
              <a:t> O nível 1 é relacionado com as passwords que são bastante importantes pois são necessárias políticas, armazená-las com segurança e às vezes é necessária a redefinição destas</a:t>
            </a:r>
          </a:p>
          <a:p>
            <a:pPr>
              <a:lnSpc>
                <a:spcPct val="150000"/>
              </a:lnSpc>
              <a:buFont typeface="Wingdings" panose="020F0502020204030204" pitchFamily="34" charset="0"/>
              <a:buChar char="§"/>
            </a:pPr>
            <a:r>
              <a:rPr lang="pt-PT" sz="2400">
                <a:solidFill>
                  <a:schemeClr val="tx1"/>
                </a:solidFill>
                <a:ea typeface="+mn-lt"/>
                <a:cs typeface="+mn-lt"/>
              </a:rPr>
              <a:t> O nível 2 é caracterizado pela autenticação </a:t>
            </a:r>
            <a:r>
              <a:rPr lang="pt-PT" sz="2400" err="1">
                <a:solidFill>
                  <a:schemeClr val="tx1"/>
                </a:solidFill>
                <a:ea typeface="+mn-lt"/>
                <a:cs typeface="+mn-lt"/>
              </a:rPr>
              <a:t>multifator</a:t>
            </a:r>
            <a:r>
              <a:rPr lang="pt-PT" sz="2400">
                <a:solidFill>
                  <a:schemeClr val="tx1"/>
                </a:solidFill>
                <a:ea typeface="+mn-lt"/>
                <a:cs typeface="+mn-lt"/>
              </a:rPr>
              <a:t> onde se garante</a:t>
            </a:r>
            <a:r>
              <a:rPr lang="pt-PT" sz="2400">
                <a:ea typeface="+mn-lt"/>
                <a:cs typeface="+mn-lt"/>
              </a:rPr>
              <a:t> </a:t>
            </a:r>
            <a:r>
              <a:rPr lang="pt-PT" sz="2400">
                <a:solidFill>
                  <a:schemeClr val="tx1"/>
                </a:solidFill>
                <a:ea typeface="+mn-lt"/>
                <a:cs typeface="+mn-lt"/>
              </a:rPr>
              <a:t>que os utilizadores sejam quem alegam ser, exigindo que eles se identifiquem com um combinação de algo que se sabe, algo que se possui  e a biometria  que caracteriza algo que o utilizador seja. As soluções multifatoriais fornecem uma solução mais robusta, exigindo que o atacante adquira mais do que um elemento para se autenticar no serviço</a:t>
            </a:r>
            <a:endParaRPr lang="pt-PT">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O nível 3 consiste numa autenticação baseada em criptografia que é necessária quando o impacto dos sistemas comprometidos pode levar a danos pessoais Esta autenticação é baseada na prova de posse de uma chave por meio de um protocolo criptográfico</a:t>
            </a: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303798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6. </a:t>
            </a:r>
            <a:r>
              <a:rPr lang="pt-PT" sz="3100">
                <a:solidFill>
                  <a:srgbClr val="C00000"/>
                </a:solidFill>
                <a:latin typeface="Calibri"/>
                <a:ea typeface="+mj-lt"/>
                <a:cs typeface="+mj-lt"/>
              </a:rPr>
              <a:t>Implementar identidade digital</a:t>
            </a:r>
            <a:br>
              <a:rPr lang="pt-PT" sz="3100">
                <a:solidFill>
                  <a:srgbClr val="C00000"/>
                </a:solidFill>
                <a:latin typeface="Calibri"/>
                <a:cs typeface="Calibri Light"/>
              </a:rPr>
            </a:br>
            <a:r>
              <a:rPr lang="pt-PT" sz="3100">
                <a:solidFill>
                  <a:srgbClr val="C00000"/>
                </a:solidFill>
                <a:latin typeface="Calibri"/>
                <a:cs typeface="Calibri Light"/>
              </a:rPr>
              <a:t>Prevenção de vulnerabilidades</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Quebra de autenticação</a:t>
            </a:r>
          </a:p>
          <a:p>
            <a:pPr>
              <a:lnSpc>
                <a:spcPct val="150000"/>
              </a:lnSpc>
              <a:buFont typeface="Wingdings" panose="020F0502020204030204" pitchFamily="34" charset="0"/>
              <a:buChar char="§"/>
            </a:pPr>
            <a:r>
              <a:rPr lang="pt-PT" sz="2400">
                <a:solidFill>
                  <a:schemeClr val="tx1"/>
                </a:solidFill>
                <a:ea typeface="+mn-lt"/>
                <a:cs typeface="+mn-lt"/>
              </a:rPr>
              <a:t> Gerenciamento da sessão</a:t>
            </a:r>
          </a:p>
          <a:p>
            <a:pPr>
              <a:lnSpc>
                <a:spcPct val="150000"/>
              </a:lnSpc>
              <a:buFont typeface="Wingdings" panose="020F0502020204030204" pitchFamily="34" charset="0"/>
              <a:buChar char="§"/>
            </a:pPr>
            <a:r>
              <a:rPr lang="pt-PT" sz="2400">
                <a:solidFill>
                  <a:schemeClr val="tx1"/>
                </a:solidFill>
                <a:ea typeface="+mn-lt"/>
                <a:cs typeface="+mn-lt"/>
              </a:rPr>
              <a:t> Fraca autorização e autenticação</a:t>
            </a:r>
          </a:p>
        </p:txBody>
      </p:sp>
    </p:spTree>
    <p:extLst>
      <p:ext uri="{BB962C8B-B14F-4D97-AF65-F5344CB8AC3E}">
        <p14:creationId xmlns:p14="http://schemas.microsoft.com/office/powerpoint/2010/main" val="3494457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7. Implementar controlos de acesso</a:t>
            </a:r>
            <a:br>
              <a:rPr lang="pt-PT" sz="3100">
                <a:solidFill>
                  <a:srgbClr val="C00000"/>
                </a:solidFill>
                <a:latin typeface="Calibri"/>
                <a:cs typeface="Calibri Light"/>
              </a:rPr>
            </a:br>
            <a:r>
              <a:rPr lang="pt-PT" sz="3100">
                <a:solidFill>
                  <a:srgbClr val="C00000"/>
                </a:solidFill>
                <a:latin typeface="Calibri"/>
                <a:cs typeface="Calibri Light"/>
              </a:rPr>
              <a:t>Descrição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lnSpcReduction="1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Controlo de acesso é o processo de garantir ou negar um pedido de acesso a um utilizador, processo ou programa</a:t>
            </a:r>
            <a:endParaRPr lang="pt-PT">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Envolve o ato de garantir e revogar privilégios de acesso</a:t>
            </a:r>
          </a:p>
          <a:p>
            <a:pPr>
              <a:lnSpc>
                <a:spcPct val="150000"/>
              </a:lnSpc>
              <a:buFont typeface="Wingdings" panose="020F0502020204030204" pitchFamily="34" charset="0"/>
              <a:buChar char="§"/>
            </a:pPr>
            <a:r>
              <a:rPr lang="pt-PT" sz="2400">
                <a:solidFill>
                  <a:schemeClr val="tx1"/>
                </a:solidFill>
                <a:ea typeface="+mn-lt"/>
                <a:cs typeface="+mn-lt"/>
              </a:rPr>
              <a:t> As diferentes aplicações do controlo de acesso têm ramificações em muitas diferentes áreas do software dependendo na complexidade do sistema de controlo de acessos</a:t>
            </a:r>
          </a:p>
        </p:txBody>
      </p:sp>
    </p:spTree>
    <p:extLst>
      <p:ext uri="{BB962C8B-B14F-4D97-AF65-F5344CB8AC3E}">
        <p14:creationId xmlns:p14="http://schemas.microsoft.com/office/powerpoint/2010/main" val="2865122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7. Implementar controlos de acesso</a:t>
            </a:r>
            <a:br>
              <a:rPr lang="pt-PT" sz="3100">
                <a:solidFill>
                  <a:srgbClr val="C00000"/>
                </a:solidFill>
                <a:latin typeface="Calibri"/>
                <a:cs typeface="Calibri Light"/>
              </a:rPr>
            </a:br>
            <a:r>
              <a:rPr lang="pt-PT" sz="3100">
                <a:solidFill>
                  <a:srgbClr val="C00000"/>
                </a:solidFill>
                <a:latin typeface="Calibri"/>
                <a:cs typeface="Calibri Light"/>
              </a:rPr>
              <a:t>Designs para gestão de controlos de acesso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fontScale="70000" lnSpcReduction="2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a:t>
            </a:r>
            <a:r>
              <a:rPr lang="pt-PT" sz="2400" err="1">
                <a:solidFill>
                  <a:schemeClr val="tx1"/>
                </a:solidFill>
                <a:ea typeface="+mn-lt"/>
                <a:cs typeface="+mn-lt"/>
              </a:rPr>
              <a:t>Discretionary</a:t>
            </a:r>
            <a:r>
              <a:rPr lang="pt-PT" sz="2400">
                <a:solidFill>
                  <a:schemeClr val="tx1"/>
                </a:solidFill>
                <a:ea typeface="+mn-lt"/>
                <a:cs typeface="+mn-lt"/>
              </a:rPr>
              <a:t> Access </a:t>
            </a:r>
            <a:r>
              <a:rPr lang="pt-PT" sz="2400" err="1">
                <a:solidFill>
                  <a:schemeClr val="tx1"/>
                </a:solidFill>
                <a:ea typeface="+mn-lt"/>
                <a:cs typeface="+mn-lt"/>
              </a:rPr>
              <a:t>Control</a:t>
            </a:r>
            <a:r>
              <a:rPr lang="pt-PT" sz="2400">
                <a:solidFill>
                  <a:schemeClr val="tx1"/>
                </a:solidFill>
                <a:ea typeface="+mn-lt"/>
                <a:cs typeface="+mn-lt"/>
              </a:rPr>
              <a:t> (DAC): restrição de acesso a objetos baseada na identidade e o tipo do sujeito e/ou grupos a que o objeto a ser acedido pertence</a:t>
            </a:r>
          </a:p>
          <a:p>
            <a:pPr>
              <a:lnSpc>
                <a:spcPct val="150000"/>
              </a:lnSpc>
              <a:buFont typeface="Wingdings" panose="020F0502020204030204" pitchFamily="34" charset="0"/>
              <a:buChar char="§"/>
            </a:pPr>
            <a:r>
              <a:rPr lang="pt-PT" sz="2400">
                <a:solidFill>
                  <a:schemeClr val="tx1"/>
                </a:solidFill>
                <a:ea typeface="+mn-lt"/>
                <a:cs typeface="+mn-lt"/>
              </a:rPr>
              <a:t> </a:t>
            </a:r>
            <a:r>
              <a:rPr lang="pt-PT" sz="2400" err="1">
                <a:solidFill>
                  <a:schemeClr val="tx1"/>
                </a:solidFill>
                <a:ea typeface="+mn-lt"/>
                <a:cs typeface="+mn-lt"/>
              </a:rPr>
              <a:t>Mandatory</a:t>
            </a:r>
            <a:r>
              <a:rPr lang="pt-PT" sz="2400">
                <a:solidFill>
                  <a:schemeClr val="tx1"/>
                </a:solidFill>
                <a:ea typeface="+mn-lt"/>
                <a:cs typeface="+mn-lt"/>
              </a:rPr>
              <a:t> Access </a:t>
            </a:r>
            <a:r>
              <a:rPr lang="pt-PT" sz="2400" err="1">
                <a:solidFill>
                  <a:schemeClr val="tx1"/>
                </a:solidFill>
                <a:ea typeface="+mn-lt"/>
                <a:cs typeface="+mn-lt"/>
              </a:rPr>
              <a:t>Control</a:t>
            </a:r>
            <a:r>
              <a:rPr lang="pt-PT" sz="2400">
                <a:solidFill>
                  <a:schemeClr val="tx1"/>
                </a:solidFill>
                <a:ea typeface="+mn-lt"/>
                <a:cs typeface="+mn-lt"/>
              </a:rPr>
              <a:t> (MAC): restrição de acesso baseada na sensibilidade da informação contida no sistema de recursos e a autorização formal dos utilizadores para aceder a informação sensível</a:t>
            </a:r>
          </a:p>
          <a:p>
            <a:pPr>
              <a:lnSpc>
                <a:spcPct val="150000"/>
              </a:lnSpc>
              <a:buFont typeface="Wingdings" panose="020F0502020204030204" pitchFamily="34" charset="0"/>
              <a:buChar char="§"/>
            </a:pPr>
            <a:r>
              <a:rPr lang="pt-PT" sz="2400">
                <a:solidFill>
                  <a:schemeClr val="tx1"/>
                </a:solidFill>
                <a:ea typeface="+mn-lt"/>
                <a:cs typeface="+mn-lt"/>
              </a:rPr>
              <a:t> Role </a:t>
            </a:r>
            <a:r>
              <a:rPr lang="pt-PT" sz="2400" err="1">
                <a:solidFill>
                  <a:schemeClr val="tx1"/>
                </a:solidFill>
                <a:ea typeface="+mn-lt"/>
                <a:cs typeface="+mn-lt"/>
              </a:rPr>
              <a:t>Based</a:t>
            </a:r>
            <a:r>
              <a:rPr lang="pt-PT" sz="2400">
                <a:solidFill>
                  <a:schemeClr val="tx1"/>
                </a:solidFill>
                <a:ea typeface="+mn-lt"/>
                <a:cs typeface="+mn-lt"/>
              </a:rPr>
              <a:t> Access </a:t>
            </a:r>
            <a:r>
              <a:rPr lang="pt-PT" sz="2400" err="1">
                <a:solidFill>
                  <a:schemeClr val="tx1"/>
                </a:solidFill>
                <a:ea typeface="+mn-lt"/>
                <a:cs typeface="+mn-lt"/>
              </a:rPr>
              <a:t>Control</a:t>
            </a:r>
            <a:r>
              <a:rPr lang="pt-PT" sz="2400">
                <a:solidFill>
                  <a:schemeClr val="tx1"/>
                </a:solidFill>
                <a:ea typeface="+mn-lt"/>
                <a:cs typeface="+mn-lt"/>
              </a:rPr>
              <a:t> (RBAC): modelo de controlo de acessos aos recursos em que as ações permitidas aos recursos são identificadas com as funções em vez de um identificador individual</a:t>
            </a:r>
          </a:p>
          <a:p>
            <a:pPr>
              <a:lnSpc>
                <a:spcPct val="150000"/>
              </a:lnSpc>
              <a:buFont typeface="Wingdings" panose="020F0502020204030204" pitchFamily="34" charset="0"/>
              <a:buChar char="§"/>
            </a:pPr>
            <a:r>
              <a:rPr lang="pt-PT" sz="2400">
                <a:solidFill>
                  <a:schemeClr val="tx1"/>
                </a:solidFill>
                <a:ea typeface="+mn-lt"/>
                <a:cs typeface="+mn-lt"/>
              </a:rPr>
              <a:t> </a:t>
            </a:r>
            <a:r>
              <a:rPr lang="pt-PT" sz="2400" err="1">
                <a:solidFill>
                  <a:schemeClr val="tx1"/>
                </a:solidFill>
                <a:ea typeface="+mn-lt"/>
                <a:cs typeface="+mn-lt"/>
              </a:rPr>
              <a:t>Attribute</a:t>
            </a:r>
            <a:r>
              <a:rPr lang="pt-PT" sz="2400">
                <a:solidFill>
                  <a:schemeClr val="tx1"/>
                </a:solidFill>
                <a:ea typeface="+mn-lt"/>
                <a:cs typeface="+mn-lt"/>
              </a:rPr>
              <a:t> </a:t>
            </a:r>
            <a:r>
              <a:rPr lang="pt-PT" sz="2400" err="1">
                <a:solidFill>
                  <a:schemeClr val="tx1"/>
                </a:solidFill>
                <a:ea typeface="+mn-lt"/>
                <a:cs typeface="+mn-lt"/>
              </a:rPr>
              <a:t>Based</a:t>
            </a:r>
            <a:r>
              <a:rPr lang="pt-PT" sz="2400">
                <a:solidFill>
                  <a:schemeClr val="tx1"/>
                </a:solidFill>
                <a:ea typeface="+mn-lt"/>
                <a:cs typeface="+mn-lt"/>
              </a:rPr>
              <a:t> Access </a:t>
            </a:r>
            <a:r>
              <a:rPr lang="pt-PT" sz="2400" err="1">
                <a:solidFill>
                  <a:schemeClr val="tx1"/>
                </a:solidFill>
                <a:ea typeface="+mn-lt"/>
                <a:cs typeface="+mn-lt"/>
              </a:rPr>
              <a:t>Control</a:t>
            </a:r>
            <a:r>
              <a:rPr lang="pt-PT" sz="2400">
                <a:solidFill>
                  <a:schemeClr val="tx1"/>
                </a:solidFill>
                <a:ea typeface="+mn-lt"/>
                <a:cs typeface="+mn-lt"/>
              </a:rPr>
              <a:t> (ABAC): garante ou nega pedidos do utilizador baseando-se em atributos arbitrários do utilizador, do </a:t>
            </a:r>
            <a:r>
              <a:rPr lang="pt-PT" sz="2400" err="1">
                <a:solidFill>
                  <a:schemeClr val="tx1"/>
                </a:solidFill>
                <a:ea typeface="+mn-lt"/>
                <a:cs typeface="+mn-lt"/>
              </a:rPr>
              <a:t>objecto</a:t>
            </a:r>
            <a:r>
              <a:rPr lang="pt-PT" sz="2400">
                <a:solidFill>
                  <a:schemeClr val="tx1"/>
                </a:solidFill>
                <a:ea typeface="+mn-lt"/>
                <a:cs typeface="+mn-lt"/>
              </a:rPr>
              <a:t> e condições ambientais que podem ser reconhecidas globalmente</a:t>
            </a:r>
          </a:p>
        </p:txBody>
      </p:sp>
    </p:spTree>
    <p:extLst>
      <p:ext uri="{BB962C8B-B14F-4D97-AF65-F5344CB8AC3E}">
        <p14:creationId xmlns:p14="http://schemas.microsoft.com/office/powerpoint/2010/main" val="332456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214315"/>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sz="2400" dirty="0">
                <a:solidFill>
                  <a:schemeClr val="tx1"/>
                </a:solidFill>
                <a:ea typeface="+mn-lt"/>
                <a:cs typeface="+mn-lt"/>
              </a:rPr>
              <a:t> Os controlos </a:t>
            </a:r>
            <a:r>
              <a:rPr lang="pt-PT" sz="2400" dirty="0" err="1">
                <a:solidFill>
                  <a:schemeClr val="tx1"/>
                </a:solidFill>
                <a:ea typeface="+mn-lt"/>
                <a:cs typeface="+mn-lt"/>
              </a:rPr>
              <a:t>pro-ativos</a:t>
            </a:r>
            <a:r>
              <a:rPr lang="pt-PT" sz="2400" dirty="0">
                <a:solidFill>
                  <a:schemeClr val="tx1"/>
                </a:solidFill>
                <a:ea typeface="+mn-lt"/>
                <a:cs typeface="+mn-lt"/>
              </a:rPr>
              <a:t> da OWASP descrevem os diferentes tipos de controlos que todos os programas desenvolvidos devem seguir.</a:t>
            </a:r>
          </a:p>
          <a:p>
            <a:pPr>
              <a:buFont typeface="Wingdings" panose="020F0502020204030204" pitchFamily="34" charset="0"/>
              <a:buChar char="§"/>
            </a:pPr>
            <a:r>
              <a:rPr lang="pt-PT" sz="2400" dirty="0">
                <a:solidFill>
                  <a:schemeClr val="tx1"/>
                </a:solidFill>
                <a:ea typeface="+mn-lt"/>
                <a:cs typeface="+mn-lt"/>
              </a:rPr>
              <a:t> Um programador necessita sempre de desenvolver software em que a segurança é sempre a prioridade, mas muitas vezes os programadores estão destinados a falhar.</a:t>
            </a:r>
          </a:p>
          <a:p>
            <a:pPr>
              <a:buFont typeface="Wingdings" panose="020F0502020204030204" pitchFamily="34" charset="0"/>
              <a:buChar char="§"/>
            </a:pPr>
            <a:r>
              <a:rPr lang="pt-PT" sz="2400" dirty="0">
                <a:solidFill>
                  <a:schemeClr val="tx1"/>
                </a:solidFill>
                <a:ea typeface="+mn-lt"/>
                <a:cs typeface="+mn-lt"/>
              </a:rPr>
              <a:t> Também é raro que as organizações disponibilizarem os recursos necessários para os programadores terem a perspetiva de como desenvolver software seguro, e mesmo quando o fazem podem haver falhas no design e nos requisitos que podem levar ao software não ser seguro.</a:t>
            </a:r>
          </a:p>
          <a:p>
            <a:pPr>
              <a:buFont typeface="Wingdings" panose="020F0502020204030204" pitchFamily="34" charset="0"/>
              <a:buChar char="§"/>
            </a:pPr>
            <a:endParaRPr lang="pt-PT" sz="2400" dirty="0">
              <a:solidFill>
                <a:srgbClr val="404040"/>
              </a:solidFill>
              <a:ea typeface="+mn-lt"/>
              <a:cs typeface="+mn-lt"/>
            </a:endParaRPr>
          </a:p>
        </p:txBody>
      </p:sp>
    </p:spTree>
    <p:extLst>
      <p:ext uri="{BB962C8B-B14F-4D97-AF65-F5344CB8AC3E}">
        <p14:creationId xmlns:p14="http://schemas.microsoft.com/office/powerpoint/2010/main" val="620415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7. Implementar controlos de acesso</a:t>
            </a:r>
            <a:br>
              <a:rPr lang="pt-PT" sz="3100">
                <a:solidFill>
                  <a:srgbClr val="C00000"/>
                </a:solidFill>
                <a:latin typeface="Calibri"/>
                <a:cs typeface="Calibri Light"/>
              </a:rPr>
            </a:br>
            <a:r>
              <a:rPr lang="pt-PT" sz="3100">
                <a:solidFill>
                  <a:srgbClr val="C00000"/>
                </a:solidFill>
                <a:latin typeface="Calibri"/>
                <a:cs typeface="Calibri Light"/>
              </a:rPr>
              <a:t>Princípios de design de controlos de acesso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fontScale="925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a:t>
            </a:r>
            <a:r>
              <a:rPr lang="pt-PT" sz="2400" b="1">
                <a:solidFill>
                  <a:schemeClr val="tx1"/>
                </a:solidFill>
                <a:ea typeface="+mn-lt"/>
                <a:cs typeface="+mn-lt"/>
              </a:rPr>
              <a:t>Idealizar o Controlo de Acesso em Primeiro</a:t>
            </a:r>
          </a:p>
          <a:p>
            <a:pPr marL="383540" lvl="1">
              <a:lnSpc>
                <a:spcPct val="150000"/>
              </a:lnSpc>
              <a:buFont typeface="Wingdings" panose="020F0502020204030204" pitchFamily="34" charset="0"/>
              <a:buChar char="§"/>
            </a:pPr>
            <a:r>
              <a:rPr lang="pt-PT" sz="2200">
                <a:solidFill>
                  <a:schemeClr val="tx1"/>
                </a:solidFill>
                <a:ea typeface="+mn-lt"/>
                <a:cs typeface="+mn-lt"/>
              </a:rPr>
              <a:t>A idealização do controlo de acesso pode começar como algo simples, mas rapidamente pode evoluir para algo complexo e com medidas pesadas de segurança de controlo</a:t>
            </a:r>
            <a:endParaRPr lang="pt-PT" sz="2200" b="1">
              <a:solidFill>
                <a:schemeClr val="tx1"/>
              </a:solidFill>
              <a:ea typeface="+mn-lt"/>
              <a:cs typeface="+mn-lt"/>
            </a:endParaRPr>
          </a:p>
          <a:p>
            <a:pPr marL="383540" lvl="1">
              <a:lnSpc>
                <a:spcPct val="150000"/>
              </a:lnSpc>
              <a:buFont typeface="Wingdings" panose="020F0502020204030204" pitchFamily="34" charset="0"/>
              <a:buChar char="§"/>
            </a:pPr>
            <a:r>
              <a:rPr lang="pt-PT" sz="2200">
                <a:solidFill>
                  <a:schemeClr val="tx1"/>
                </a:solidFill>
                <a:ea typeface="+mn-lt"/>
                <a:cs typeface="+mn-lt"/>
              </a:rPr>
              <a:t>Quando se faz a avaliação das capacidades do controlo de acessos em </a:t>
            </a:r>
            <a:r>
              <a:rPr lang="pt-PT" sz="2200" err="1">
                <a:solidFill>
                  <a:schemeClr val="tx1"/>
                </a:solidFill>
                <a:ea typeface="+mn-lt"/>
                <a:cs typeface="+mn-lt"/>
              </a:rPr>
              <a:t>frameworks</a:t>
            </a:r>
            <a:r>
              <a:rPr lang="pt-PT" sz="2200">
                <a:solidFill>
                  <a:schemeClr val="tx1"/>
                </a:solidFill>
                <a:ea typeface="+mn-lt"/>
                <a:cs typeface="+mn-lt"/>
              </a:rPr>
              <a:t>, é necessário certificar que os controlos de acesso alinham-se com os requisitos do controlo de acessos definido para o software</a:t>
            </a:r>
          </a:p>
          <a:p>
            <a:pPr marL="383540" lvl="1">
              <a:lnSpc>
                <a:spcPct val="150000"/>
              </a:lnSpc>
              <a:buFont typeface="Wingdings" panose="020F0502020204030204" pitchFamily="34" charset="0"/>
              <a:buChar char="§"/>
            </a:pPr>
            <a:endParaRPr lang="pt-PT" sz="2200">
              <a:solidFill>
                <a:schemeClr val="tx1"/>
              </a:solidFill>
              <a:ea typeface="+mn-lt"/>
              <a:cs typeface="+mn-lt"/>
            </a:endParaRP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1759870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7. Implementar controlos de acesso</a:t>
            </a:r>
            <a:br>
              <a:rPr lang="pt-PT" sz="3100">
                <a:solidFill>
                  <a:srgbClr val="C00000"/>
                </a:solidFill>
                <a:latin typeface="Calibri"/>
                <a:cs typeface="Calibri Light"/>
              </a:rPr>
            </a:br>
            <a:r>
              <a:rPr lang="pt-PT" sz="3100">
                <a:solidFill>
                  <a:srgbClr val="C00000"/>
                </a:solidFill>
                <a:latin typeface="Calibri"/>
                <a:cs typeface="Calibri Light"/>
              </a:rPr>
              <a:t>Princípios de design de controlos de acesso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b="1">
                <a:solidFill>
                  <a:schemeClr val="tx1"/>
                </a:solidFill>
                <a:ea typeface="+mn-lt"/>
                <a:cs typeface="+mn-lt"/>
              </a:rPr>
              <a:t> Forçar todos os pedidos a passarem por verificações de controlo de acesso</a:t>
            </a:r>
          </a:p>
          <a:p>
            <a:pPr marL="383540" lvl="1">
              <a:lnSpc>
                <a:spcPct val="150000"/>
              </a:lnSpc>
              <a:buFont typeface="Wingdings" panose="020F0502020204030204" pitchFamily="34" charset="0"/>
              <a:buChar char="§"/>
            </a:pPr>
            <a:r>
              <a:rPr lang="pt-PT" sz="2200">
                <a:solidFill>
                  <a:schemeClr val="tx1"/>
                </a:solidFill>
                <a:ea typeface="+mn-lt"/>
                <a:cs typeface="+mn-lt"/>
              </a:rPr>
              <a:t>Certificar que todos os pedidos passam por uma camada de verificação do controlo de acesso</a:t>
            </a:r>
            <a:endParaRPr lang="pt-PT" sz="2200" b="1">
              <a:solidFill>
                <a:schemeClr val="tx1"/>
              </a:solidFill>
              <a:ea typeface="+mn-lt"/>
              <a:cs typeface="+mn-lt"/>
            </a:endParaRPr>
          </a:p>
          <a:p>
            <a:pPr marL="383540" lvl="1">
              <a:lnSpc>
                <a:spcPct val="150000"/>
              </a:lnSpc>
              <a:buFont typeface="Wingdings" panose="020F0502020204030204" pitchFamily="34" charset="0"/>
              <a:buChar char="§"/>
            </a:pPr>
            <a:r>
              <a:rPr lang="pt-PT" sz="2200">
                <a:solidFill>
                  <a:schemeClr val="tx1"/>
                </a:solidFill>
                <a:ea typeface="+mn-lt"/>
                <a:cs typeface="+mn-lt"/>
              </a:rPr>
              <a:t>Tecnologias como os filtros do Java ou outros mecanismos de processo de pedidos automáticos são o ideal</a:t>
            </a:r>
          </a:p>
          <a:p>
            <a:pPr marL="383540" lvl="1">
              <a:lnSpc>
                <a:spcPct val="150000"/>
              </a:lnSpc>
              <a:buFont typeface="Wingdings" panose="020F0502020204030204" pitchFamily="34" charset="0"/>
              <a:buChar char="§"/>
            </a:pPr>
            <a:endParaRPr lang="pt-PT" sz="2200">
              <a:solidFill>
                <a:schemeClr val="tx1"/>
              </a:solidFill>
              <a:ea typeface="+mn-lt"/>
              <a:cs typeface="+mn-lt"/>
            </a:endParaRP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1649799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7. Implementar controlos de acesso</a:t>
            </a:r>
            <a:br>
              <a:rPr lang="pt-PT" sz="3100">
                <a:solidFill>
                  <a:srgbClr val="C00000"/>
                </a:solidFill>
                <a:latin typeface="Calibri"/>
                <a:cs typeface="Calibri Light"/>
              </a:rPr>
            </a:br>
            <a:r>
              <a:rPr lang="pt-PT" sz="3100">
                <a:solidFill>
                  <a:srgbClr val="C00000"/>
                </a:solidFill>
                <a:latin typeface="Calibri"/>
                <a:cs typeface="Calibri Light"/>
              </a:rPr>
              <a:t>Princípios de design de controlos de acesso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b="1">
                <a:solidFill>
                  <a:schemeClr val="tx1"/>
                </a:solidFill>
                <a:ea typeface="+mn-lt"/>
                <a:cs typeface="+mn-lt"/>
              </a:rPr>
              <a:t> Negar o acesso por predefinição</a:t>
            </a:r>
          </a:p>
          <a:p>
            <a:pPr marL="383540" lvl="1">
              <a:lnSpc>
                <a:spcPct val="150000"/>
              </a:lnSpc>
              <a:buFont typeface="Wingdings" panose="020F0502020204030204" pitchFamily="34" charset="0"/>
              <a:buChar char="§"/>
            </a:pPr>
            <a:r>
              <a:rPr lang="pt-PT" sz="2200">
                <a:solidFill>
                  <a:schemeClr val="tx1"/>
                </a:solidFill>
                <a:ea typeface="+mn-lt"/>
                <a:cs typeface="+mn-lt"/>
              </a:rPr>
              <a:t>Princípio de que se um pedido não for especificamente permitido então é negado</a:t>
            </a:r>
            <a:endParaRPr lang="pt-PT" sz="2200" b="1">
              <a:solidFill>
                <a:schemeClr val="tx1"/>
              </a:solidFill>
              <a:ea typeface="+mn-lt"/>
              <a:cs typeface="+mn-lt"/>
            </a:endParaRPr>
          </a:p>
          <a:p>
            <a:pPr marL="383540" lvl="1">
              <a:lnSpc>
                <a:spcPct val="150000"/>
              </a:lnSpc>
              <a:buFont typeface="Wingdings" panose="020F0502020204030204" pitchFamily="34" charset="0"/>
              <a:buChar char="§"/>
            </a:pPr>
            <a:r>
              <a:rPr lang="pt-PT" sz="2200">
                <a:solidFill>
                  <a:schemeClr val="tx1"/>
                </a:solidFill>
                <a:ea typeface="+mn-lt"/>
                <a:cs typeface="+mn-lt"/>
              </a:rPr>
              <a:t>Exemplo: Quando uma no nova função é adicionada a aplicação todos os utilizadores devem ter o acesso negado a essa nova função até estarem propriamente configurados os acesso a ela</a:t>
            </a:r>
          </a:p>
          <a:p>
            <a:pPr marL="383540" lvl="1">
              <a:lnSpc>
                <a:spcPct val="150000"/>
              </a:lnSpc>
              <a:buFont typeface="Wingdings" panose="020F0502020204030204" pitchFamily="34" charset="0"/>
              <a:buChar char="§"/>
            </a:pPr>
            <a:endParaRPr lang="pt-PT" sz="2200">
              <a:solidFill>
                <a:schemeClr val="tx1"/>
              </a:solidFill>
              <a:ea typeface="+mn-lt"/>
              <a:cs typeface="+mn-lt"/>
            </a:endParaRP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33189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7. Implementar controlos de acesso</a:t>
            </a:r>
            <a:br>
              <a:rPr lang="pt-PT" sz="3100">
                <a:solidFill>
                  <a:srgbClr val="C00000"/>
                </a:solidFill>
                <a:latin typeface="Calibri"/>
                <a:cs typeface="Calibri Light"/>
              </a:rPr>
            </a:br>
            <a:r>
              <a:rPr lang="pt-PT" sz="3100">
                <a:solidFill>
                  <a:srgbClr val="C00000"/>
                </a:solidFill>
                <a:latin typeface="Calibri"/>
                <a:cs typeface="Calibri Light"/>
              </a:rPr>
              <a:t>Princípios de design de controlos de acesso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b="1">
                <a:solidFill>
                  <a:schemeClr val="tx1"/>
                </a:solidFill>
                <a:ea typeface="+mn-lt"/>
                <a:cs typeface="+mn-lt"/>
              </a:rPr>
              <a:t> Princípio do menos </a:t>
            </a:r>
            <a:r>
              <a:rPr lang="pt-PT" sz="2400" b="1" err="1">
                <a:solidFill>
                  <a:schemeClr val="tx1"/>
                </a:solidFill>
                <a:ea typeface="+mn-lt"/>
                <a:cs typeface="+mn-lt"/>
              </a:rPr>
              <a:t>priveligiado</a:t>
            </a:r>
          </a:p>
          <a:p>
            <a:pPr marL="383540" lvl="1">
              <a:lnSpc>
                <a:spcPct val="150000"/>
              </a:lnSpc>
              <a:buFont typeface="Wingdings" panose="020F0502020204030204" pitchFamily="34" charset="0"/>
              <a:buChar char="§"/>
            </a:pPr>
            <a:r>
              <a:rPr lang="pt-PT" sz="2200">
                <a:solidFill>
                  <a:schemeClr val="tx1"/>
                </a:solidFill>
                <a:ea typeface="+mn-lt"/>
                <a:cs typeface="+mn-lt"/>
              </a:rPr>
              <a:t>Certificar que todos os utilizadores, programas e processos possuem o menor número de acessos possíveis</a:t>
            </a:r>
            <a:endParaRPr lang="pt-PT" sz="2200" b="1">
              <a:solidFill>
                <a:schemeClr val="tx1"/>
              </a:solidFill>
              <a:ea typeface="+mn-lt"/>
              <a:cs typeface="+mn-lt"/>
            </a:endParaRPr>
          </a:p>
          <a:p>
            <a:pPr marL="383540" lvl="1">
              <a:lnSpc>
                <a:spcPct val="150000"/>
              </a:lnSpc>
              <a:buFont typeface="Wingdings" panose="020F0502020204030204" pitchFamily="34" charset="0"/>
              <a:buChar char="§"/>
            </a:pPr>
            <a:r>
              <a:rPr lang="pt-PT" sz="2200">
                <a:solidFill>
                  <a:schemeClr val="tx1"/>
                </a:solidFill>
                <a:ea typeface="+mn-lt"/>
                <a:cs typeface="+mn-lt"/>
              </a:rPr>
              <a:t>As funções de um utilizador não devem ser </a:t>
            </a:r>
            <a:r>
              <a:rPr lang="pt-PT" sz="2200" err="1">
                <a:solidFill>
                  <a:schemeClr val="tx1"/>
                </a:solidFill>
                <a:ea typeface="+mn-lt"/>
                <a:cs typeface="+mn-lt"/>
              </a:rPr>
              <a:t>hardcoded</a:t>
            </a:r>
            <a:r>
              <a:rPr lang="pt-PT" sz="2200">
                <a:solidFill>
                  <a:schemeClr val="tx1"/>
                </a:solidFill>
                <a:ea typeface="+mn-lt"/>
                <a:cs typeface="+mn-lt"/>
              </a:rPr>
              <a:t>: programação baseada nos atributos ou recursos de controlo de acesso são o ponto de partida para a criação de um sistema de controlo de acessos bem desenhado e funcional</a:t>
            </a:r>
          </a:p>
          <a:p>
            <a:pPr marL="383540" lvl="1">
              <a:lnSpc>
                <a:spcPct val="150000"/>
              </a:lnSpc>
              <a:buFont typeface="Wingdings" panose="020F0502020204030204" pitchFamily="34" charset="0"/>
              <a:buChar char="§"/>
            </a:pPr>
            <a:endParaRPr lang="pt-PT" sz="2200">
              <a:solidFill>
                <a:schemeClr val="tx1"/>
              </a:solidFill>
              <a:ea typeface="+mn-lt"/>
              <a:cs typeface="+mn-lt"/>
            </a:endParaRP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902009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7. Implementar controlos de acesso</a:t>
            </a:r>
            <a:br>
              <a:rPr lang="pt-PT" sz="3100">
                <a:solidFill>
                  <a:srgbClr val="C00000"/>
                </a:solidFill>
                <a:latin typeface="Calibri"/>
                <a:cs typeface="Calibri Light"/>
              </a:rPr>
            </a:br>
            <a:r>
              <a:rPr lang="pt-PT" sz="3100">
                <a:solidFill>
                  <a:srgbClr val="C00000"/>
                </a:solidFill>
                <a:latin typeface="Calibri"/>
                <a:cs typeface="Calibri Light"/>
              </a:rPr>
              <a:t>Princípios de design de controlos de acesso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b="1">
                <a:solidFill>
                  <a:schemeClr val="tx1"/>
                </a:solidFill>
                <a:ea typeface="+mn-lt"/>
                <a:cs typeface="+mn-lt"/>
              </a:rPr>
              <a:t> Registar todos os eventos relativos ao controlo de acesso</a:t>
            </a:r>
          </a:p>
          <a:p>
            <a:pPr marL="383540" lvl="1">
              <a:lnSpc>
                <a:spcPct val="150000"/>
              </a:lnSpc>
              <a:buFont typeface="Wingdings" panose="020F0502020204030204" pitchFamily="34" charset="0"/>
              <a:buChar char="§"/>
            </a:pPr>
            <a:r>
              <a:rPr lang="pt-PT" sz="2200">
                <a:solidFill>
                  <a:schemeClr val="tx1"/>
                </a:solidFill>
                <a:ea typeface="+mn-lt"/>
                <a:cs typeface="+mn-lt"/>
              </a:rPr>
              <a:t>Todos os controlos de acesso falhados devem ser registados dado que servem como indicativo de um utilizador com intenções maliciosas estar a tentar explorar as vulnerabilidades do sistema</a:t>
            </a:r>
            <a:endParaRPr lang="pt-PT" sz="2200" b="1">
              <a:solidFill>
                <a:schemeClr val="tx1"/>
              </a:solidFill>
              <a:ea typeface="+mn-lt"/>
              <a:cs typeface="+mn-lt"/>
            </a:endParaRPr>
          </a:p>
          <a:p>
            <a:pPr marL="383540" lvl="1">
              <a:lnSpc>
                <a:spcPct val="150000"/>
              </a:lnSpc>
              <a:buFont typeface="Wingdings" panose="020F0502020204030204" pitchFamily="34" charset="0"/>
              <a:buChar char="§"/>
            </a:pPr>
            <a:endParaRPr lang="pt-PT" sz="2200">
              <a:solidFill>
                <a:schemeClr val="tx1"/>
              </a:solidFill>
              <a:ea typeface="+mn-lt"/>
              <a:cs typeface="+mn-lt"/>
            </a:endParaRP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2493651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7. Implementar controlos de acesso</a:t>
            </a:r>
            <a:br>
              <a:rPr lang="pt-PT" sz="3100">
                <a:solidFill>
                  <a:srgbClr val="C00000"/>
                </a:solidFill>
                <a:latin typeface="Calibri"/>
                <a:cs typeface="Calibri Light"/>
              </a:rPr>
            </a:br>
            <a:r>
              <a:rPr lang="pt-PT" sz="3100">
                <a:solidFill>
                  <a:srgbClr val="C00000"/>
                </a:solidFill>
                <a:latin typeface="Calibri"/>
                <a:cs typeface="Calibri Light"/>
              </a:rPr>
              <a:t>Prevenção de vulnerabilidades</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fontScale="70000" lnSpcReduction="2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b="1">
                <a:solidFill>
                  <a:schemeClr val="tx1"/>
                </a:solidFill>
                <a:ea typeface="+mn-lt"/>
                <a:cs typeface="+mn-lt"/>
              </a:rPr>
              <a:t> </a:t>
            </a:r>
            <a:r>
              <a:rPr lang="pt-PT" sz="2400">
                <a:solidFill>
                  <a:schemeClr val="tx1"/>
                </a:solidFill>
                <a:ea typeface="+mn-lt"/>
                <a:cs typeface="+mn-lt"/>
              </a:rPr>
              <a:t>Os controlos de acesso permitem impor políticas nos utilizadores que lhes proíbem de aceder a funções fora das suas permissões, sendo que estas medidas permitem impedir:</a:t>
            </a:r>
          </a:p>
          <a:p>
            <a:pPr marL="383540" lvl="1">
              <a:lnSpc>
                <a:spcPct val="150000"/>
              </a:lnSpc>
              <a:buFont typeface="Wingdings" panose="020F0502020204030204" pitchFamily="34" charset="0"/>
              <a:buChar char="§"/>
            </a:pPr>
            <a:r>
              <a:rPr lang="pt-PT" sz="2200">
                <a:solidFill>
                  <a:schemeClr val="tx1"/>
                </a:solidFill>
                <a:ea typeface="+mn-lt"/>
                <a:cs typeface="+mn-lt"/>
              </a:rPr>
              <a:t>modificação do URL, da página HTML, do estado interno da aplicação ou simplesmente utilizar uma API para atacar os controlos de acesso</a:t>
            </a:r>
          </a:p>
          <a:p>
            <a:pPr marL="383540" lvl="1">
              <a:lnSpc>
                <a:spcPct val="150000"/>
              </a:lnSpc>
              <a:buFont typeface="Wingdings" panose="020F0502020204030204" pitchFamily="34" charset="0"/>
              <a:buChar char="§"/>
            </a:pPr>
            <a:r>
              <a:rPr lang="pt-PT" sz="2200">
                <a:solidFill>
                  <a:schemeClr val="tx1"/>
                </a:solidFill>
                <a:ea typeface="+mn-lt"/>
                <a:cs typeface="+mn-lt"/>
              </a:rPr>
              <a:t>Modificação de chave primaria para a de um outro utilizador, permitindo assim ao atacante utilizar a conta desse utilizador</a:t>
            </a:r>
          </a:p>
          <a:p>
            <a:pPr marL="383540" lvl="1">
              <a:lnSpc>
                <a:spcPct val="150000"/>
              </a:lnSpc>
              <a:buFont typeface="Wingdings" panose="020F0502020204030204" pitchFamily="34" charset="0"/>
              <a:buChar char="§"/>
            </a:pPr>
            <a:r>
              <a:rPr lang="pt-PT" sz="2200">
                <a:solidFill>
                  <a:schemeClr val="tx1"/>
                </a:solidFill>
                <a:ea typeface="+mn-lt"/>
                <a:cs typeface="+mn-lt"/>
              </a:rPr>
              <a:t>Elevação de privilégios, permitindo ao atacante utilizar a conta de um utilizador sem ele estar iniciado na aplicação, ou fazer-se passar por um administrador</a:t>
            </a:r>
          </a:p>
          <a:p>
            <a:pPr marL="383540" lvl="1">
              <a:lnSpc>
                <a:spcPct val="150000"/>
              </a:lnSpc>
              <a:buFont typeface="Wingdings" panose="020F0502020204030204" pitchFamily="34" charset="0"/>
              <a:buChar char="§"/>
            </a:pPr>
            <a:r>
              <a:rPr lang="pt-PT" sz="2200">
                <a:solidFill>
                  <a:schemeClr val="tx1"/>
                </a:solidFill>
                <a:ea typeface="+mn-lt"/>
                <a:cs typeface="+mn-lt"/>
              </a:rPr>
              <a:t>Manipulação de </a:t>
            </a:r>
            <a:r>
              <a:rPr lang="pt-PT" sz="2200" err="1">
                <a:solidFill>
                  <a:schemeClr val="tx1"/>
                </a:solidFill>
                <a:ea typeface="+mn-lt"/>
                <a:cs typeface="+mn-lt"/>
              </a:rPr>
              <a:t>metadata</a:t>
            </a:r>
            <a:r>
              <a:rPr lang="pt-PT" sz="2200">
                <a:solidFill>
                  <a:schemeClr val="tx1"/>
                </a:solidFill>
                <a:ea typeface="+mn-lt"/>
                <a:cs typeface="+mn-lt"/>
              </a:rPr>
              <a:t> (Replicação/Alteração de cookies ou </a:t>
            </a:r>
            <a:r>
              <a:rPr lang="pt-PT" sz="2200" err="1">
                <a:solidFill>
                  <a:schemeClr val="tx1"/>
                </a:solidFill>
                <a:ea typeface="+mn-lt"/>
                <a:cs typeface="+mn-lt"/>
              </a:rPr>
              <a:t>tokens</a:t>
            </a:r>
            <a:r>
              <a:rPr lang="pt-PT" sz="2200">
                <a:solidFill>
                  <a:schemeClr val="tx1"/>
                </a:solidFill>
                <a:ea typeface="+mn-lt"/>
                <a:cs typeface="+mn-lt"/>
              </a:rPr>
              <a:t>)</a:t>
            </a:r>
            <a:endParaRPr lang="pt-PT" sz="2200" err="1">
              <a:solidFill>
                <a:schemeClr val="tx1"/>
              </a:solidFill>
              <a:cs typeface="Calibri" panose="020F0502020204030204"/>
            </a:endParaRPr>
          </a:p>
          <a:p>
            <a:pPr marL="383540" lvl="1">
              <a:lnSpc>
                <a:spcPct val="150000"/>
              </a:lnSpc>
              <a:buFont typeface="Wingdings" panose="020F0502020204030204" pitchFamily="34" charset="0"/>
              <a:buChar char="§"/>
            </a:pPr>
            <a:r>
              <a:rPr lang="pt-PT" sz="2200">
                <a:solidFill>
                  <a:schemeClr val="tx1"/>
                </a:solidFill>
                <a:ea typeface="+mn-lt"/>
                <a:cs typeface="+mn-lt"/>
              </a:rPr>
              <a:t>Entrada em pedidos de website por utilizadores que não deveriam ter acesso</a:t>
            </a: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2718671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a:t>
            </a:r>
            <a:r>
              <a:rPr lang="pt-PT" sz="5400" err="1">
                <a:solidFill>
                  <a:srgbClr val="C00000"/>
                </a:solidFill>
                <a:latin typeface="Calibri"/>
                <a:cs typeface="Calibri"/>
              </a:rPr>
              <a:t>Pro-Ativos</a:t>
            </a:r>
            <a:r>
              <a:rPr lang="pt-PT" sz="5400">
                <a:solidFill>
                  <a:srgbClr val="C00000"/>
                </a:solidFill>
                <a:latin typeface="Calibri"/>
                <a:cs typeface="Calibri"/>
              </a:rPr>
              <a:t> OWASP</a:t>
            </a:r>
            <a:br>
              <a:rPr lang="pt-PT" sz="5400">
                <a:solidFill>
                  <a:srgbClr val="C00000"/>
                </a:solidFill>
                <a:latin typeface="Calibri"/>
                <a:cs typeface="Calibri"/>
              </a:rPr>
            </a:br>
            <a:r>
              <a:rPr lang="pt-PT" sz="3100">
                <a:solidFill>
                  <a:srgbClr val="C00000"/>
                </a:solidFill>
                <a:latin typeface="Calibri"/>
                <a:cs typeface="Calibri"/>
              </a:rPr>
              <a:t>8. Proteger todos os dados</a:t>
            </a:r>
            <a:br>
              <a:rPr lang="pt-PT" sz="3100">
                <a:solidFill>
                  <a:srgbClr val="C00000"/>
                </a:solidFill>
                <a:latin typeface="Calibri"/>
                <a:cs typeface="Calibri Light"/>
              </a:rPr>
            </a:br>
            <a:r>
              <a:rPr lang="pt-PT" sz="3100">
                <a:solidFill>
                  <a:srgbClr val="C00000"/>
                </a:solidFill>
                <a:latin typeface="Calibri"/>
                <a:cs typeface="Calibri"/>
              </a:rPr>
              <a:t>Descrição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ea typeface="+mn-lt"/>
                <a:cs typeface="+mn-lt"/>
              </a:rPr>
              <a:t> </a:t>
            </a:r>
            <a:r>
              <a:rPr lang="pt-PT" sz="2400">
                <a:solidFill>
                  <a:schemeClr val="tx1"/>
                </a:solidFill>
                <a:ea typeface="+mn-lt"/>
                <a:cs typeface="+mn-lt"/>
              </a:rPr>
              <a:t>Dados sensíveis exigem uma proteção extra, particularmente se esses dados fazem partes das leis de privacidade da União Europeia (GDPR), leis de proteção de dados financiais como o PCI DSS, entre outras</a:t>
            </a:r>
          </a:p>
          <a:p>
            <a:pPr>
              <a:lnSpc>
                <a:spcPct val="150000"/>
              </a:lnSpc>
              <a:buFont typeface="Wingdings" panose="020F0502020204030204" pitchFamily="34" charset="0"/>
              <a:buChar char="§"/>
            </a:pPr>
            <a:r>
              <a:rPr lang="pt-PT" sz="2400">
                <a:solidFill>
                  <a:schemeClr val="tx1"/>
                </a:solidFill>
                <a:ea typeface="+mn-lt"/>
                <a:cs typeface="+mn-lt"/>
              </a:rPr>
              <a:t> Atacantes podem roubar dados da web ou de serviços web</a:t>
            </a:r>
          </a:p>
        </p:txBody>
      </p:sp>
    </p:spTree>
    <p:extLst>
      <p:ext uri="{BB962C8B-B14F-4D97-AF65-F5344CB8AC3E}">
        <p14:creationId xmlns:p14="http://schemas.microsoft.com/office/powerpoint/2010/main" val="829330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a:t>
            </a:r>
            <a:r>
              <a:rPr lang="pt-PT" sz="5400" err="1">
                <a:solidFill>
                  <a:srgbClr val="C00000"/>
                </a:solidFill>
                <a:latin typeface="Calibri"/>
                <a:cs typeface="Calibri"/>
              </a:rPr>
              <a:t>Pro-Ativos</a:t>
            </a:r>
            <a:r>
              <a:rPr lang="pt-PT" sz="5400">
                <a:solidFill>
                  <a:srgbClr val="C00000"/>
                </a:solidFill>
                <a:latin typeface="Calibri"/>
                <a:cs typeface="Calibri"/>
              </a:rPr>
              <a:t> OWASP</a:t>
            </a:r>
            <a:br>
              <a:rPr lang="pt-PT" sz="5400">
                <a:solidFill>
                  <a:srgbClr val="C00000"/>
                </a:solidFill>
                <a:latin typeface="Calibri"/>
                <a:cs typeface="Calibri"/>
              </a:rPr>
            </a:br>
            <a:r>
              <a:rPr lang="pt-PT" sz="3100">
                <a:solidFill>
                  <a:srgbClr val="C00000"/>
                </a:solidFill>
                <a:latin typeface="Calibri"/>
                <a:cs typeface="Calibri"/>
              </a:rPr>
              <a:t>8. Proteger todos os dados</a:t>
            </a:r>
            <a:br>
              <a:rPr lang="pt-PT" sz="3100">
                <a:solidFill>
                  <a:srgbClr val="C00000"/>
                </a:solidFill>
                <a:latin typeface="Calibri"/>
                <a:cs typeface="Calibri Light"/>
              </a:rPr>
            </a:br>
            <a:r>
              <a:rPr lang="pt-PT" sz="3100">
                <a:solidFill>
                  <a:srgbClr val="C00000"/>
                </a:solidFill>
                <a:latin typeface="Calibri"/>
                <a:cs typeface="Calibri"/>
              </a:rPr>
              <a:t>Classificação dos dados</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É importante classificar os dados de um sistema e determinar quais os dados que são mais sensíveis</a:t>
            </a:r>
          </a:p>
          <a:p>
            <a:pPr>
              <a:lnSpc>
                <a:spcPct val="150000"/>
              </a:lnSpc>
              <a:buFont typeface="Wingdings" panose="020F0502020204030204" pitchFamily="34" charset="0"/>
              <a:buChar char="§"/>
            </a:pPr>
            <a:r>
              <a:rPr lang="pt-PT" sz="2400">
                <a:solidFill>
                  <a:schemeClr val="tx1"/>
                </a:solidFill>
                <a:ea typeface="+mn-lt"/>
                <a:cs typeface="+mn-lt"/>
              </a:rPr>
              <a:t> Cada categoria de dados pode ser mapeada utilizando as regras de proteção necessárias para cada nível de sensibilidade</a:t>
            </a:r>
          </a:p>
        </p:txBody>
      </p:sp>
    </p:spTree>
    <p:extLst>
      <p:ext uri="{BB962C8B-B14F-4D97-AF65-F5344CB8AC3E}">
        <p14:creationId xmlns:p14="http://schemas.microsoft.com/office/powerpoint/2010/main" val="1457863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a:t>
            </a:r>
            <a:r>
              <a:rPr lang="pt-PT" sz="5400" err="1">
                <a:solidFill>
                  <a:srgbClr val="C00000"/>
                </a:solidFill>
                <a:latin typeface="Calibri"/>
                <a:cs typeface="Calibri"/>
              </a:rPr>
              <a:t>Pro-Ativos</a:t>
            </a:r>
            <a:r>
              <a:rPr lang="pt-PT" sz="5400">
                <a:solidFill>
                  <a:srgbClr val="C00000"/>
                </a:solidFill>
                <a:latin typeface="Calibri"/>
                <a:cs typeface="Calibri"/>
              </a:rPr>
              <a:t> OWASP</a:t>
            </a:r>
            <a:br>
              <a:rPr lang="pt-PT" sz="5400">
                <a:solidFill>
                  <a:srgbClr val="C00000"/>
                </a:solidFill>
                <a:latin typeface="Calibri"/>
                <a:cs typeface="Calibri"/>
              </a:rPr>
            </a:br>
            <a:r>
              <a:rPr lang="pt-PT" sz="3100">
                <a:solidFill>
                  <a:srgbClr val="C00000"/>
                </a:solidFill>
                <a:latin typeface="Calibri"/>
                <a:cs typeface="Calibri"/>
              </a:rPr>
              <a:t>8. Proteger todos os dados</a:t>
            </a:r>
            <a:br>
              <a:rPr lang="pt-PT" sz="3100">
                <a:solidFill>
                  <a:srgbClr val="C00000"/>
                </a:solidFill>
                <a:latin typeface="Calibri"/>
                <a:cs typeface="Calibri Light"/>
              </a:rPr>
            </a:br>
            <a:r>
              <a:rPr lang="pt-PT" sz="3100">
                <a:solidFill>
                  <a:srgbClr val="C00000"/>
                </a:solidFill>
                <a:latin typeface="Calibri"/>
                <a:cs typeface="Calibri"/>
              </a:rPr>
              <a:t>Encriptar todos os dados em transição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fontScale="92500" lnSpcReduction="1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A encriptação de todos os dados deve ser considerada quando dados sensíveis são transmitidos utilizando qualquer tipo de rede</a:t>
            </a:r>
          </a:p>
          <a:p>
            <a:pPr>
              <a:lnSpc>
                <a:spcPct val="150000"/>
              </a:lnSpc>
              <a:buFont typeface="Wingdings" panose="020F0502020204030204" pitchFamily="34" charset="0"/>
              <a:buChar char="§"/>
            </a:pPr>
            <a:r>
              <a:rPr lang="pt-PT" sz="2400">
                <a:solidFill>
                  <a:schemeClr val="tx1"/>
                </a:solidFill>
                <a:ea typeface="+mn-lt"/>
                <a:cs typeface="+mn-lt"/>
              </a:rPr>
              <a:t> O TLS é o protocolo criptográfico que é mais comum e com maior suporte para criar uma comunicação segura</a:t>
            </a:r>
          </a:p>
          <a:p>
            <a:pPr>
              <a:lnSpc>
                <a:spcPct val="150000"/>
              </a:lnSpc>
              <a:buFont typeface="Wingdings" panose="020F0502020204030204" pitchFamily="34" charset="0"/>
              <a:buChar char="§"/>
            </a:pPr>
            <a:r>
              <a:rPr lang="pt-PT" sz="2400">
                <a:solidFill>
                  <a:schemeClr val="tx1"/>
                </a:solidFill>
                <a:ea typeface="+mn-lt"/>
                <a:cs typeface="+mn-lt"/>
              </a:rPr>
              <a:t> O principal benefício de uma camada de transporte segura é a proteção dos dados relativos a pessoas ou entidades</a:t>
            </a:r>
          </a:p>
        </p:txBody>
      </p:sp>
    </p:spTree>
    <p:extLst>
      <p:ext uri="{BB962C8B-B14F-4D97-AF65-F5344CB8AC3E}">
        <p14:creationId xmlns:p14="http://schemas.microsoft.com/office/powerpoint/2010/main" val="1121099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a:t>
            </a:r>
            <a:r>
              <a:rPr lang="pt-PT" sz="5400" err="1">
                <a:solidFill>
                  <a:srgbClr val="C00000"/>
                </a:solidFill>
                <a:latin typeface="Calibri"/>
                <a:cs typeface="Calibri"/>
              </a:rPr>
              <a:t>Pro-Ativos</a:t>
            </a:r>
            <a:r>
              <a:rPr lang="pt-PT" sz="5400">
                <a:solidFill>
                  <a:srgbClr val="C00000"/>
                </a:solidFill>
                <a:latin typeface="Calibri"/>
                <a:cs typeface="Calibri"/>
              </a:rPr>
              <a:t> OWASP</a:t>
            </a:r>
            <a:br>
              <a:rPr lang="pt-PT" sz="5400">
                <a:solidFill>
                  <a:srgbClr val="C00000"/>
                </a:solidFill>
                <a:latin typeface="Calibri"/>
                <a:cs typeface="Calibri"/>
              </a:rPr>
            </a:br>
            <a:r>
              <a:rPr lang="pt-PT" sz="3100">
                <a:solidFill>
                  <a:srgbClr val="C00000"/>
                </a:solidFill>
                <a:latin typeface="Calibri"/>
                <a:cs typeface="Calibri"/>
              </a:rPr>
              <a:t>8. Proteger todos os dados</a:t>
            </a:r>
            <a:br>
              <a:rPr lang="pt-PT" sz="3100">
                <a:solidFill>
                  <a:srgbClr val="C00000"/>
                </a:solidFill>
                <a:latin typeface="Calibri"/>
                <a:cs typeface="Calibri Light"/>
              </a:rPr>
            </a:br>
            <a:r>
              <a:rPr lang="pt-PT" sz="3100">
                <a:solidFill>
                  <a:srgbClr val="C00000"/>
                </a:solidFill>
                <a:latin typeface="Calibri"/>
                <a:cs typeface="Calibri"/>
              </a:rPr>
              <a:t>Encriptar os dados quando estão armazenados</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fontScale="925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Caso os dados sejam armazenados é estritamente necessário utilizar o criptografia para proteger os dados de qualquer modificação ou divulgação não autorizada</a:t>
            </a:r>
          </a:p>
          <a:p>
            <a:pPr>
              <a:lnSpc>
                <a:spcPct val="150000"/>
              </a:lnSpc>
              <a:buFont typeface="Wingdings" panose="020F0502020204030204" pitchFamily="34" charset="0"/>
              <a:buChar char="§"/>
            </a:pPr>
            <a:r>
              <a:rPr lang="pt-PT" sz="2400">
                <a:solidFill>
                  <a:schemeClr val="tx1"/>
                </a:solidFill>
                <a:ea typeface="+mn-lt"/>
                <a:cs typeface="+mn-lt"/>
              </a:rPr>
              <a:t> Em vez de criar de </a:t>
            </a:r>
            <a:r>
              <a:rPr lang="pt-PT" sz="2400" err="1">
                <a:solidFill>
                  <a:schemeClr val="tx1"/>
                </a:solidFill>
                <a:ea typeface="+mn-lt"/>
                <a:cs typeface="+mn-lt"/>
              </a:rPr>
              <a:t>raíz</a:t>
            </a:r>
            <a:r>
              <a:rPr lang="pt-PT" sz="2400">
                <a:solidFill>
                  <a:schemeClr val="tx1"/>
                </a:solidFill>
                <a:ea typeface="+mn-lt"/>
                <a:cs typeface="+mn-lt"/>
              </a:rPr>
              <a:t> mecanismos de criptografia é fortemente recomendado utilizar soluções de código aberto como o </a:t>
            </a:r>
            <a:r>
              <a:rPr lang="pt-PT" sz="2400" err="1">
                <a:solidFill>
                  <a:schemeClr val="tx1"/>
                </a:solidFill>
                <a:ea typeface="+mn-lt"/>
                <a:cs typeface="+mn-lt"/>
              </a:rPr>
              <a:t>Projecto</a:t>
            </a:r>
            <a:r>
              <a:rPr lang="pt-PT" sz="2400">
                <a:solidFill>
                  <a:schemeClr val="tx1"/>
                </a:solidFill>
                <a:ea typeface="+mn-lt"/>
                <a:cs typeface="+mn-lt"/>
              </a:rPr>
              <a:t> Google </a:t>
            </a:r>
            <a:r>
              <a:rPr lang="pt-PT" sz="2400" err="1">
                <a:solidFill>
                  <a:schemeClr val="tx1"/>
                </a:solidFill>
                <a:ea typeface="+mn-lt"/>
                <a:cs typeface="+mn-lt"/>
              </a:rPr>
              <a:t>Tink</a:t>
            </a:r>
            <a:r>
              <a:rPr lang="pt-PT" sz="2400">
                <a:solidFill>
                  <a:schemeClr val="tx1"/>
                </a:solidFill>
                <a:ea typeface="+mn-lt"/>
                <a:cs typeface="+mn-lt"/>
              </a:rPr>
              <a:t>, </a:t>
            </a:r>
            <a:r>
              <a:rPr lang="pt-PT" sz="2400" err="1">
                <a:solidFill>
                  <a:schemeClr val="tx1"/>
                </a:solidFill>
                <a:ea typeface="+mn-lt"/>
                <a:cs typeface="+mn-lt"/>
              </a:rPr>
              <a:t>Libsodium</a:t>
            </a:r>
            <a:r>
              <a:rPr lang="pt-PT" sz="2400">
                <a:solidFill>
                  <a:schemeClr val="tx1"/>
                </a:solidFill>
                <a:ea typeface="+mn-lt"/>
                <a:cs typeface="+mn-lt"/>
              </a:rPr>
              <a:t>, e os vários serviços disponíveis de </a:t>
            </a:r>
            <a:r>
              <a:rPr lang="pt-PT" sz="2400" err="1">
                <a:solidFill>
                  <a:schemeClr val="tx1"/>
                </a:solidFill>
                <a:ea typeface="+mn-lt"/>
                <a:cs typeface="+mn-lt"/>
              </a:rPr>
              <a:t>cloud</a:t>
            </a:r>
            <a:r>
              <a:rPr lang="pt-PT" sz="2400">
                <a:solidFill>
                  <a:schemeClr val="tx1"/>
                </a:solidFill>
                <a:ea typeface="+mn-lt"/>
                <a:cs typeface="+mn-lt"/>
              </a:rPr>
              <a:t> ou as </a:t>
            </a:r>
            <a:r>
              <a:rPr lang="pt-PT" sz="2400" err="1">
                <a:solidFill>
                  <a:schemeClr val="tx1"/>
                </a:solidFill>
                <a:ea typeface="+mn-lt"/>
                <a:cs typeface="+mn-lt"/>
              </a:rPr>
              <a:t>frameworks</a:t>
            </a:r>
            <a:r>
              <a:rPr lang="pt-PT" sz="2400">
                <a:solidFill>
                  <a:schemeClr val="tx1"/>
                </a:solidFill>
                <a:ea typeface="+mn-lt"/>
                <a:cs typeface="+mn-lt"/>
              </a:rPr>
              <a:t> já existentes em algum software.</a:t>
            </a:r>
          </a:p>
        </p:txBody>
      </p:sp>
    </p:spTree>
    <p:extLst>
      <p:ext uri="{BB962C8B-B14F-4D97-AF65-F5344CB8AC3E}">
        <p14:creationId xmlns:p14="http://schemas.microsoft.com/office/powerpoint/2010/main" val="266955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214315"/>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1925627"/>
            <a:ext cx="10067059" cy="4187882"/>
          </a:xfrm>
        </p:spPr>
        <p:txBody>
          <a:bodyPr vert="horz" lIns="0" tIns="45720" rIns="0" bIns="45720" rtlCol="0" anchor="t">
            <a:normAutofit fontScale="92500" lnSpcReduction="20000"/>
          </a:bodyPr>
          <a:lstStyle/>
          <a:p>
            <a:pPr>
              <a:buFont typeface="Wingdings" panose="020F0502020204030204" pitchFamily="34" charset="0"/>
              <a:buChar char="§"/>
            </a:pPr>
            <a:r>
              <a:rPr lang="pt-PT" sz="2400" dirty="0">
                <a:solidFill>
                  <a:schemeClr val="tx1"/>
                </a:solidFill>
                <a:ea typeface="+mn-lt"/>
                <a:cs typeface="+mn-lt"/>
              </a:rPr>
              <a:t> </a:t>
            </a:r>
            <a:r>
              <a:rPr lang="pt-PT" dirty="0">
                <a:solidFill>
                  <a:schemeClr val="tx1"/>
                </a:solidFill>
                <a:ea typeface="+mn-lt"/>
                <a:cs typeface="+mn-lt"/>
              </a:rPr>
              <a:t>É por estes fatores que a OWASP decidiu criar estes controlos </a:t>
            </a:r>
            <a:r>
              <a:rPr lang="pt-PT" dirty="0" err="1">
                <a:solidFill>
                  <a:schemeClr val="tx1"/>
                </a:solidFill>
                <a:ea typeface="+mn-lt"/>
                <a:cs typeface="+mn-lt"/>
              </a:rPr>
              <a:t>pro-ativos</a:t>
            </a:r>
            <a:r>
              <a:rPr lang="pt-PT" dirty="0">
                <a:solidFill>
                  <a:schemeClr val="tx1"/>
                </a:solidFill>
                <a:ea typeface="+mn-lt"/>
                <a:cs typeface="+mn-lt"/>
              </a:rPr>
              <a:t>, de forma a que um programador possa ter acesso a estes recursos, para que consiga desenvolver software seguro. Controlos </a:t>
            </a:r>
            <a:r>
              <a:rPr lang="pt-PT" dirty="0" err="1">
                <a:solidFill>
                  <a:schemeClr val="tx1"/>
                </a:solidFill>
                <a:ea typeface="+mn-lt"/>
                <a:cs typeface="+mn-lt"/>
              </a:rPr>
              <a:t>pro-activos</a:t>
            </a:r>
            <a:r>
              <a:rPr lang="pt-PT" dirty="0">
                <a:solidFill>
                  <a:schemeClr val="tx1"/>
                </a:solidFill>
                <a:ea typeface="+mn-lt"/>
                <a:cs typeface="+mn-lt"/>
              </a:rPr>
              <a:t> definidos pela OWASP:</a:t>
            </a:r>
          </a:p>
          <a:p>
            <a:pPr marL="342900" indent="-342900">
              <a:buAutoNum type="arabicPeriod"/>
            </a:pPr>
            <a:r>
              <a:rPr lang="pt-PT" sz="1400" dirty="0">
                <a:solidFill>
                  <a:schemeClr val="tx1"/>
                </a:solidFill>
                <a:ea typeface="+mn-lt"/>
                <a:cs typeface="+mn-lt"/>
              </a:rPr>
              <a:t>   Definir os Requisitos de Segurança;</a:t>
            </a:r>
          </a:p>
          <a:p>
            <a:pPr marL="457200" indent="-457200">
              <a:buAutoNum type="arabicPeriod"/>
            </a:pPr>
            <a:r>
              <a:rPr lang="pt-PT" sz="1400" dirty="0">
                <a:solidFill>
                  <a:schemeClr val="tx1"/>
                </a:solidFill>
                <a:ea typeface="+mn-lt"/>
                <a:cs typeface="+mn-lt"/>
              </a:rPr>
              <a:t>Utilização de </a:t>
            </a:r>
            <a:r>
              <a:rPr lang="pt-PT" sz="1400" err="1">
                <a:solidFill>
                  <a:schemeClr val="tx1"/>
                </a:solidFill>
                <a:ea typeface="+mn-lt"/>
                <a:cs typeface="+mn-lt"/>
              </a:rPr>
              <a:t>Frameworks</a:t>
            </a:r>
            <a:r>
              <a:rPr lang="pt-PT" sz="1400" dirty="0">
                <a:solidFill>
                  <a:schemeClr val="tx1"/>
                </a:solidFill>
                <a:ea typeface="+mn-lt"/>
                <a:cs typeface="+mn-lt"/>
              </a:rPr>
              <a:t> e Bibliotecas de Segurança;</a:t>
            </a:r>
          </a:p>
          <a:p>
            <a:pPr marL="457200" indent="-457200">
              <a:buAutoNum type="arabicPeriod"/>
            </a:pPr>
            <a:r>
              <a:rPr lang="pt-PT" sz="1400" dirty="0">
                <a:solidFill>
                  <a:schemeClr val="tx1"/>
                </a:solidFill>
                <a:ea typeface="+mn-lt"/>
                <a:cs typeface="+mn-lt"/>
              </a:rPr>
              <a:t>Acesso seguro a Bases de Dados; </a:t>
            </a:r>
          </a:p>
          <a:p>
            <a:pPr marL="457200" indent="-457200">
              <a:buAutoNum type="arabicPeriod"/>
            </a:pPr>
            <a:r>
              <a:rPr lang="pt-PT" sz="1400" dirty="0">
                <a:solidFill>
                  <a:schemeClr val="tx1"/>
                </a:solidFill>
                <a:ea typeface="+mn-lt"/>
                <a:cs typeface="+mn-lt"/>
              </a:rPr>
              <a:t>Codificar e Formatar Dados;</a:t>
            </a:r>
          </a:p>
          <a:p>
            <a:pPr marL="457200" indent="-457200">
              <a:buAutoNum type="arabicPeriod"/>
            </a:pPr>
            <a:r>
              <a:rPr lang="pt-PT" sz="1400" dirty="0">
                <a:solidFill>
                  <a:schemeClr val="tx1"/>
                </a:solidFill>
                <a:ea typeface="+mn-lt"/>
                <a:cs typeface="+mn-lt"/>
              </a:rPr>
              <a:t>Validar todos os inputs;</a:t>
            </a:r>
          </a:p>
          <a:p>
            <a:pPr marL="457200" indent="-457200">
              <a:buAutoNum type="arabicPeriod"/>
            </a:pPr>
            <a:r>
              <a:rPr lang="pt-PT" sz="1400" dirty="0">
                <a:solidFill>
                  <a:schemeClr val="tx1"/>
                </a:solidFill>
                <a:ea typeface="+mn-lt"/>
                <a:cs typeface="+mn-lt"/>
              </a:rPr>
              <a:t>Implementar Identidade Digital;</a:t>
            </a:r>
          </a:p>
          <a:p>
            <a:pPr marL="457200" indent="-457200">
              <a:buAutoNum type="arabicPeriod"/>
            </a:pPr>
            <a:r>
              <a:rPr lang="pt-PT" sz="1400" dirty="0">
                <a:solidFill>
                  <a:schemeClr val="tx1"/>
                </a:solidFill>
                <a:ea typeface="+mn-lt"/>
                <a:cs typeface="+mn-lt"/>
              </a:rPr>
              <a:t>Implementar Controlos de Acesso;</a:t>
            </a:r>
          </a:p>
          <a:p>
            <a:pPr marL="457200" indent="-457200">
              <a:buAutoNum type="arabicPeriod"/>
            </a:pPr>
            <a:r>
              <a:rPr lang="pt-PT" sz="1400" dirty="0">
                <a:solidFill>
                  <a:schemeClr val="tx1"/>
                </a:solidFill>
                <a:ea typeface="+mn-lt"/>
                <a:cs typeface="+mn-lt"/>
              </a:rPr>
              <a:t>Proteger Todos os Dados;</a:t>
            </a:r>
          </a:p>
          <a:p>
            <a:pPr marL="457200" indent="-457200">
              <a:buAutoNum type="arabicPeriod"/>
            </a:pPr>
            <a:r>
              <a:rPr lang="pt-PT" sz="1400" dirty="0">
                <a:solidFill>
                  <a:schemeClr val="tx1"/>
                </a:solidFill>
                <a:ea typeface="+mn-lt"/>
                <a:cs typeface="+mn-lt"/>
              </a:rPr>
              <a:t>Monitorizar e Implementar </a:t>
            </a:r>
            <a:r>
              <a:rPr lang="pt-PT" sz="1400" err="1">
                <a:solidFill>
                  <a:schemeClr val="tx1"/>
                </a:solidFill>
                <a:ea typeface="+mn-lt"/>
                <a:cs typeface="+mn-lt"/>
              </a:rPr>
              <a:t>Logs</a:t>
            </a:r>
            <a:r>
              <a:rPr lang="pt-PT" sz="1400" dirty="0">
                <a:solidFill>
                  <a:schemeClr val="tx1"/>
                </a:solidFill>
                <a:ea typeface="+mn-lt"/>
                <a:cs typeface="+mn-lt"/>
              </a:rPr>
              <a:t> de Segurança; </a:t>
            </a:r>
          </a:p>
          <a:p>
            <a:pPr marL="457200" indent="-457200">
              <a:buAutoNum type="arabicPeriod"/>
            </a:pPr>
            <a:r>
              <a:rPr lang="pt-PT" sz="1400" dirty="0">
                <a:solidFill>
                  <a:schemeClr val="tx1"/>
                </a:solidFill>
                <a:ea typeface="+mn-lt"/>
                <a:cs typeface="+mn-lt"/>
              </a:rPr>
              <a:t>Manipulação de Erros e </a:t>
            </a:r>
            <a:r>
              <a:rPr lang="pt-PT" sz="1400" err="1">
                <a:solidFill>
                  <a:schemeClr val="tx1"/>
                </a:solidFill>
                <a:ea typeface="+mn-lt"/>
                <a:cs typeface="+mn-lt"/>
              </a:rPr>
              <a:t>Excepções</a:t>
            </a:r>
            <a:r>
              <a:rPr lang="pt-PT" sz="1400" dirty="0">
                <a:solidFill>
                  <a:schemeClr val="tx1"/>
                </a:solidFill>
                <a:ea typeface="+mn-lt"/>
                <a:cs typeface="+mn-lt"/>
              </a:rPr>
              <a:t>. </a:t>
            </a:r>
          </a:p>
        </p:txBody>
      </p:sp>
    </p:spTree>
    <p:extLst>
      <p:ext uri="{BB962C8B-B14F-4D97-AF65-F5344CB8AC3E}">
        <p14:creationId xmlns:p14="http://schemas.microsoft.com/office/powerpoint/2010/main" val="40579620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8. Proteger todos os dados</a:t>
            </a:r>
            <a:br>
              <a:rPr lang="pt-PT" sz="3100">
                <a:solidFill>
                  <a:srgbClr val="C00000"/>
                </a:solidFill>
                <a:latin typeface="Calibri"/>
                <a:cs typeface="Calibri Light"/>
              </a:rPr>
            </a:br>
            <a:r>
              <a:rPr lang="pt-PT" sz="3100">
                <a:solidFill>
                  <a:srgbClr val="C00000"/>
                </a:solidFill>
                <a:latin typeface="Calibri"/>
                <a:cs typeface="Calibri"/>
              </a:rPr>
              <a:t>Prevenção de vulnerabilidades</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Modificação de dados</a:t>
            </a:r>
          </a:p>
          <a:p>
            <a:pPr>
              <a:lnSpc>
                <a:spcPct val="150000"/>
              </a:lnSpc>
              <a:buFont typeface="Wingdings" panose="020F0502020204030204" pitchFamily="34" charset="0"/>
              <a:buChar char="§"/>
            </a:pPr>
            <a:r>
              <a:rPr lang="pt-PT" sz="2400">
                <a:solidFill>
                  <a:schemeClr val="tx1"/>
                </a:solidFill>
                <a:ea typeface="+mn-lt"/>
                <a:cs typeface="+mn-lt"/>
              </a:rPr>
              <a:t> Fugas de dados</a:t>
            </a:r>
          </a:p>
          <a:p>
            <a:pPr>
              <a:lnSpc>
                <a:spcPct val="150000"/>
              </a:lnSpc>
              <a:buFont typeface="Wingdings" panose="020F0502020204030204" pitchFamily="34" charset="0"/>
              <a:buChar char="§"/>
            </a:pPr>
            <a:r>
              <a:rPr lang="pt-PT" sz="2400">
                <a:solidFill>
                  <a:schemeClr val="tx1"/>
                </a:solidFill>
                <a:ea typeface="+mn-lt"/>
                <a:cs typeface="+mn-lt"/>
              </a:rPr>
              <a:t> Ataques a chaves de uma aplicação</a:t>
            </a:r>
          </a:p>
          <a:p>
            <a:pPr>
              <a:lnSpc>
                <a:spcPct val="150000"/>
              </a:lnSpc>
              <a:buFont typeface="Wingdings" panose="020F0502020204030204" pitchFamily="34" charset="0"/>
              <a:buChar char="§"/>
            </a:pPr>
            <a:r>
              <a:rPr lang="pt-PT" sz="2400">
                <a:solidFill>
                  <a:schemeClr val="tx1"/>
                </a:solidFill>
                <a:ea typeface="+mn-lt"/>
                <a:cs typeface="+mn-lt"/>
              </a:rPr>
              <a:t> Ataques a comunicações da aplicação</a:t>
            </a:r>
          </a:p>
        </p:txBody>
      </p:sp>
    </p:spTree>
    <p:extLst>
      <p:ext uri="{BB962C8B-B14F-4D97-AF65-F5344CB8AC3E}">
        <p14:creationId xmlns:p14="http://schemas.microsoft.com/office/powerpoint/2010/main" val="1222797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9. Implementação de sistemas de </a:t>
            </a:r>
            <a:r>
              <a:rPr lang="pt-PT" sz="3100" err="1">
                <a:solidFill>
                  <a:srgbClr val="C00000"/>
                </a:solidFill>
                <a:latin typeface="Calibri"/>
                <a:cs typeface="Calibri"/>
              </a:rPr>
              <a:t>logging</a:t>
            </a:r>
            <a:br>
              <a:rPr lang="pt-PT" sz="3100">
                <a:solidFill>
                  <a:srgbClr val="C00000"/>
                </a:solidFill>
                <a:latin typeface="Calibri"/>
                <a:cs typeface="Calibri Light"/>
              </a:rPr>
            </a:br>
            <a:r>
              <a:rPr lang="pt-PT" sz="3100">
                <a:solidFill>
                  <a:srgbClr val="C00000"/>
                </a:solidFill>
                <a:latin typeface="Calibri"/>
                <a:cs typeface="Calibri"/>
              </a:rPr>
              <a:t>Descrição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a:t>
            </a:r>
            <a:r>
              <a:rPr lang="pt-PT" sz="2400" err="1">
                <a:solidFill>
                  <a:schemeClr val="tx1"/>
                </a:solidFill>
                <a:ea typeface="+mn-lt"/>
                <a:cs typeface="+mn-lt"/>
              </a:rPr>
              <a:t>Logging</a:t>
            </a:r>
            <a:r>
              <a:rPr lang="pt-PT" sz="2400">
                <a:solidFill>
                  <a:schemeClr val="tx1"/>
                </a:solidFill>
                <a:ea typeface="+mn-lt"/>
                <a:cs typeface="+mn-lt"/>
              </a:rPr>
              <a:t> é um conceito que muitos programadores utilizam para o </a:t>
            </a:r>
            <a:r>
              <a:rPr lang="pt-PT" sz="2400" err="1">
                <a:solidFill>
                  <a:schemeClr val="tx1"/>
                </a:solidFill>
                <a:ea typeface="+mn-lt"/>
                <a:cs typeface="+mn-lt"/>
              </a:rPr>
              <a:t>debugging</a:t>
            </a:r>
            <a:r>
              <a:rPr lang="pt-PT" sz="2400">
                <a:solidFill>
                  <a:schemeClr val="tx1"/>
                </a:solidFill>
                <a:ea typeface="+mn-lt"/>
                <a:cs typeface="+mn-lt"/>
              </a:rPr>
              <a:t> e para efeitos de diagnóstico</a:t>
            </a:r>
          </a:p>
          <a:p>
            <a:pPr>
              <a:lnSpc>
                <a:spcPct val="150000"/>
              </a:lnSpc>
              <a:buFont typeface="Wingdings" panose="020F0502020204030204" pitchFamily="34" charset="0"/>
              <a:buChar char="§"/>
            </a:pPr>
            <a:r>
              <a:rPr lang="pt-PT" sz="2400">
                <a:solidFill>
                  <a:schemeClr val="tx1"/>
                </a:solidFill>
                <a:ea typeface="+mn-lt"/>
                <a:cs typeface="+mn-lt"/>
              </a:rPr>
              <a:t> A utilização de </a:t>
            </a:r>
            <a:r>
              <a:rPr lang="pt-PT" sz="2400" err="1">
                <a:solidFill>
                  <a:schemeClr val="tx1"/>
                </a:solidFill>
                <a:ea typeface="+mn-lt"/>
                <a:cs typeface="+mn-lt"/>
              </a:rPr>
              <a:t>logs</a:t>
            </a:r>
            <a:r>
              <a:rPr lang="pt-PT" sz="2400">
                <a:solidFill>
                  <a:schemeClr val="tx1"/>
                </a:solidFill>
                <a:ea typeface="+mn-lt"/>
                <a:cs typeface="+mn-lt"/>
              </a:rPr>
              <a:t> para efeitos de segurança é feita de forma a registar informação referente aos sistemas de segurança da aplicação</a:t>
            </a:r>
          </a:p>
        </p:txBody>
      </p:sp>
    </p:spTree>
    <p:extLst>
      <p:ext uri="{BB962C8B-B14F-4D97-AF65-F5344CB8AC3E}">
        <p14:creationId xmlns:p14="http://schemas.microsoft.com/office/powerpoint/2010/main" val="37862094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9. Implementação de sistemas de </a:t>
            </a:r>
            <a:r>
              <a:rPr lang="pt-PT" sz="3100" err="1">
                <a:solidFill>
                  <a:srgbClr val="C00000"/>
                </a:solidFill>
                <a:latin typeface="Calibri"/>
                <a:cs typeface="Calibri"/>
              </a:rPr>
              <a:t>logging</a:t>
            </a:r>
            <a:br>
              <a:rPr lang="pt-PT" sz="3100">
                <a:solidFill>
                  <a:srgbClr val="C00000"/>
                </a:solidFill>
                <a:latin typeface="Calibri"/>
                <a:cs typeface="Calibri Light"/>
              </a:rPr>
            </a:br>
            <a:r>
              <a:rPr lang="pt-PT" sz="3100">
                <a:solidFill>
                  <a:srgbClr val="C00000"/>
                </a:solidFill>
                <a:latin typeface="Calibri"/>
                <a:cs typeface="Calibri"/>
              </a:rPr>
              <a:t>Benefícios de utilizar </a:t>
            </a:r>
            <a:r>
              <a:rPr lang="pt-PT" sz="3100" err="1">
                <a:solidFill>
                  <a:srgbClr val="C00000"/>
                </a:solidFill>
                <a:latin typeface="Calibri"/>
                <a:cs typeface="Calibri"/>
              </a:rPr>
              <a:t>logs</a:t>
            </a:r>
            <a:r>
              <a:rPr lang="pt-PT" sz="3100">
                <a:solidFill>
                  <a:srgbClr val="C00000"/>
                </a:solidFill>
                <a:latin typeface="Calibri"/>
                <a:cs typeface="Calibri"/>
              </a:rPr>
              <a:t> no contexto da segurança de um sistema</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Fornecer dados a sistemas de deteção de intrusões</a:t>
            </a:r>
          </a:p>
          <a:p>
            <a:pPr>
              <a:lnSpc>
                <a:spcPct val="150000"/>
              </a:lnSpc>
              <a:buFont typeface="Wingdings" panose="020F0502020204030204" pitchFamily="34" charset="0"/>
              <a:buChar char="§"/>
            </a:pPr>
            <a:r>
              <a:rPr lang="pt-PT" sz="2400">
                <a:solidFill>
                  <a:schemeClr val="tx1"/>
                </a:solidFill>
                <a:ea typeface="+mn-lt"/>
                <a:cs typeface="+mn-lt"/>
              </a:rPr>
              <a:t> Análises forenses e investigações</a:t>
            </a:r>
          </a:p>
          <a:p>
            <a:pPr>
              <a:lnSpc>
                <a:spcPct val="150000"/>
              </a:lnSpc>
              <a:buFont typeface="Wingdings" panose="020F0502020204030204" pitchFamily="34" charset="0"/>
              <a:buChar char="§"/>
            </a:pPr>
            <a:r>
              <a:rPr lang="pt-PT" sz="2400">
                <a:solidFill>
                  <a:schemeClr val="tx1"/>
                </a:solidFill>
                <a:ea typeface="+mn-lt"/>
                <a:cs typeface="+mn-lt"/>
              </a:rPr>
              <a:t> Satisfação dos requisitos de conformidade regulamentar</a:t>
            </a:r>
          </a:p>
        </p:txBody>
      </p:sp>
    </p:spTree>
    <p:extLst>
      <p:ext uri="{BB962C8B-B14F-4D97-AF65-F5344CB8AC3E}">
        <p14:creationId xmlns:p14="http://schemas.microsoft.com/office/powerpoint/2010/main" val="2974917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9. Implementação de sistemas de logging</a:t>
            </a:r>
            <a:br>
              <a:rPr lang="pt-PT" sz="3100">
                <a:solidFill>
                  <a:srgbClr val="C00000"/>
                </a:solidFill>
                <a:latin typeface="Calibri"/>
                <a:cs typeface="Calibri Light"/>
              </a:rPr>
            </a:br>
            <a:r>
              <a:rPr lang="pt-PT" sz="3100">
                <a:solidFill>
                  <a:srgbClr val="C00000"/>
                </a:solidFill>
                <a:latin typeface="Calibri"/>
                <a:cs typeface="Calibri"/>
              </a:rPr>
              <a:t>Requisitos de implementação de sistemas de </a:t>
            </a:r>
            <a:r>
              <a:rPr lang="pt-PT" sz="3100" err="1">
                <a:solidFill>
                  <a:srgbClr val="C00000"/>
                </a:solidFill>
                <a:latin typeface="Calibri"/>
                <a:cs typeface="Calibri"/>
              </a:rPr>
              <a:t>logging</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fontScale="92500" lnSpcReduction="2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Os </a:t>
            </a:r>
            <a:r>
              <a:rPr lang="pt-PT" sz="2400" err="1">
                <a:solidFill>
                  <a:schemeClr val="tx1"/>
                </a:solidFill>
                <a:ea typeface="+mn-lt"/>
                <a:cs typeface="+mn-lt"/>
              </a:rPr>
              <a:t>logs</a:t>
            </a:r>
            <a:r>
              <a:rPr lang="pt-PT" sz="2400">
                <a:solidFill>
                  <a:schemeClr val="tx1"/>
                </a:solidFill>
                <a:ea typeface="+mn-lt"/>
                <a:cs typeface="+mn-lt"/>
              </a:rPr>
              <a:t> devem seguir uma formatação padrão e os outros sistemas dessa organização devem seguir essa mesma formatação</a:t>
            </a:r>
          </a:p>
          <a:p>
            <a:pPr>
              <a:lnSpc>
                <a:spcPct val="150000"/>
              </a:lnSpc>
              <a:buFont typeface="Wingdings" panose="020F0502020204030204" pitchFamily="34" charset="0"/>
              <a:buChar char="§"/>
            </a:pPr>
            <a:r>
              <a:rPr lang="pt-PT" sz="2400">
                <a:solidFill>
                  <a:schemeClr val="tx1"/>
                </a:solidFill>
                <a:ea typeface="+mn-lt"/>
                <a:cs typeface="+mn-lt"/>
              </a:rPr>
              <a:t> Não se devem ter </a:t>
            </a:r>
            <a:r>
              <a:rPr lang="pt-PT" sz="2400" err="1">
                <a:solidFill>
                  <a:schemeClr val="tx1"/>
                </a:solidFill>
                <a:ea typeface="+mn-lt"/>
                <a:cs typeface="+mn-lt"/>
              </a:rPr>
              <a:t>logs</a:t>
            </a:r>
            <a:r>
              <a:rPr lang="pt-PT" sz="2400">
                <a:solidFill>
                  <a:schemeClr val="tx1"/>
                </a:solidFill>
                <a:ea typeface="+mn-lt"/>
                <a:cs typeface="+mn-lt"/>
              </a:rPr>
              <a:t> muito extensos nem muito curtos</a:t>
            </a:r>
          </a:p>
          <a:p>
            <a:pPr>
              <a:lnSpc>
                <a:spcPct val="150000"/>
              </a:lnSpc>
              <a:buFont typeface="Wingdings" panose="020F0502020204030204" pitchFamily="34" charset="0"/>
              <a:buChar char="§"/>
            </a:pPr>
            <a:r>
              <a:rPr lang="pt-PT" sz="2400">
                <a:solidFill>
                  <a:schemeClr val="tx1"/>
                </a:solidFill>
                <a:ea typeface="+mn-lt"/>
                <a:cs typeface="+mn-lt"/>
              </a:rPr>
              <a:t> As </a:t>
            </a:r>
            <a:r>
              <a:rPr lang="pt-PT" sz="2400" err="1">
                <a:solidFill>
                  <a:schemeClr val="tx1"/>
                </a:solidFill>
                <a:ea typeface="+mn-lt"/>
                <a:cs typeface="+mn-lt"/>
              </a:rPr>
              <a:t>timestamps</a:t>
            </a:r>
            <a:r>
              <a:rPr lang="pt-PT" sz="2400">
                <a:solidFill>
                  <a:schemeClr val="tx1"/>
                </a:solidFill>
                <a:ea typeface="+mn-lt"/>
                <a:cs typeface="+mn-lt"/>
              </a:rPr>
              <a:t> devem ser consistentes ao longo dos diferentes </a:t>
            </a:r>
            <a:r>
              <a:rPr lang="pt-PT" sz="2400" err="1">
                <a:solidFill>
                  <a:schemeClr val="tx1"/>
                </a:solidFill>
                <a:ea typeface="+mn-lt"/>
                <a:cs typeface="+mn-lt"/>
              </a:rPr>
              <a:t>logs</a:t>
            </a:r>
            <a:r>
              <a:rPr lang="pt-PT" sz="2400">
                <a:solidFill>
                  <a:schemeClr val="tx1"/>
                </a:solidFill>
                <a:ea typeface="+mn-lt"/>
                <a:cs typeface="+mn-lt"/>
              </a:rPr>
              <a:t> do sistema</a:t>
            </a:r>
          </a:p>
          <a:p>
            <a:pPr>
              <a:lnSpc>
                <a:spcPct val="150000"/>
              </a:lnSpc>
              <a:buFont typeface="Wingdings" panose="020F0502020204030204" pitchFamily="34" charset="0"/>
              <a:buChar char="§"/>
            </a:pPr>
            <a:r>
              <a:rPr lang="pt-PT" sz="2400">
                <a:solidFill>
                  <a:schemeClr val="tx1"/>
                </a:solidFill>
                <a:ea typeface="+mn-lt"/>
                <a:cs typeface="+mn-lt"/>
              </a:rPr>
              <a:t> Os </a:t>
            </a:r>
            <a:r>
              <a:rPr lang="pt-PT" sz="2400" err="1">
                <a:solidFill>
                  <a:schemeClr val="tx1"/>
                </a:solidFill>
                <a:ea typeface="+mn-lt"/>
                <a:cs typeface="+mn-lt"/>
              </a:rPr>
              <a:t>logs</a:t>
            </a:r>
            <a:r>
              <a:rPr lang="pt-PT" sz="2400">
                <a:solidFill>
                  <a:schemeClr val="tx1"/>
                </a:solidFill>
                <a:ea typeface="+mn-lt"/>
                <a:cs typeface="+mn-lt"/>
              </a:rPr>
              <a:t> podem ser utilizados para identificar atividade que poderá ser maliciosa de um utilizador</a:t>
            </a:r>
            <a:endParaRPr lang="pt-PT" sz="2400">
              <a:solidFill>
                <a:schemeClr val="tx1"/>
              </a:solidFill>
              <a:cs typeface="Calibri"/>
            </a:endParaRPr>
          </a:p>
        </p:txBody>
      </p:sp>
    </p:spTree>
    <p:extLst>
      <p:ext uri="{BB962C8B-B14F-4D97-AF65-F5344CB8AC3E}">
        <p14:creationId xmlns:p14="http://schemas.microsoft.com/office/powerpoint/2010/main" val="191523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9. Implementação de sistemas de </a:t>
            </a:r>
            <a:r>
              <a:rPr lang="pt-PT" sz="3100" err="1">
                <a:solidFill>
                  <a:srgbClr val="C00000"/>
                </a:solidFill>
                <a:latin typeface="Calibri"/>
                <a:cs typeface="Calibri"/>
              </a:rPr>
              <a:t>logging</a:t>
            </a:r>
            <a:br>
              <a:rPr lang="pt-PT" sz="3100">
                <a:solidFill>
                  <a:srgbClr val="C00000"/>
                </a:solidFill>
                <a:latin typeface="Calibri"/>
                <a:cs typeface="Calibri Light"/>
              </a:rPr>
            </a:br>
            <a:r>
              <a:rPr lang="pt-PT" sz="3100">
                <a:solidFill>
                  <a:srgbClr val="C00000"/>
                </a:solidFill>
                <a:latin typeface="Calibri"/>
                <a:cs typeface="Calibri"/>
              </a:rPr>
              <a:t>Implementação de sistemas de </a:t>
            </a:r>
            <a:r>
              <a:rPr lang="pt-PT" sz="3100" err="1">
                <a:solidFill>
                  <a:srgbClr val="C00000"/>
                </a:solidFill>
                <a:latin typeface="Calibri"/>
                <a:cs typeface="Calibri"/>
              </a:rPr>
              <a:t>logging</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fontScale="92500" lnSpcReduction="2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Codificar e validar qualquer tipo de carácter perigoso antes de registar o log de forma a prevenir log </a:t>
            </a:r>
            <a:r>
              <a:rPr lang="pt-PT" sz="2400" err="1">
                <a:solidFill>
                  <a:schemeClr val="tx1"/>
                </a:solidFill>
                <a:ea typeface="+mn-lt"/>
                <a:cs typeface="+mn-lt"/>
              </a:rPr>
              <a:t>injection</a:t>
            </a:r>
            <a:r>
              <a:rPr lang="pt-PT" sz="2400">
                <a:solidFill>
                  <a:schemeClr val="tx1"/>
                </a:solidFill>
                <a:ea typeface="+mn-lt"/>
                <a:cs typeface="+mn-lt"/>
              </a:rPr>
              <a:t> ou o forjamento de </a:t>
            </a:r>
            <a:r>
              <a:rPr lang="pt-PT" sz="2400" err="1">
                <a:solidFill>
                  <a:schemeClr val="tx1"/>
                </a:solidFill>
                <a:ea typeface="+mn-lt"/>
                <a:cs typeface="+mn-lt"/>
              </a:rPr>
              <a:t>logs</a:t>
            </a:r>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Não se deve armazenar </a:t>
            </a:r>
            <a:r>
              <a:rPr lang="pt-PT" sz="2400" err="1">
                <a:solidFill>
                  <a:schemeClr val="tx1"/>
                </a:solidFill>
                <a:ea typeface="+mn-lt"/>
                <a:cs typeface="+mn-lt"/>
              </a:rPr>
              <a:t>logs</a:t>
            </a:r>
            <a:r>
              <a:rPr lang="pt-PT" sz="2400">
                <a:solidFill>
                  <a:schemeClr val="tx1"/>
                </a:solidFill>
                <a:ea typeface="+mn-lt"/>
                <a:cs typeface="+mn-lt"/>
              </a:rPr>
              <a:t> que contenham informação sensível ou confidencial</a:t>
            </a:r>
          </a:p>
          <a:p>
            <a:pPr>
              <a:lnSpc>
                <a:spcPct val="150000"/>
              </a:lnSpc>
              <a:buFont typeface="Wingdings" panose="020F0502020204030204" pitchFamily="34" charset="0"/>
              <a:buChar char="§"/>
            </a:pPr>
            <a:r>
              <a:rPr lang="pt-PT" sz="2400">
                <a:solidFill>
                  <a:schemeClr val="tx1"/>
                </a:solidFill>
                <a:ea typeface="+mn-lt"/>
                <a:cs typeface="+mn-lt"/>
              </a:rPr>
              <a:t> Proteger a integridade dos </a:t>
            </a:r>
            <a:r>
              <a:rPr lang="pt-PT" sz="2400" err="1">
                <a:solidFill>
                  <a:schemeClr val="tx1"/>
                </a:solidFill>
                <a:ea typeface="+mn-lt"/>
                <a:cs typeface="+mn-lt"/>
              </a:rPr>
              <a:t>logs</a:t>
            </a:r>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Os </a:t>
            </a:r>
            <a:r>
              <a:rPr lang="pt-PT" sz="2400" err="1">
                <a:solidFill>
                  <a:schemeClr val="tx1"/>
                </a:solidFill>
                <a:ea typeface="+mn-lt"/>
                <a:cs typeface="+mn-lt"/>
              </a:rPr>
              <a:t>logs</a:t>
            </a:r>
            <a:r>
              <a:rPr lang="pt-PT" sz="2400">
                <a:solidFill>
                  <a:schemeClr val="tx1"/>
                </a:solidFill>
                <a:ea typeface="+mn-lt"/>
                <a:cs typeface="+mn-lt"/>
              </a:rPr>
              <a:t> devem ser armazenados também num sistema central de forma a garantir que se um nodo dos </a:t>
            </a:r>
            <a:r>
              <a:rPr lang="pt-PT" sz="2400" err="1">
                <a:solidFill>
                  <a:schemeClr val="tx1"/>
                </a:solidFill>
                <a:ea typeface="+mn-lt"/>
                <a:cs typeface="+mn-lt"/>
              </a:rPr>
              <a:t>logs</a:t>
            </a:r>
            <a:r>
              <a:rPr lang="pt-PT" sz="2400">
                <a:solidFill>
                  <a:schemeClr val="tx1"/>
                </a:solidFill>
                <a:ea typeface="+mn-lt"/>
                <a:cs typeface="+mn-lt"/>
              </a:rPr>
              <a:t> for comprometido esses dados não são perdidos</a:t>
            </a:r>
            <a:endParaRPr lang="pt-PT" sz="2400">
              <a:solidFill>
                <a:schemeClr val="tx1"/>
              </a:solidFill>
              <a:cs typeface="Calibri"/>
            </a:endParaRPr>
          </a:p>
        </p:txBody>
      </p:sp>
    </p:spTree>
    <p:extLst>
      <p:ext uri="{BB962C8B-B14F-4D97-AF65-F5344CB8AC3E}">
        <p14:creationId xmlns:p14="http://schemas.microsoft.com/office/powerpoint/2010/main" val="27116544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a:solidFill>
                  <a:srgbClr val="C00000"/>
                </a:solidFill>
                <a:latin typeface="Calibri"/>
                <a:cs typeface="Calibri"/>
              </a:rPr>
            </a:br>
            <a:r>
              <a:rPr lang="pt-PT" sz="3100">
                <a:solidFill>
                  <a:srgbClr val="C00000"/>
                </a:solidFill>
                <a:latin typeface="Calibri"/>
                <a:cs typeface="Calibri"/>
              </a:rPr>
              <a:t>9. Implementação de sistemas de </a:t>
            </a:r>
            <a:r>
              <a:rPr lang="pt-PT" sz="3100" err="1">
                <a:solidFill>
                  <a:srgbClr val="C00000"/>
                </a:solidFill>
                <a:latin typeface="Calibri"/>
                <a:cs typeface="Calibri"/>
              </a:rPr>
              <a:t>logging</a:t>
            </a:r>
            <a:br>
              <a:rPr lang="pt-PT" sz="3100">
                <a:solidFill>
                  <a:srgbClr val="C00000"/>
                </a:solidFill>
                <a:latin typeface="Calibri"/>
                <a:cs typeface="Calibri Light"/>
              </a:rPr>
            </a:br>
            <a:r>
              <a:rPr lang="pt-PT" sz="3100">
                <a:solidFill>
                  <a:srgbClr val="C00000"/>
                </a:solidFill>
                <a:latin typeface="Calibri"/>
                <a:cs typeface="Calibri"/>
              </a:rPr>
              <a:t>Prevenção de vulnerabilidades</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Problemas de repúdio</a:t>
            </a:r>
          </a:p>
          <a:p>
            <a:pPr>
              <a:lnSpc>
                <a:spcPct val="150000"/>
              </a:lnSpc>
              <a:buFont typeface="Wingdings" panose="020F0502020204030204" pitchFamily="34" charset="0"/>
              <a:buChar char="§"/>
            </a:pPr>
            <a:r>
              <a:rPr lang="pt-PT" sz="2400">
                <a:solidFill>
                  <a:schemeClr val="tx1"/>
                </a:solidFill>
                <a:ea typeface="+mn-lt"/>
                <a:cs typeface="+mn-lt"/>
              </a:rPr>
              <a:t> Analisar e agir contra ataques de "força bruta"</a:t>
            </a:r>
          </a:p>
          <a:p>
            <a:pPr>
              <a:lnSpc>
                <a:spcPct val="150000"/>
              </a:lnSpc>
              <a:buFont typeface="Wingdings" panose="020F0502020204030204" pitchFamily="34" charset="0"/>
              <a:buChar char="§"/>
            </a:pPr>
            <a:r>
              <a:rPr lang="pt-PT" sz="2400">
                <a:solidFill>
                  <a:schemeClr val="tx1"/>
                </a:solidFill>
                <a:ea typeface="+mn-lt"/>
                <a:cs typeface="+mn-lt"/>
              </a:rPr>
              <a:t> Injeção SQL</a:t>
            </a:r>
          </a:p>
        </p:txBody>
      </p:sp>
    </p:spTree>
    <p:extLst>
      <p:ext uri="{BB962C8B-B14F-4D97-AF65-F5344CB8AC3E}">
        <p14:creationId xmlns:p14="http://schemas.microsoft.com/office/powerpoint/2010/main" val="195227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a:t>
            </a:r>
            <a:r>
              <a:rPr lang="pt-PT" sz="5400" err="1">
                <a:solidFill>
                  <a:srgbClr val="C00000"/>
                </a:solidFill>
                <a:latin typeface="Calibri"/>
                <a:cs typeface="Calibri"/>
              </a:rPr>
              <a:t>Pro-Ativos</a:t>
            </a:r>
            <a:r>
              <a:rPr lang="pt-PT" sz="5400">
                <a:solidFill>
                  <a:srgbClr val="C00000"/>
                </a:solidFill>
                <a:latin typeface="Calibri"/>
                <a:cs typeface="Calibri"/>
              </a:rPr>
              <a:t> OWASP</a:t>
            </a:r>
            <a:br>
              <a:rPr lang="pt-PT" sz="5400">
                <a:solidFill>
                  <a:srgbClr val="C00000"/>
                </a:solidFill>
                <a:latin typeface="Calibri"/>
                <a:cs typeface="Calibri"/>
              </a:rPr>
            </a:br>
            <a:r>
              <a:rPr lang="pt-PT" sz="3100">
                <a:solidFill>
                  <a:srgbClr val="C00000"/>
                </a:solidFill>
                <a:latin typeface="Calibri"/>
                <a:cs typeface="Calibri"/>
              </a:rPr>
              <a:t>10. Manipulação de erros e exceções </a:t>
            </a:r>
            <a:br>
              <a:rPr lang="pt-PT" sz="3100">
                <a:latin typeface="Calibri"/>
                <a:cs typeface="Calibri Light"/>
              </a:rPr>
            </a:br>
            <a:r>
              <a:rPr lang="pt-PT" sz="3100">
                <a:solidFill>
                  <a:srgbClr val="C00000"/>
                </a:solidFill>
                <a:latin typeface="Calibri"/>
                <a:cs typeface="Calibri"/>
              </a:rPr>
              <a:t>Descrição</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Conceito de programação que permite que uma aplicação responda com diferentes erros</a:t>
            </a:r>
          </a:p>
          <a:p>
            <a:pPr>
              <a:lnSpc>
                <a:spcPct val="150000"/>
              </a:lnSpc>
              <a:buFont typeface="Wingdings" panose="020F0502020204030204" pitchFamily="34" charset="0"/>
              <a:buChar char="§"/>
            </a:pPr>
            <a:r>
              <a:rPr lang="pt-PT" sz="2400">
                <a:solidFill>
                  <a:schemeClr val="tx1"/>
                </a:solidFill>
                <a:ea typeface="+mn-lt"/>
                <a:cs typeface="+mn-lt"/>
              </a:rPr>
              <a:t> É crítico para criar código que seja confiável e seguro</a:t>
            </a:r>
            <a:endParaRPr lang="pt-PT">
              <a:solidFill>
                <a:schemeClr val="tx1"/>
              </a:solidFill>
            </a:endParaRPr>
          </a:p>
          <a:p>
            <a:pPr>
              <a:lnSpc>
                <a:spcPct val="150000"/>
              </a:lnSpc>
              <a:buFont typeface="Wingdings" panose="020F0502020204030204" pitchFamily="34" charset="0"/>
              <a:buChar char="§"/>
            </a:pPr>
            <a:r>
              <a:rPr lang="pt-PT" sz="2400">
                <a:solidFill>
                  <a:schemeClr val="tx1"/>
                </a:solidFill>
                <a:ea typeface="+mn-lt"/>
                <a:cs typeface="+mn-lt"/>
              </a:rPr>
              <a:t> É importante numa perspetiva da deteção de intrusões</a:t>
            </a: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530575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a:t>
            </a:r>
            <a:r>
              <a:rPr lang="pt-PT" sz="5400" err="1">
                <a:solidFill>
                  <a:srgbClr val="C00000"/>
                </a:solidFill>
                <a:latin typeface="Calibri"/>
                <a:cs typeface="Calibri"/>
              </a:rPr>
              <a:t>Pro-Ativos</a:t>
            </a:r>
            <a:r>
              <a:rPr lang="pt-PT" sz="5400">
                <a:solidFill>
                  <a:srgbClr val="C00000"/>
                </a:solidFill>
                <a:latin typeface="Calibri"/>
                <a:cs typeface="Calibri"/>
              </a:rPr>
              <a:t> OWASP</a:t>
            </a:r>
            <a:br>
              <a:rPr lang="pt-PT" sz="5400">
                <a:solidFill>
                  <a:srgbClr val="C00000"/>
                </a:solidFill>
                <a:latin typeface="Calibri"/>
                <a:cs typeface="Calibri"/>
              </a:rPr>
            </a:br>
            <a:r>
              <a:rPr lang="pt-PT" sz="3100">
                <a:solidFill>
                  <a:srgbClr val="C00000"/>
                </a:solidFill>
                <a:latin typeface="Calibri"/>
                <a:cs typeface="Calibri"/>
              </a:rPr>
              <a:t>10. Manipulação de erros e exceções </a:t>
            </a:r>
            <a:br>
              <a:rPr lang="pt-PT" sz="3100">
                <a:latin typeface="Calibri"/>
                <a:cs typeface="Calibri Light"/>
              </a:rPr>
            </a:br>
            <a:r>
              <a:rPr lang="pt-PT" sz="3100">
                <a:solidFill>
                  <a:srgbClr val="C00000"/>
                </a:solidFill>
                <a:latin typeface="Calibri"/>
                <a:cs typeface="Calibri"/>
              </a:rPr>
              <a:t>Erros na manipulação de erros</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fontScale="77500" lnSpcReduction="2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Fugas de informação sensível em mensagem de erro pode, não intencionalmente, ajudar os atacantes</a:t>
            </a:r>
          </a:p>
          <a:p>
            <a:pPr>
              <a:lnSpc>
                <a:spcPct val="150000"/>
              </a:lnSpc>
              <a:buFont typeface="Wingdings" panose="020F0502020204030204" pitchFamily="34" charset="0"/>
              <a:buChar char="§"/>
            </a:pPr>
            <a:r>
              <a:rPr lang="pt-PT" sz="2400">
                <a:solidFill>
                  <a:schemeClr val="tx1"/>
                </a:solidFill>
                <a:ea typeface="+mn-lt"/>
                <a:cs typeface="+mn-lt"/>
              </a:rPr>
              <a:t> Erros na manipulação de erros do TLS podem levar a comprometer as conexões TLS por completo</a:t>
            </a:r>
            <a:endParaRPr lang="pt-PT">
              <a:solidFill>
                <a:schemeClr val="tx1"/>
              </a:solidFill>
            </a:endParaRPr>
          </a:p>
          <a:p>
            <a:pPr>
              <a:lnSpc>
                <a:spcPct val="150000"/>
              </a:lnSpc>
              <a:buFont typeface="Wingdings" panose="020F0502020204030204" pitchFamily="34" charset="0"/>
              <a:buChar char="§"/>
            </a:pPr>
            <a:r>
              <a:rPr lang="pt-PT" sz="2400">
                <a:solidFill>
                  <a:schemeClr val="tx1"/>
                </a:solidFill>
                <a:ea typeface="+mn-lt"/>
                <a:cs typeface="+mn-lt"/>
              </a:rPr>
              <a:t> A incapacidade da manipulação de erros pode levar ao sistema desligar-se por completo. Esta é um vulnerabilidade muito fácil de explorar por atacantes</a:t>
            </a:r>
          </a:p>
          <a:p>
            <a:pPr>
              <a:lnSpc>
                <a:spcPct val="150000"/>
              </a:lnSpc>
              <a:buFont typeface="Wingdings" panose="020F0502020204030204" pitchFamily="34" charset="0"/>
              <a:buChar char="§"/>
            </a:pPr>
            <a:r>
              <a:rPr lang="pt-PT" sz="2400">
                <a:solidFill>
                  <a:schemeClr val="tx1"/>
                </a:solidFill>
                <a:ea typeface="+mn-lt"/>
                <a:cs typeface="+mn-lt"/>
              </a:rPr>
              <a:t> Aumento do consumo de CPU ou do espaço de disco</a:t>
            </a: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29191879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68525" y="703548"/>
            <a:ext cx="10058400" cy="2299019"/>
          </a:xfrm>
        </p:spPr>
        <p:txBody>
          <a:bodyPr>
            <a:normAutofit fontScale="90000"/>
          </a:bodyPr>
          <a:lstStyle/>
          <a:p>
            <a:pPr algn="ctr"/>
            <a:r>
              <a:rPr lang="pt-PT" sz="5400">
                <a:solidFill>
                  <a:srgbClr val="C00000"/>
                </a:solidFill>
                <a:latin typeface="Calibri"/>
                <a:cs typeface="Calibri"/>
              </a:rPr>
              <a:t>Controlos </a:t>
            </a:r>
            <a:r>
              <a:rPr lang="pt-PT" sz="5400" err="1">
                <a:solidFill>
                  <a:srgbClr val="C00000"/>
                </a:solidFill>
                <a:latin typeface="Calibri"/>
                <a:cs typeface="Calibri"/>
              </a:rPr>
              <a:t>Pro-Ativos</a:t>
            </a:r>
            <a:r>
              <a:rPr lang="pt-PT" sz="5400">
                <a:solidFill>
                  <a:srgbClr val="C00000"/>
                </a:solidFill>
                <a:latin typeface="Calibri"/>
                <a:cs typeface="Calibri"/>
              </a:rPr>
              <a:t> OWASP</a:t>
            </a:r>
            <a:br>
              <a:rPr lang="pt-PT" sz="5400">
                <a:solidFill>
                  <a:srgbClr val="C00000"/>
                </a:solidFill>
                <a:latin typeface="Calibri"/>
                <a:cs typeface="Calibri"/>
              </a:rPr>
            </a:br>
            <a:r>
              <a:rPr lang="pt-PT" sz="3100">
                <a:solidFill>
                  <a:srgbClr val="C00000"/>
                </a:solidFill>
                <a:latin typeface="Calibri"/>
                <a:cs typeface="Calibri"/>
              </a:rPr>
              <a:t>10. Manipulação de erros e exceções </a:t>
            </a:r>
            <a:br>
              <a:rPr lang="pt-PT" sz="3100">
                <a:latin typeface="Calibri"/>
                <a:cs typeface="Calibri Light"/>
              </a:rPr>
            </a:br>
            <a:r>
              <a:rPr lang="pt-PT" sz="3100">
                <a:solidFill>
                  <a:srgbClr val="C00000"/>
                </a:solidFill>
                <a:latin typeface="Calibri"/>
                <a:cs typeface="Calibri"/>
              </a:rPr>
              <a:t>Conselhos</a:t>
            </a:r>
            <a:br>
              <a:rPr lang="pt-PT" sz="5400">
                <a:latin typeface="Calibri"/>
                <a:cs typeface="Calibri"/>
              </a:rPr>
            </a:br>
            <a:br>
              <a:rPr lang="pt-PT" sz="5400">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69571" y="2090149"/>
            <a:ext cx="10058400" cy="3732415"/>
          </a:xfrm>
        </p:spPr>
        <p:txBody>
          <a:bodyPr vert="horz" lIns="0" tIns="45720" rIns="0" bIns="45720" rtlCol="0" anchor="t">
            <a:normAutofit fontScale="92500" lnSpcReduction="20000"/>
          </a:bodyPr>
          <a:lstStyle/>
          <a:p>
            <a:endParaRPr lang="pt-PT" sz="2400">
              <a:solidFill>
                <a:schemeClr val="tx1"/>
              </a:solidFill>
              <a:ea typeface="+mn-lt"/>
              <a:cs typeface="+mn-lt"/>
            </a:endParaRPr>
          </a:p>
          <a:p>
            <a:pPr>
              <a:lnSpc>
                <a:spcPct val="150000"/>
              </a:lnSpc>
              <a:buFont typeface="Wingdings" panose="020F0502020204030204" pitchFamily="34" charset="0"/>
              <a:buChar char="§"/>
            </a:pPr>
            <a:r>
              <a:rPr lang="pt-PT" sz="2400">
                <a:solidFill>
                  <a:schemeClr val="tx1"/>
                </a:solidFill>
                <a:ea typeface="+mn-lt"/>
                <a:cs typeface="+mn-lt"/>
              </a:rPr>
              <a:t> Garantir que todo comportamento não expectável é propriamente tratado dentro da aplicação</a:t>
            </a:r>
          </a:p>
          <a:p>
            <a:pPr>
              <a:lnSpc>
                <a:spcPct val="150000"/>
              </a:lnSpc>
              <a:buFont typeface="Wingdings" panose="020F0502020204030204" pitchFamily="34" charset="0"/>
              <a:buChar char="§"/>
            </a:pPr>
            <a:r>
              <a:rPr lang="pt-PT" sz="2400">
                <a:solidFill>
                  <a:schemeClr val="tx1"/>
                </a:solidFill>
                <a:ea typeface="+mn-lt"/>
                <a:cs typeface="+mn-lt"/>
              </a:rPr>
              <a:t> Garantir que todas as mensagens de erro não fornecem informação crítica</a:t>
            </a:r>
            <a:endParaRPr lang="pt-PT" sz="2400">
              <a:solidFill>
                <a:schemeClr val="tx1"/>
              </a:solidFill>
              <a:cs typeface="Calibri"/>
            </a:endParaRPr>
          </a:p>
          <a:p>
            <a:pPr>
              <a:lnSpc>
                <a:spcPct val="150000"/>
              </a:lnSpc>
              <a:buFont typeface="Wingdings" panose="020F0502020204030204" pitchFamily="34" charset="0"/>
              <a:buChar char="§"/>
            </a:pPr>
            <a:r>
              <a:rPr lang="pt-PT" sz="2400">
                <a:solidFill>
                  <a:schemeClr val="tx1"/>
                </a:solidFill>
                <a:ea typeface="+mn-lt"/>
                <a:cs typeface="+mn-lt"/>
              </a:rPr>
              <a:t> Garantir que todas as exceções são registadas nos </a:t>
            </a:r>
            <a:r>
              <a:rPr lang="pt-PT" sz="2400" err="1">
                <a:solidFill>
                  <a:schemeClr val="tx1"/>
                </a:solidFill>
                <a:ea typeface="+mn-lt"/>
                <a:cs typeface="+mn-lt"/>
              </a:rPr>
              <a:t>logs</a:t>
            </a:r>
            <a:r>
              <a:rPr lang="pt-PT" sz="2400">
                <a:solidFill>
                  <a:schemeClr val="tx1"/>
                </a:solidFill>
                <a:ea typeface="+mn-lt"/>
                <a:cs typeface="+mn-lt"/>
              </a:rPr>
              <a:t> de forma a fornecer informação suficiente para que os sistemas de suporte possam entender o problema</a:t>
            </a:r>
          </a:p>
          <a:p>
            <a:pPr>
              <a:lnSpc>
                <a:spcPct val="150000"/>
              </a:lnSpc>
              <a:buFont typeface="Wingdings" panose="020F0502020204030204" pitchFamily="34" charset="0"/>
              <a:buChar char="§"/>
            </a:pPr>
            <a:r>
              <a:rPr lang="pt-PT" sz="2400">
                <a:solidFill>
                  <a:schemeClr val="tx1"/>
                </a:solidFill>
                <a:ea typeface="+mn-lt"/>
                <a:cs typeface="+mn-lt"/>
              </a:rPr>
              <a:t> Verificar e testar cuidadosamente o código que faz a manipulação de erros</a:t>
            </a:r>
          </a:p>
          <a:p>
            <a:pPr marL="0" indent="0">
              <a:lnSpc>
                <a:spcPct val="150000"/>
              </a:lnSpc>
              <a:buNone/>
            </a:pPr>
            <a:endParaRPr lang="pt-PT" sz="2400">
              <a:solidFill>
                <a:schemeClr val="tx1"/>
              </a:solidFill>
              <a:ea typeface="+mn-lt"/>
              <a:cs typeface="+mn-lt"/>
            </a:endParaRPr>
          </a:p>
        </p:txBody>
      </p:sp>
    </p:spTree>
    <p:extLst>
      <p:ext uri="{BB962C8B-B14F-4D97-AF65-F5344CB8AC3E}">
        <p14:creationId xmlns:p14="http://schemas.microsoft.com/office/powerpoint/2010/main" val="2465822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7280" y="286603"/>
            <a:ext cx="10058400" cy="1005059"/>
          </a:xfrm>
        </p:spPr>
        <p:txBody>
          <a:bodyPr/>
          <a:lstStyle/>
          <a:p>
            <a:pPr algn="ctr"/>
            <a:r>
              <a:rPr lang="pt-PT" sz="5400" dirty="0">
                <a:solidFill>
                  <a:srgbClr val="C00000"/>
                </a:solidFill>
                <a:latin typeface="Calibri"/>
                <a:cs typeface="Calibri Light"/>
              </a:rPr>
              <a:t>Conclusão e </a:t>
            </a:r>
            <a:r>
              <a:rPr lang="pt-PT" sz="5400" dirty="0" err="1">
                <a:solidFill>
                  <a:srgbClr val="C00000"/>
                </a:solidFill>
                <a:latin typeface="Calibri"/>
                <a:cs typeface="Calibri Light"/>
              </a:rPr>
              <a:t>perspertivas</a:t>
            </a:r>
            <a:r>
              <a:rPr lang="pt-PT" sz="5400" dirty="0">
                <a:solidFill>
                  <a:srgbClr val="C00000"/>
                </a:solidFill>
                <a:latin typeface="Calibri"/>
                <a:cs typeface="Calibri Light"/>
              </a:rPr>
              <a:t> futuras</a:t>
            </a: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lnSpc>
                <a:spcPct val="150000"/>
              </a:lnSpc>
              <a:buFont typeface="Wingdings" panose="020F0502020204030204" pitchFamily="34" charset="0"/>
              <a:buChar char="§"/>
            </a:pPr>
            <a:r>
              <a:rPr lang="pt-PT" sz="1800" dirty="0">
                <a:solidFill>
                  <a:schemeClr val="tx1"/>
                </a:solidFill>
                <a:ea typeface="+mn-lt"/>
                <a:cs typeface="+mn-lt"/>
              </a:rPr>
              <a:t> Com este projeto esperamos ter conseguido o objetivo de resumir os controlos </a:t>
            </a:r>
            <a:r>
              <a:rPr lang="pt-PT" sz="1800" dirty="0" err="1">
                <a:solidFill>
                  <a:schemeClr val="tx1"/>
                </a:solidFill>
                <a:ea typeface="+mn-lt"/>
                <a:cs typeface="+mn-lt"/>
              </a:rPr>
              <a:t>pro-ativos</a:t>
            </a:r>
            <a:r>
              <a:rPr lang="pt-PT" sz="1800" dirty="0">
                <a:solidFill>
                  <a:schemeClr val="tx1"/>
                </a:solidFill>
                <a:ea typeface="+mn-lt"/>
                <a:cs typeface="+mn-lt"/>
              </a:rPr>
              <a:t> aconselhados pela OWASP, e ter explicado corretamente a quem interesse em desenvolver software mais seguro ou ajudar quem esteja a desenvolver software e não queira cometer erros de segurança. </a:t>
            </a:r>
            <a:endParaRPr lang="pt-PT" sz="1800">
              <a:solidFill>
                <a:schemeClr val="tx1"/>
              </a:solidFill>
              <a:ea typeface="+mn-lt"/>
              <a:cs typeface="+mn-lt"/>
            </a:endParaRPr>
          </a:p>
          <a:p>
            <a:pPr>
              <a:lnSpc>
                <a:spcPct val="150000"/>
              </a:lnSpc>
              <a:buFont typeface="Wingdings" panose="020F0502020204030204" pitchFamily="34" charset="0"/>
              <a:buChar char="§"/>
            </a:pPr>
            <a:r>
              <a:rPr lang="pt-PT" sz="1800" dirty="0">
                <a:solidFill>
                  <a:schemeClr val="tx1"/>
                </a:solidFill>
                <a:ea typeface="+mn-lt"/>
                <a:cs typeface="+mn-lt"/>
              </a:rPr>
              <a:t> Graças a este trabalho ficamos a compreender melhor algumas formas e medidas que nos podem ajudar em como desenvolver software mais seguro e quão simples a maior parte delas são.</a:t>
            </a:r>
            <a:endParaRPr lang="pt-PT" sz="1800">
              <a:solidFill>
                <a:schemeClr val="tx1"/>
              </a:solidFill>
              <a:ea typeface="+mn-lt"/>
              <a:cs typeface="+mn-lt"/>
            </a:endParaRPr>
          </a:p>
          <a:p>
            <a:pPr>
              <a:lnSpc>
                <a:spcPct val="150000"/>
              </a:lnSpc>
              <a:buFont typeface="Wingdings" panose="020F0502020204030204" pitchFamily="34" charset="0"/>
              <a:buChar char="§"/>
            </a:pPr>
            <a:r>
              <a:rPr lang="pt-PT" sz="1800" dirty="0">
                <a:solidFill>
                  <a:schemeClr val="tx1"/>
                </a:solidFill>
                <a:ea typeface="+mn-lt"/>
                <a:cs typeface="+mn-lt"/>
              </a:rPr>
              <a:t> Também foi muito positivo para perceber alguns erros que nos cometemos no passado e como poderíamos corrigir e melhorar esses projetos.</a:t>
            </a:r>
            <a:endParaRPr lang="pt-PT" sz="1800" dirty="0">
              <a:solidFill>
                <a:schemeClr val="tx1"/>
              </a:solidFill>
              <a:cs typeface="Calibri" panose="020F0502020204030204"/>
            </a:endParaRPr>
          </a:p>
        </p:txBody>
      </p:sp>
    </p:spTree>
    <p:extLst>
      <p:ext uri="{BB962C8B-B14F-4D97-AF65-F5344CB8AC3E}">
        <p14:creationId xmlns:p14="http://schemas.microsoft.com/office/powerpoint/2010/main" val="99006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2162"/>
            <a:ext cx="10058400" cy="2299019"/>
          </a:xfrm>
        </p:spPr>
        <p:txBody>
          <a:bodyPr>
            <a:normAutofit fontScale="90000"/>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3100">
                <a:solidFill>
                  <a:srgbClr val="C00000"/>
                </a:solidFill>
                <a:latin typeface="Calibri"/>
                <a:cs typeface="Calibri"/>
              </a:rPr>
              <a:t>1. </a:t>
            </a:r>
            <a:r>
              <a:rPr lang="pt-PT" sz="3100">
                <a:solidFill>
                  <a:srgbClr val="C00000"/>
                </a:solidFill>
                <a:ea typeface="+mj-lt"/>
                <a:cs typeface="+mj-lt"/>
              </a:rPr>
              <a:t>Definir os Requisitos de Segurança</a:t>
            </a:r>
            <a:br>
              <a:rPr lang="pt-PT" sz="3100" dirty="0">
                <a:solidFill>
                  <a:srgbClr val="C00000"/>
                </a:solidFill>
                <a:ea typeface="+mj-lt"/>
                <a:cs typeface="+mj-lt"/>
              </a:rPr>
            </a:br>
            <a:r>
              <a:rPr lang="pt-PT" sz="3100" dirty="0">
                <a:solidFill>
                  <a:srgbClr val="C00000"/>
                </a:solidFill>
                <a:ea typeface="+mj-lt"/>
                <a:cs typeface="+mj-lt"/>
              </a:rPr>
              <a:t>Descrição </a:t>
            </a:r>
            <a:br>
              <a:rPr lang="pt-PT" sz="5400" dirty="0">
                <a:solidFill>
                  <a:srgbClr val="C00000"/>
                </a:solidFill>
                <a:latin typeface="Calibri"/>
                <a:cs typeface="Calibri"/>
              </a:rPr>
            </a:br>
            <a:endParaRPr lang="pt-PT" sz="5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sz="2400" dirty="0">
                <a:solidFill>
                  <a:schemeClr val="tx1"/>
                </a:solidFill>
                <a:ea typeface="+mn-lt"/>
                <a:cs typeface="+mn-lt"/>
              </a:rPr>
              <a:t> Um requisito de segurança é uma função necessária que o software tem que satisfazer uma ou várias propriedades para que um software seja considerado seguro.</a:t>
            </a:r>
            <a:endParaRPr lang="pt-PT">
              <a:solidFill>
                <a:schemeClr val="tx1"/>
              </a:solidFill>
              <a:cs typeface="Calibri"/>
            </a:endParaRPr>
          </a:p>
          <a:p>
            <a:pPr>
              <a:buFont typeface="Wingdings" panose="020F0502020204030204" pitchFamily="34" charset="0"/>
              <a:buChar char="§"/>
            </a:pPr>
            <a:r>
              <a:rPr lang="pt-PT" sz="2400" dirty="0">
                <a:solidFill>
                  <a:schemeClr val="tx1"/>
                </a:solidFill>
                <a:ea typeface="+mn-lt"/>
                <a:cs typeface="+mn-lt"/>
              </a:rPr>
              <a:t> Os requisitos de segurança derivam de standards da indústria, leis e de vulnerabilidades antigas. </a:t>
            </a:r>
          </a:p>
          <a:p>
            <a:pPr>
              <a:buFont typeface="Wingdings" panose="020F0502020204030204" pitchFamily="34" charset="0"/>
              <a:buChar char="§"/>
            </a:pPr>
            <a:r>
              <a:rPr lang="pt-PT" sz="2400" dirty="0">
                <a:solidFill>
                  <a:schemeClr val="tx1"/>
                </a:solidFill>
                <a:ea typeface="+mn-lt"/>
                <a:cs typeface="+mn-lt"/>
              </a:rPr>
              <a:t> Os requisitos de segurança definem novas </a:t>
            </a:r>
            <a:r>
              <a:rPr lang="pt-PT" sz="2400" dirty="0" err="1">
                <a:solidFill>
                  <a:schemeClr val="tx1"/>
                </a:solidFill>
                <a:ea typeface="+mn-lt"/>
                <a:cs typeface="+mn-lt"/>
              </a:rPr>
              <a:t>features</a:t>
            </a:r>
            <a:r>
              <a:rPr lang="pt-PT" sz="2400" dirty="0">
                <a:solidFill>
                  <a:schemeClr val="tx1"/>
                </a:solidFill>
                <a:ea typeface="+mn-lt"/>
                <a:cs typeface="+mn-lt"/>
              </a:rPr>
              <a:t> ou modificações de </a:t>
            </a:r>
            <a:r>
              <a:rPr lang="pt-PT" sz="2400" dirty="0" err="1">
                <a:solidFill>
                  <a:schemeClr val="tx1"/>
                </a:solidFill>
                <a:ea typeface="+mn-lt"/>
                <a:cs typeface="+mn-lt"/>
              </a:rPr>
              <a:t>features</a:t>
            </a:r>
            <a:r>
              <a:rPr lang="pt-PT" sz="2400" dirty="0">
                <a:solidFill>
                  <a:schemeClr val="tx1"/>
                </a:solidFill>
                <a:ea typeface="+mn-lt"/>
                <a:cs typeface="+mn-lt"/>
              </a:rPr>
              <a:t> existentes de forma a resolver um problema de segurança ou eliminar uma potencial vulnerabilidade. </a:t>
            </a:r>
            <a:endParaRPr lang="pt-PT" dirty="0">
              <a:solidFill>
                <a:schemeClr val="tx1"/>
              </a:solidFill>
              <a:ea typeface="+mn-lt"/>
              <a:cs typeface="+mn-lt"/>
            </a:endParaRPr>
          </a:p>
          <a:p>
            <a:pPr>
              <a:buFont typeface="Wingdings" panose="020F0502020204030204" pitchFamily="34" charset="0"/>
              <a:buChar char="§"/>
            </a:pPr>
            <a:r>
              <a:rPr lang="pt-PT" sz="2400" dirty="0">
                <a:solidFill>
                  <a:schemeClr val="tx1"/>
                </a:solidFill>
                <a:ea typeface="+mn-lt"/>
                <a:cs typeface="+mn-lt"/>
              </a:rPr>
              <a:t> Os requisitos de segurança ajudam a criar uma base composta por diferentes funcionalidades de segurança para uma aplicação.</a:t>
            </a:r>
            <a:endParaRPr lang="pt-PT" dirty="0">
              <a:solidFill>
                <a:schemeClr val="tx1"/>
              </a:solidFill>
              <a:cs typeface="Calibri"/>
            </a:endParaRPr>
          </a:p>
        </p:txBody>
      </p:sp>
    </p:spTree>
    <p:extLst>
      <p:ext uri="{BB962C8B-B14F-4D97-AF65-F5344CB8AC3E}">
        <p14:creationId xmlns:p14="http://schemas.microsoft.com/office/powerpoint/2010/main" val="1194373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65894" y="2831929"/>
            <a:ext cx="10894696" cy="2071572"/>
          </a:xfrm>
        </p:spPr>
        <p:txBody>
          <a:bodyPr>
            <a:normAutofit fontScale="90000"/>
          </a:bodyPr>
          <a:lstStyle/>
          <a:p>
            <a:pPr algn="ctr"/>
            <a:r>
              <a:rPr lang="pt-PT" sz="3600">
                <a:ea typeface="+mj-lt"/>
                <a:cs typeface="+mj-lt"/>
              </a:rPr>
              <a:t>Mestrado em Engenharia Informática</a:t>
            </a:r>
            <a:br>
              <a:rPr lang="pt-PT" sz="3600">
                <a:ea typeface="+mj-lt"/>
                <a:cs typeface="+mj-lt"/>
              </a:rPr>
            </a:br>
            <a:br>
              <a:rPr lang="pt-PT" sz="3600">
                <a:ea typeface="+mj-lt"/>
                <a:cs typeface="+mj-lt"/>
              </a:rPr>
            </a:br>
            <a:r>
              <a:rPr lang="pt-PT" sz="3100" b="1">
                <a:ea typeface="+mj-lt"/>
                <a:cs typeface="+mj-lt"/>
              </a:rPr>
              <a:t>Engenharia de Segurança</a:t>
            </a:r>
            <a:br>
              <a:rPr lang="pt-PT" sz="3100" b="1">
                <a:ea typeface="+mj-lt"/>
                <a:cs typeface="+mj-lt"/>
              </a:rPr>
            </a:br>
            <a:br>
              <a:rPr lang="pt-PT" sz="3100" b="1">
                <a:ea typeface="+mj-lt"/>
                <a:cs typeface="+mj-lt"/>
              </a:rPr>
            </a:br>
            <a:r>
              <a:rPr lang="pt-PT" sz="3100" b="1">
                <a:ea typeface="+mj-lt"/>
                <a:cs typeface="+mj-lt"/>
              </a:rPr>
              <a:t>OWASP </a:t>
            </a:r>
            <a:r>
              <a:rPr lang="pt-PT" sz="3100" b="1" err="1">
                <a:ea typeface="+mj-lt"/>
                <a:cs typeface="+mj-lt"/>
              </a:rPr>
              <a:t>Proactive</a:t>
            </a:r>
            <a:r>
              <a:rPr lang="pt-PT" sz="3100" b="1">
                <a:ea typeface="+mj-lt"/>
                <a:cs typeface="+mj-lt"/>
              </a:rPr>
              <a:t> </a:t>
            </a:r>
            <a:r>
              <a:rPr lang="pt-PT" sz="3100" b="1" err="1">
                <a:ea typeface="+mj-lt"/>
                <a:cs typeface="+mj-lt"/>
              </a:rPr>
              <a:t>Controls</a:t>
            </a:r>
            <a:r>
              <a:rPr lang="pt-PT" sz="3100">
                <a:ea typeface="+mj-lt"/>
                <a:cs typeface="+mj-lt"/>
              </a:rPr>
              <a:t> </a:t>
            </a:r>
            <a:endParaRPr lang="pt-PT" sz="3100" b="1">
              <a:ea typeface="+mj-lt"/>
              <a:cs typeface="+mj-lt"/>
            </a:endParaRPr>
          </a:p>
        </p:txBody>
      </p:sp>
      <p:pic>
        <p:nvPicPr>
          <p:cNvPr id="4" name="Imagem 4" descr="Uma imagem com desenho&#10;&#10;Descrição gerada com confiança muito alta">
            <a:extLst>
              <a:ext uri="{FF2B5EF4-FFF2-40B4-BE49-F238E27FC236}">
                <a16:creationId xmlns:a16="http://schemas.microsoft.com/office/drawing/2014/main" id="{3FC7FF3E-B080-495B-9869-4BD6252E273A}"/>
              </a:ext>
            </a:extLst>
          </p:cNvPr>
          <p:cNvPicPr>
            <a:picLocks noChangeAspect="1"/>
          </p:cNvPicPr>
          <p:nvPr/>
        </p:nvPicPr>
        <p:blipFill>
          <a:blip r:embed="rId2"/>
          <a:stretch>
            <a:fillRect/>
          </a:stretch>
        </p:blipFill>
        <p:spPr>
          <a:xfrm>
            <a:off x="3798818" y="385676"/>
            <a:ext cx="4222268" cy="2103945"/>
          </a:xfrm>
          <a:prstGeom prst="rect">
            <a:avLst/>
          </a:prstGeom>
        </p:spPr>
      </p:pic>
      <p:cxnSp>
        <p:nvCxnSpPr>
          <p:cNvPr id="11" name="Straight Connector 10">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ixaDeTexto 5">
            <a:extLst>
              <a:ext uri="{FF2B5EF4-FFF2-40B4-BE49-F238E27FC236}">
                <a16:creationId xmlns:a16="http://schemas.microsoft.com/office/drawing/2014/main" id="{37D950C6-16BF-4916-AC78-8175ED0EDB2E}"/>
              </a:ext>
            </a:extLst>
          </p:cNvPr>
          <p:cNvSpPr txBox="1"/>
          <p:nvPr/>
        </p:nvSpPr>
        <p:spPr>
          <a:xfrm>
            <a:off x="669985" y="5500778"/>
            <a:ext cx="105069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PT" sz="2400">
                <a:latin typeface="Calibri Light"/>
                <a:cs typeface="Calibri Light"/>
              </a:rPr>
              <a:t>João Miranda  - PG41845</a:t>
            </a:r>
            <a:endParaRPr lang="pt-PT" sz="2400">
              <a:cs typeface="Calibri"/>
            </a:endParaRPr>
          </a:p>
          <a:p>
            <a:pPr algn="ctr"/>
            <a:r>
              <a:rPr lang="pt-PT" sz="2400">
                <a:latin typeface="Calibri Light"/>
                <a:cs typeface="Calibri Light"/>
              </a:rPr>
              <a:t>   Sandro Cruz  - PG41906</a:t>
            </a:r>
          </a:p>
        </p:txBody>
      </p:sp>
    </p:spTree>
    <p:extLst>
      <p:ext uri="{BB962C8B-B14F-4D97-AF65-F5344CB8AC3E}">
        <p14:creationId xmlns:p14="http://schemas.microsoft.com/office/powerpoint/2010/main" val="169470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1. </a:t>
            </a:r>
            <a:r>
              <a:rPr lang="pt-PT" sz="2800">
                <a:solidFill>
                  <a:srgbClr val="C00000"/>
                </a:solidFill>
                <a:ea typeface="+mj-lt"/>
                <a:cs typeface="+mj-lt"/>
              </a:rPr>
              <a:t>Definir os Requisitos de Segurança</a:t>
            </a:r>
            <a:br>
              <a:rPr lang="pt-PT" sz="2800" dirty="0">
                <a:ea typeface="+mj-lt"/>
                <a:cs typeface="+mj-lt"/>
              </a:rPr>
            </a:br>
            <a:r>
              <a:rPr lang="pt-PT" sz="2800">
                <a:solidFill>
                  <a:srgbClr val="C00000"/>
                </a:solidFill>
                <a:ea typeface="+mj-lt"/>
                <a:cs typeface="+mj-lt"/>
              </a:rPr>
              <a:t>OWASP</a:t>
            </a:r>
            <a:r>
              <a:rPr lang="pt-PT" sz="2800" dirty="0">
                <a:ea typeface="+mj-lt"/>
                <a:cs typeface="+mj-lt"/>
              </a:rPr>
              <a:t> </a:t>
            </a:r>
            <a:r>
              <a:rPr lang="pt-PT" sz="2800">
                <a:solidFill>
                  <a:srgbClr val="C00000"/>
                </a:solidFill>
                <a:ea typeface="+mj-lt"/>
                <a:cs typeface="+mj-lt"/>
              </a:rPr>
              <a:t>Application Security Verification Standard (ASVS) </a:t>
            </a:r>
            <a:endParaRPr lang="pt-PT" sz="28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sz="2400" dirty="0">
                <a:solidFill>
                  <a:schemeClr val="tx1"/>
                </a:solidFill>
                <a:cs typeface="Calibri"/>
              </a:rPr>
              <a:t> </a:t>
            </a:r>
            <a:r>
              <a:rPr lang="pt-PT" sz="2400" dirty="0">
                <a:solidFill>
                  <a:schemeClr val="tx1"/>
                </a:solidFill>
                <a:ea typeface="+mn-lt"/>
                <a:cs typeface="+mn-lt"/>
              </a:rPr>
              <a:t>O OWASP ASVS (Padrão de Verificação de Segurança de Aplicativos OWASP) é um catálogo de requisitos de segurança e de critérios de verificação disponíveis, podendo ser uma fonte de requisitos de segurança detalhados para equipas de desenvolvimento. </a:t>
            </a:r>
          </a:p>
          <a:p>
            <a:pPr>
              <a:buFont typeface="Wingdings" panose="020F0502020204030204" pitchFamily="34" charset="0"/>
              <a:buChar char="§"/>
            </a:pPr>
            <a:r>
              <a:rPr lang="pt-PT" sz="2400" dirty="0">
                <a:solidFill>
                  <a:schemeClr val="tx1"/>
                </a:solidFill>
                <a:cs typeface="Calibri"/>
              </a:rPr>
              <a:t> </a:t>
            </a:r>
            <a:r>
              <a:rPr lang="pt-PT" sz="2400" dirty="0">
                <a:solidFill>
                  <a:schemeClr val="tx1"/>
                </a:solidFill>
                <a:ea typeface="+mn-lt"/>
                <a:cs typeface="+mn-lt"/>
              </a:rPr>
              <a:t>Os requisitos de segurança são catalogados em diferentes </a:t>
            </a:r>
            <a:r>
              <a:rPr lang="pt-PT" sz="2400" dirty="0" err="1">
                <a:solidFill>
                  <a:schemeClr val="tx1"/>
                </a:solidFill>
                <a:ea typeface="+mn-lt"/>
                <a:cs typeface="+mn-lt"/>
              </a:rPr>
              <a:t>buckets</a:t>
            </a:r>
            <a:r>
              <a:rPr lang="pt-PT" sz="2400" dirty="0">
                <a:solidFill>
                  <a:schemeClr val="tx1"/>
                </a:solidFill>
                <a:ea typeface="+mn-lt"/>
                <a:cs typeface="+mn-lt"/>
              </a:rPr>
              <a:t> com base numa função de segurança compartilhada de ordem superior. </a:t>
            </a:r>
          </a:p>
          <a:p>
            <a:pPr>
              <a:buFont typeface="Wingdings" panose="020F0502020204030204" pitchFamily="34" charset="0"/>
              <a:buChar char="§"/>
            </a:pPr>
            <a:r>
              <a:rPr lang="pt-PT" sz="2400" dirty="0">
                <a:solidFill>
                  <a:schemeClr val="tx1"/>
                </a:solidFill>
                <a:cs typeface="Calibri"/>
              </a:rPr>
              <a:t> </a:t>
            </a:r>
            <a:r>
              <a:rPr lang="pt-PT" sz="2400" dirty="0">
                <a:solidFill>
                  <a:schemeClr val="tx1"/>
                </a:solidFill>
                <a:ea typeface="+mn-lt"/>
                <a:cs typeface="+mn-lt"/>
              </a:rPr>
              <a:t>O ASVS contém categorias como autenticação, </a:t>
            </a:r>
            <a:r>
              <a:rPr lang="pt-PT" sz="2400" dirty="0" err="1">
                <a:solidFill>
                  <a:schemeClr val="tx1"/>
                </a:solidFill>
                <a:ea typeface="+mn-lt"/>
                <a:cs typeface="+mn-lt"/>
              </a:rPr>
              <a:t>contolo</a:t>
            </a:r>
            <a:r>
              <a:rPr lang="pt-PT" sz="2400" dirty="0">
                <a:solidFill>
                  <a:schemeClr val="tx1"/>
                </a:solidFill>
                <a:ea typeface="+mn-lt"/>
                <a:cs typeface="+mn-lt"/>
              </a:rPr>
              <a:t> de acesso, tratamento (registo de erros) e serviços de web. Cada categoria contém uma coleção de requisitos que representam as melhores práticas para essa categoria, elaboradas como declarações verificáveis.</a:t>
            </a:r>
            <a:endParaRPr lang="pt-PT" sz="2400" dirty="0">
              <a:solidFill>
                <a:schemeClr val="tx1"/>
              </a:solidFill>
              <a:cs typeface="Calibri"/>
            </a:endParaRPr>
          </a:p>
        </p:txBody>
      </p:sp>
    </p:spTree>
    <p:extLst>
      <p:ext uri="{BB962C8B-B14F-4D97-AF65-F5344CB8AC3E}">
        <p14:creationId xmlns:p14="http://schemas.microsoft.com/office/powerpoint/2010/main" val="148639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1C901-DA8A-447E-A7B4-E817D6D6B1E4}"/>
              </a:ext>
            </a:extLst>
          </p:cNvPr>
          <p:cNvSpPr>
            <a:spLocks noGrp="1"/>
          </p:cNvSpPr>
          <p:nvPr>
            <p:ph type="title"/>
          </p:nvPr>
        </p:nvSpPr>
        <p:spPr>
          <a:xfrm>
            <a:off x="1094502" y="-621293"/>
            <a:ext cx="10058400" cy="2299019"/>
          </a:xfrm>
        </p:spPr>
        <p:txBody>
          <a:bodyPr>
            <a:normAutofit/>
          </a:bodyPr>
          <a:lstStyle/>
          <a:p>
            <a:pPr algn="ctr"/>
            <a:r>
              <a:rPr lang="pt-PT" sz="5400">
                <a:solidFill>
                  <a:srgbClr val="C00000"/>
                </a:solidFill>
                <a:latin typeface="Calibri"/>
                <a:cs typeface="Calibri"/>
              </a:rPr>
              <a:t>Controlos Pro-Ativos OWASP</a:t>
            </a:r>
            <a:br>
              <a:rPr lang="pt-PT" sz="5400" dirty="0">
                <a:latin typeface="Calibri"/>
                <a:cs typeface="Calibri"/>
              </a:rPr>
            </a:br>
            <a:r>
              <a:rPr lang="pt-PT" sz="2800">
                <a:solidFill>
                  <a:srgbClr val="C00000"/>
                </a:solidFill>
                <a:latin typeface="Calibri"/>
                <a:cs typeface="Calibri"/>
              </a:rPr>
              <a:t>1. </a:t>
            </a:r>
            <a:r>
              <a:rPr lang="pt-PT" sz="2800">
                <a:solidFill>
                  <a:srgbClr val="C00000"/>
                </a:solidFill>
                <a:ea typeface="+mj-lt"/>
                <a:cs typeface="+mj-lt"/>
              </a:rPr>
              <a:t>Definir os Requisitos de Segurança</a:t>
            </a:r>
            <a:br>
              <a:rPr lang="pt-PT" sz="2800" dirty="0">
                <a:ea typeface="+mj-lt"/>
                <a:cs typeface="+mj-lt"/>
              </a:rPr>
            </a:br>
            <a:r>
              <a:rPr lang="pt-PT" sz="2400">
                <a:solidFill>
                  <a:srgbClr val="C00000"/>
                </a:solidFill>
                <a:ea typeface="+mj-lt"/>
                <a:cs typeface="+mj-lt"/>
              </a:rPr>
              <a:t>Aumento dos requisitos com histórias de utilizadores e casos de uso indevidos</a:t>
            </a:r>
            <a:r>
              <a:rPr lang="pt-PT" sz="2400" dirty="0">
                <a:solidFill>
                  <a:srgbClr val="C00000"/>
                </a:solidFill>
                <a:ea typeface="+mj-lt"/>
                <a:cs typeface="+mj-lt"/>
              </a:rPr>
              <a:t> </a:t>
            </a:r>
            <a:endParaRPr lang="pt-PT" sz="2400">
              <a:solidFill>
                <a:srgbClr val="C00000"/>
              </a:solidFill>
              <a:latin typeface="Calibri"/>
              <a:cs typeface="Calibri"/>
            </a:endParaRPr>
          </a:p>
        </p:txBody>
      </p:sp>
      <p:sp>
        <p:nvSpPr>
          <p:cNvPr id="3" name="Marcador de Posição de Conteúdo 2">
            <a:extLst>
              <a:ext uri="{FF2B5EF4-FFF2-40B4-BE49-F238E27FC236}">
                <a16:creationId xmlns:a16="http://schemas.microsoft.com/office/drawing/2014/main" id="{C8C440E0-A559-4E81-AA89-A3FB4C4814FC}"/>
              </a:ext>
            </a:extLst>
          </p:cNvPr>
          <p:cNvSpPr>
            <a:spLocks noGrp="1"/>
          </p:cNvSpPr>
          <p:nvPr>
            <p:ph idx="1"/>
          </p:nvPr>
        </p:nvSpPr>
        <p:spPr>
          <a:xfrm>
            <a:off x="1097280" y="2090149"/>
            <a:ext cx="10058400" cy="4023360"/>
          </a:xfrm>
        </p:spPr>
        <p:txBody>
          <a:bodyPr vert="horz" lIns="0" tIns="45720" rIns="0" bIns="45720" rtlCol="0" anchor="t">
            <a:normAutofit/>
          </a:bodyPr>
          <a:lstStyle/>
          <a:p>
            <a:pPr>
              <a:buFont typeface="Wingdings" panose="020F0502020204030204" pitchFamily="34" charset="0"/>
              <a:buChar char="§"/>
            </a:pPr>
            <a:r>
              <a:rPr lang="pt-PT" sz="2400" dirty="0">
                <a:solidFill>
                  <a:schemeClr val="tx1"/>
                </a:solidFill>
                <a:ea typeface="+mn-lt"/>
                <a:cs typeface="+mn-lt"/>
              </a:rPr>
              <a:t> Os requisitos ASVS são declarações verificáveis básicas que podem ser expandidas com histórias de utilizadores e casos de uso indevidos. A vantagem de uma história de utilizador ou um caso de uso indevido é que vincula a aplicação exatamente ao que o utilizador ou atacante faz ao sistema. </a:t>
            </a:r>
            <a:endParaRPr lang="pt-PT" sz="2400" dirty="0">
              <a:solidFill>
                <a:schemeClr val="tx1"/>
              </a:solidFill>
              <a:cs typeface="Calibri"/>
            </a:endParaRPr>
          </a:p>
        </p:txBody>
      </p:sp>
    </p:spTree>
    <p:extLst>
      <p:ext uri="{BB962C8B-B14F-4D97-AF65-F5344CB8AC3E}">
        <p14:creationId xmlns:p14="http://schemas.microsoft.com/office/powerpoint/2010/main" val="10233754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Ecrã Panorâmico</PresentationFormat>
  <Slides>70</Slides>
  <Notes>0</Notes>
  <HiddenSlides>0</HiddenSlides>
  <ScaleCrop>false</ScaleCrop>
  <HeadingPairs>
    <vt:vector size="4" baseType="variant">
      <vt:variant>
        <vt:lpstr>Tema</vt:lpstr>
      </vt:variant>
      <vt:variant>
        <vt:i4>1</vt:i4>
      </vt:variant>
      <vt:variant>
        <vt:lpstr>Títulos dos diapositivos</vt:lpstr>
      </vt:variant>
      <vt:variant>
        <vt:i4>70</vt:i4>
      </vt:variant>
    </vt:vector>
  </HeadingPairs>
  <TitlesOfParts>
    <vt:vector size="71" baseType="lpstr">
      <vt:lpstr>Retrospect</vt:lpstr>
      <vt:lpstr>Mestrado em Engenharia Informática  Engenharia de Segurança  OWASP Proactive Controls </vt:lpstr>
      <vt:lpstr>Estrutura do Trabalho</vt:lpstr>
      <vt:lpstr>Contextualização</vt:lpstr>
      <vt:lpstr>Definição de OWASP</vt:lpstr>
      <vt:lpstr>Controlos Pro-Ativos OWASP </vt:lpstr>
      <vt:lpstr>Controlos Pro-Ativos OWASP </vt:lpstr>
      <vt:lpstr>Controlos Pro-Ativos OWASP 1. Definir os Requisitos de Segurança Descrição  </vt:lpstr>
      <vt:lpstr>Controlos Pro-Ativos OWASP 1. Definir os Requisitos de Segurança OWASP Application Security Verification Standard (ASVS) </vt:lpstr>
      <vt:lpstr>Controlos Pro-Ativos OWASP 1. Definir os Requisitos de Segurança Aumento dos requisitos com histórias de utilizadores e casos de uso indevidos </vt:lpstr>
      <vt:lpstr>Controlos Pro-Ativos OWASP 1. Definir os Requisitos de Segurança Aumento dos requisitos com histórias de utilizadores e casos de uso indevidos </vt:lpstr>
      <vt:lpstr>Controlos Pro-Ativos OWASP 1. Definir os Requisitos de Segurança Aumento dos requisitos com histórias de utilizadores e casos de uso indevidos </vt:lpstr>
      <vt:lpstr>Controlos Pro-Ativos OWASP 1. Definir os Requisitos de Segurança Implementação </vt:lpstr>
      <vt:lpstr>Controlos Pro-Ativos OWASP 1. Definir os Requisitos de Segurança Prevenção de vulnerabilidades</vt:lpstr>
      <vt:lpstr>Controlos Pro-Ativos OWASP 2. Utilização de Frameworks e Bibliotecas de Segurança Descrição</vt:lpstr>
      <vt:lpstr>Controlos Pro-Ativos OWASP 2. Utilização de Frameworks e Bibliotecas de Segurança Práticas recomendadas de implementação</vt:lpstr>
      <vt:lpstr>Controlos Pro-Ativos OWASP 2. Utilização de Frameworks e Bibliotecas de Segurança Prevenção de vulnerabilidades</vt:lpstr>
      <vt:lpstr>Controlos Pro-Ativos OWASP 3. Acesso seguro a Bases de Dados  Descrição</vt:lpstr>
      <vt:lpstr>Controlos Pro-Ativos OWASP 3. Acesso seguro a Bases de Dados  Áreas </vt:lpstr>
      <vt:lpstr>Controlos Pro-Ativos OWASP 3. Acesso seguro a Bases de Dados  Áreas </vt:lpstr>
      <vt:lpstr>Controlos Pro-Ativos OWASP 3. Acesso seguro a Bases de Dados  Áreas </vt:lpstr>
      <vt:lpstr>Controlos Pro-Ativos OWASP 3. Acesso seguro a Bases de Dados  Áreas </vt:lpstr>
      <vt:lpstr>Controlos Pro-Ativos OWASP 3. Acesso seguro a Bases de Dados  Áreas </vt:lpstr>
      <vt:lpstr>Controlos Pro-Ativos OWASP 3. Acesso seguro a Bases de Dados  Prevenção de vulnerabilidades</vt:lpstr>
      <vt:lpstr>Controlos Pro-Ativos OWASP 3. Codificar e Formatar Dados   Descrição</vt:lpstr>
      <vt:lpstr>Controlos Pro-Ativos OWASP 4. Codificar e Formatar Dados   Descrição</vt:lpstr>
      <vt:lpstr>Controlos Pro-Ativos OWASP 4. Codificar e Formatar Dados   Codificação de saída contextual </vt:lpstr>
      <vt:lpstr>Controlos Pro-Ativos OWASP 4. Codificar e Formatar Dados   Exemplos de codificação</vt:lpstr>
      <vt:lpstr>Controlos Pro-Ativos OWASP 4. Codificar e Formatar Dados   Exemplos de codificação</vt:lpstr>
      <vt:lpstr>Controlos Pro-Ativos OWASP 4. Codificar e Formatar Dados   Exemplos de codificação</vt:lpstr>
      <vt:lpstr>Controlos Pro-Ativos OWASP 4. Codificar e Formatar Dados   Outros tipos de de codificação e defesa da injeção</vt:lpstr>
      <vt:lpstr>Controlos Pro-Ativos OWASP 4. Codificar e Formatar Dados   Codificação e canonização de caracteres</vt:lpstr>
      <vt:lpstr>Controlos Pro-Ativos OWASP 4. Codificar e Formatar Dados   Prevenção de vulnerabildades</vt:lpstr>
      <vt:lpstr>Controlos Pro-Ativos OWASP 5. Validar todos os inputs   Descrição</vt:lpstr>
      <vt:lpstr>Controlos Pro-Ativos OWASP 5. Validar todos os inputs   Sintaxe e validade semântica </vt:lpstr>
      <vt:lpstr>Controlos Pro-Ativos OWASP 5. Validar todos os inputs   Whitelisting e Blacklisting </vt:lpstr>
      <vt:lpstr>Controlos Pro-Ativos OWASP 5. Validar todos os inputs   Validação do Cliente/Servidor </vt:lpstr>
      <vt:lpstr>Controlos Pro-Ativos OWASP 5. Validar todos os inputs   Expressões regulares </vt:lpstr>
      <vt:lpstr>Controlos Pro-Ativos OWASP 5. Validar todos os inputs   Limitação da validação de input </vt:lpstr>
      <vt:lpstr>Controlos Pro-Ativos OWASP 5. Validar todos os inputs   Desafios da validação de dados serializados</vt:lpstr>
      <vt:lpstr>Controlos Pro-Ativos OWASP 5. Validar todos os inputs   Desafios da validação de dados serializados</vt:lpstr>
      <vt:lpstr>Controlos Pro-Ativos OWASP 5. Validar todos os inputs   Input inesperado do utilizador (Atribuição em massa)</vt:lpstr>
      <vt:lpstr>Controlos Pro-Ativos OWASP 5. Validar todos os inputs   Validação e higienização de HTML </vt:lpstr>
      <vt:lpstr>Controlos Pro-Ativos OWASP 5. Validar todos os inputs   Validação da funcionalidade em bibliotecas e frameworks</vt:lpstr>
      <vt:lpstr>Controlos Pro-Ativos OWASP 5. Validar todos os inputs   Prevenção de vulnerabilidades </vt:lpstr>
      <vt:lpstr>Controlos Pro-Ativos OWASP 6. Implementar identidade digital Descrição  </vt:lpstr>
      <vt:lpstr>Controlos Pro-Ativos OWASP 6. Implementar identidade digital Níveis de autenticação  </vt:lpstr>
      <vt:lpstr>Controlos Pro-Ativos OWASP 6. Implementar identidade digital Prevenção de vulnerabilidades  </vt:lpstr>
      <vt:lpstr>Controlos Pro-Ativos OWASP 7. Implementar controlos de acesso Descrição  </vt:lpstr>
      <vt:lpstr>Controlos Pro-Ativos OWASP 7. Implementar controlos de acesso Designs para gestão de controlos de acesso  </vt:lpstr>
      <vt:lpstr>Controlos Pro-Ativos OWASP 7. Implementar controlos de acesso Princípios de design de controlos de acesso  </vt:lpstr>
      <vt:lpstr>Controlos Pro-Ativos OWASP 7. Implementar controlos de acesso Princípios de design de controlos de acesso  </vt:lpstr>
      <vt:lpstr>Controlos Pro-Ativos OWASP 7. Implementar controlos de acesso Princípios de design de controlos de acesso  </vt:lpstr>
      <vt:lpstr>Controlos Pro-Ativos OWASP 7. Implementar controlos de acesso Princípios de design de controlos de acesso  </vt:lpstr>
      <vt:lpstr>Controlos Pro-Ativos OWASP 7. Implementar controlos de acesso Princípios de design de controlos de acesso  </vt:lpstr>
      <vt:lpstr>Controlos Pro-Ativos OWASP 7. Implementar controlos de acesso Prevenção de vulnerabilidades  </vt:lpstr>
      <vt:lpstr>Controlos Pro-Ativos OWASP 8. Proteger todos os dados Descrição  </vt:lpstr>
      <vt:lpstr>Controlos Pro-Ativos OWASP 8. Proteger todos os dados Classificação dos dados  </vt:lpstr>
      <vt:lpstr>Controlos Pro-Ativos OWASP 8. Proteger todos os dados Encriptar todos os dados em transição  </vt:lpstr>
      <vt:lpstr>Controlos Pro-Ativos OWASP 8. Proteger todos os dados Encriptar os dados quando estão armazenados  </vt:lpstr>
      <vt:lpstr>Controlos Pro-Ativos OWASP 8. Proteger todos os dados Prevenção de vulnerabilidades  </vt:lpstr>
      <vt:lpstr>Controlos Pro-Ativos OWASP 9. Implementação de sistemas de logging Descrição  </vt:lpstr>
      <vt:lpstr>Controlos Pro-Ativos OWASP 9. Implementação de sistemas de logging Benefícios de utilizar logs no contexto da segurança de um sistema  </vt:lpstr>
      <vt:lpstr>Controlos Pro-Ativos OWASP 9. Implementação de sistemas de logging Requisitos de implementação de sistemas de logging  </vt:lpstr>
      <vt:lpstr>Controlos Pro-Ativos OWASP 9. Implementação de sistemas de logging Implementação de sistemas de logging  </vt:lpstr>
      <vt:lpstr>Controlos Pro-Ativos OWASP 9. Implementação de sistemas de logging Prevenção de vulnerabilidades  </vt:lpstr>
      <vt:lpstr>Controlos Pro-Ativos OWASP 10. Manipulação de erros e exceções  Descrição  </vt:lpstr>
      <vt:lpstr>Controlos Pro-Ativos OWASP 10. Manipulação de erros e exceções  Erros na manipulação de erros  </vt:lpstr>
      <vt:lpstr>Controlos Pro-Ativos OWASP 10. Manipulação de erros e exceções  Conselhos  </vt:lpstr>
      <vt:lpstr>Conclusão e perspertivas futuras</vt:lpstr>
      <vt:lpstr>Mestrado em Engenharia Informática  Engenharia de Segurança  OWASP Proactive Controls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586</cp:revision>
  <dcterms:created xsi:type="dcterms:W3CDTF">2020-04-07T22:26:51Z</dcterms:created>
  <dcterms:modified xsi:type="dcterms:W3CDTF">2020-04-27T13:20:54Z</dcterms:modified>
</cp:coreProperties>
</file>