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339" r:id="rId5"/>
    <p:sldId id="347" r:id="rId6"/>
    <p:sldId id="348" r:id="rId7"/>
    <p:sldId id="349" r:id="rId8"/>
    <p:sldId id="350" r:id="rId9"/>
    <p:sldId id="351" r:id="rId10"/>
    <p:sldId id="364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40" r:id="rId24"/>
    <p:sldId id="326" r:id="rId25"/>
    <p:sldId id="327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7D84F-79E1-CEA2-FDA9-B7CD552C1D9D}" v="25" dt="2020-04-27T13:19:25.001"/>
    <p1510:client id="{0F478771-C1F1-73D9-9978-EB389E854177}" v="313" dt="2020-05-17T22:36:57.633"/>
    <p1510:client id="{1D476884-6B23-778C-76C4-B8782E763E6C}" v="3" dt="2020-04-27T13:20:33.250"/>
    <p1510:client id="{2A144C08-C6E0-2C7B-9330-B9E157EB0A51}" v="68" dt="2020-04-18T16:50:59.523"/>
    <p1510:client id="{3D6B9DE5-EC5E-DB4C-EB06-D0D5F7B06606}" v="177" dt="2020-04-19T23:36:37.081"/>
    <p1510:client id="{44C2CB0F-6CC3-3D7D-D3CB-89C119B0E53A}" v="1430" dt="2020-04-19T16:34:16.100"/>
    <p1510:client id="{60B35205-2A7E-4A76-8C2A-7C90422ECF7C}" v="2769" dt="2020-04-07T23:43:52.701"/>
    <p1510:client id="{6C3D9BEC-FC15-4EF9-9156-F0928C70E23A}" v="241" dt="2020-07-19T15:13:34.848"/>
    <p1510:client id="{8F413233-4DAE-35CC-170C-656AEE534753}" v="2248" dt="2020-04-14T23:47:51.405"/>
    <p1510:client id="{936E88AF-37DE-4CB1-ABE3-5688528BC794}" v="2053" dt="2020-07-17T00:29:51.386"/>
    <p1510:client id="{B80C5145-2EEF-C50A-5F56-5B7AA0514C97}" v="810" dt="2020-05-17T15:11:15.533"/>
    <p1510:client id="{C1384E37-4925-2058-4E6E-B64200735685}" v="70" dt="2020-07-20T05:06:50.255"/>
    <p1510:client id="{D13B003B-6065-F8AE-DD2D-FCA008247F34}" v="1189" dt="2020-05-17T22:23:53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1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5894" y="2831929"/>
            <a:ext cx="10894696" cy="207157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 dirty="0">
                <a:ea typeface="+mj-lt"/>
                <a:cs typeface="+mj-lt"/>
              </a:rPr>
              <a:t>Mestrado em Engenharia Informática</a:t>
            </a:r>
            <a:br>
              <a:rPr lang="pt-PT" sz="3600" dirty="0">
                <a:ea typeface="+mj-lt"/>
                <a:cs typeface="+mj-lt"/>
              </a:rPr>
            </a:br>
            <a:br>
              <a:rPr lang="pt-PT" sz="3600" dirty="0">
                <a:ea typeface="+mj-lt"/>
                <a:cs typeface="+mj-lt"/>
              </a:rPr>
            </a:br>
            <a:r>
              <a:rPr lang="pt-PT" sz="3100" b="1" dirty="0">
                <a:ea typeface="+mj-lt"/>
                <a:cs typeface="+mj-lt"/>
              </a:rPr>
              <a:t>Engenharia de Segurança</a:t>
            </a:r>
            <a:br>
              <a:rPr lang="pt-PT" sz="3100" b="1" dirty="0">
                <a:ea typeface="+mj-lt"/>
                <a:cs typeface="+mj-lt"/>
              </a:rPr>
            </a:br>
            <a:br>
              <a:rPr lang="pt-PT" sz="3100" b="1" dirty="0">
                <a:ea typeface="+mj-lt"/>
                <a:cs typeface="+mj-lt"/>
              </a:rPr>
            </a:br>
            <a:r>
              <a:rPr lang="pt-PT" sz="3100" b="1" dirty="0">
                <a:ea typeface="+mj-lt"/>
                <a:cs typeface="+mj-lt"/>
              </a:rPr>
              <a:t>Reverse </a:t>
            </a:r>
            <a:r>
              <a:rPr lang="pt-PT" sz="3100" b="1" err="1">
                <a:ea typeface="+mj-lt"/>
                <a:cs typeface="+mj-lt"/>
              </a:rPr>
              <a:t>Engineer</a:t>
            </a:r>
            <a:r>
              <a:rPr lang="pt-PT" sz="3100" b="1" dirty="0">
                <a:ea typeface="+mj-lt"/>
                <a:cs typeface="+mj-lt"/>
              </a:rPr>
              <a:t> da Aplicação CMD-SOAP (C++) </a:t>
            </a:r>
            <a:endParaRPr lang="pt-PT" sz="3100">
              <a:ea typeface="+mj-lt"/>
              <a:cs typeface="+mj-lt"/>
            </a:endParaRPr>
          </a:p>
        </p:txBody>
      </p:sp>
      <p:pic>
        <p:nvPicPr>
          <p:cNvPr id="4" name="Imagem 4" descr="Uma imagem com desenho&#10;&#10;Descrição gerada com confiança muito alta">
            <a:extLst>
              <a:ext uri="{FF2B5EF4-FFF2-40B4-BE49-F238E27FC236}">
                <a16:creationId xmlns:a16="http://schemas.microsoft.com/office/drawing/2014/main" id="{3FC7FF3E-B080-495B-9869-4BD6252E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18" y="385676"/>
            <a:ext cx="4222268" cy="21039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D950C6-16BF-4916-AC78-8175ED0EDB2E}"/>
              </a:ext>
            </a:extLst>
          </p:cNvPr>
          <p:cNvSpPr txBox="1"/>
          <p:nvPr/>
        </p:nvSpPr>
        <p:spPr>
          <a:xfrm>
            <a:off x="669985" y="5500778"/>
            <a:ext cx="105069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>
                <a:latin typeface="Calibri Light"/>
                <a:cs typeface="Calibri Light"/>
              </a:rPr>
              <a:t>João Miranda  - PG41845</a:t>
            </a:r>
            <a:endParaRPr lang="pt-PT" sz="2400">
              <a:cs typeface="Calibri"/>
            </a:endParaRPr>
          </a:p>
          <a:p>
            <a:pPr algn="ctr"/>
            <a:r>
              <a:rPr lang="pt-PT" sz="2400">
                <a:latin typeface="Calibri Light"/>
                <a:cs typeface="Calibri Light"/>
              </a:rPr>
              <a:t>   Sandro Cruz  - PG41906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Noções Essenciais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Comparação C++/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Python</a:t>
            </a:r>
            <a:endParaRPr lang="pt-PT" dirty="0" err="1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342900" indent="-342900"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No C ++, o programador precisa declarar o tipo de dados antes de usá-lo. Portanto, é menos ambíguo com relação ao que os códigos fazem e o tratamento de erros se torna mais fácil que o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Python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pt-PT" dirty="0">
              <a:solidFill>
                <a:schemeClr val="tx1"/>
              </a:solidFill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Ao escrever o código em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Python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o programador não precisa mencionar o tipo de dados antes de usá-los, consequentemente, tornando o tamanho do código mais curto e fácil de manter. Por exemplo, em C ++, um programador deve declarar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int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a = 5 enquanto em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Python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a = 5 é suficiente.</a:t>
            </a:r>
            <a:endParaRPr lang="pt-PT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O C ++ também é chamado de linguagem de programação de nível intermediário, pois é desenvolvido usando recursos de linguagem de nível baixo e alto. O C ++ também suporta funcionalidades orientadas a objetos, como o conceito de classes, sobrecarga de operadores, múltiplas heranças, funções virtuais, manipulação de exceções etc.</a:t>
            </a:r>
          </a:p>
        </p:txBody>
      </p:sp>
    </p:spTree>
    <p:extLst>
      <p:ext uri="{BB962C8B-B14F-4D97-AF65-F5344CB8AC3E}">
        <p14:creationId xmlns:p14="http://schemas.microsoft.com/office/powerpoint/2010/main" val="70619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Caracterização Geral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O sistema CMD-SOAP - Teste das operações do serviço SCMD (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Signature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CMD) caracteriza-se por um conjunto de operações, de forma a poder ser feita uma assinatura digital num ficheiro pretendido.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Os pedidos são recebidos e respondidos sob a forma de XML, de forma a poder-se processar os dados relativos ao utilizador. Os pedidos são feitos para o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wsdl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correspondente ao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Frontend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de autenticação da AMA.</a:t>
            </a:r>
            <a:endParaRPr lang="pt-PT" sz="2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968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Bibliotecas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ArgParse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800" dirty="0">
                <a:solidFill>
                  <a:schemeClr val="tx1"/>
                </a:solidFill>
                <a:ea typeface="+mn-lt"/>
                <a:cs typeface="+mn-lt"/>
              </a:rPr>
              <a:t>Facilita a validação e a análise na entrada dada pelo utilizador do programa bem como a criação de interfaces da linha de comandos. O módulo </a:t>
            </a:r>
            <a:r>
              <a:rPr lang="pt-PT" sz="1800" dirty="0" err="1">
                <a:solidFill>
                  <a:schemeClr val="tx1"/>
                </a:solidFill>
                <a:ea typeface="+mn-lt"/>
                <a:cs typeface="+mn-lt"/>
              </a:rPr>
              <a:t>Argparse</a:t>
            </a:r>
            <a:r>
              <a:rPr lang="pt-PT" sz="1800" dirty="0">
                <a:solidFill>
                  <a:schemeClr val="tx1"/>
                </a:solidFill>
                <a:ea typeface="+mn-lt"/>
                <a:cs typeface="+mn-lt"/>
              </a:rPr>
              <a:t> também gera automaticamente mensagens de ajuda e uso e emite erros quando os usuários fornecem argumentos inválidos ao programa.</a:t>
            </a:r>
            <a:endParaRPr lang="pt-PT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PT" sz="2400" dirty="0">
                <a:ea typeface="+mn-lt"/>
                <a:cs typeface="+mn-lt"/>
              </a:rPr>
              <a:t> 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OpenSSL</a:t>
            </a:r>
            <a:endParaRPr lang="pt-PT" sz="2400" dirty="0" err="1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PT" sz="2400" dirty="0">
                <a:solidFill>
                  <a:schemeClr val="tx1"/>
                </a:solidFill>
                <a:cs typeface="Calibri"/>
              </a:rPr>
              <a:t> Base 64</a:t>
            </a:r>
          </a:p>
          <a:p>
            <a:pPr marL="0" indent="0">
              <a:lnSpc>
                <a:spcPct val="150000"/>
              </a:lnSpc>
              <a:buNone/>
            </a:pPr>
            <a:endParaRPr lang="pt-PT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0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Métodos para as operações do serviço SCMD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PT" sz="2600" dirty="0">
                <a:solidFill>
                  <a:schemeClr val="tx1"/>
                </a:solidFill>
                <a:ea typeface="+mn-lt"/>
                <a:cs typeface="+mn-lt"/>
              </a:rPr>
              <a:t>Os métodos para as operações foram feitos com base no </a:t>
            </a:r>
            <a:r>
              <a:rPr lang="pt-PT" sz="2600" dirty="0" err="1">
                <a:solidFill>
                  <a:schemeClr val="tx1"/>
                </a:solidFill>
                <a:ea typeface="+mn-lt"/>
                <a:cs typeface="+mn-lt"/>
              </a:rPr>
              <a:t>curl</a:t>
            </a:r>
            <a:r>
              <a:rPr lang="pt-PT" sz="2600" dirty="0">
                <a:solidFill>
                  <a:schemeClr val="tx1"/>
                </a:solidFill>
                <a:ea typeface="+mn-lt"/>
                <a:cs typeface="+mn-lt"/>
              </a:rPr>
              <a:t>, sendo que obtivemos dificuldades na utilização do </a:t>
            </a:r>
            <a:r>
              <a:rPr lang="pt-PT" sz="2600" dirty="0" err="1">
                <a:solidFill>
                  <a:schemeClr val="tx1"/>
                </a:solidFill>
                <a:ea typeface="+mn-lt"/>
                <a:cs typeface="+mn-lt"/>
              </a:rPr>
              <a:t>gSoap</a:t>
            </a:r>
            <a:r>
              <a:rPr lang="pt-PT" sz="2600" dirty="0">
                <a:solidFill>
                  <a:schemeClr val="tx1"/>
                </a:solidFill>
                <a:ea typeface="+mn-lt"/>
                <a:cs typeface="+mn-lt"/>
              </a:rPr>
              <a:t> que era a primeira opção para a obtenção dos pedidos SOAP.</a:t>
            </a:r>
            <a:endParaRPr lang="pt-PT" sz="26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PT" sz="2400" dirty="0">
                <a:ea typeface="+mn-lt"/>
                <a:cs typeface="+mn-lt"/>
              </a:rPr>
              <a:t> </a:t>
            </a:r>
            <a:r>
              <a:rPr lang="pt-PT" sz="2800" dirty="0">
                <a:solidFill>
                  <a:schemeClr val="tx1"/>
                </a:solidFill>
                <a:ea typeface="+mn-lt"/>
                <a:cs typeface="+mn-lt"/>
              </a:rPr>
              <a:t>Os métodos dispostos recebem os argumentos necessários para se efetuarem os pedidos tais como o número de telemóvel, o pin e o nome do ficheiro.</a:t>
            </a:r>
            <a:endParaRPr lang="pt-PT" sz="2800" dirty="0" err="1">
              <a:solidFill>
                <a:schemeClr val="tx1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400" dirty="0">
              <a:solidFill>
                <a:schemeClr val="tx1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145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Métodos para as operações do serviço SCMD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186"/>
            <a:ext cx="10058400" cy="4355868"/>
          </a:xfrm>
        </p:spPr>
        <p:txBody>
          <a:bodyPr vert="horz" lIns="0" tIns="45720" rIns="0" bIns="45720" rtlCol="0" anchor="t"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PT" sz="2800" b="1" dirty="0" err="1">
                <a:solidFill>
                  <a:schemeClr val="tx1"/>
                </a:solidFill>
                <a:ea typeface="+mn-lt"/>
                <a:cs typeface="+mn-lt"/>
              </a:rPr>
              <a:t>vector</a:t>
            </a:r>
            <a:r>
              <a:rPr lang="pt-PT" sz="2800" b="1" dirty="0">
                <a:solidFill>
                  <a:schemeClr val="tx1"/>
                </a:solidFill>
                <a:ea typeface="+mn-lt"/>
                <a:cs typeface="+mn-lt"/>
              </a:rPr>
              <a:t>&lt;</a:t>
            </a:r>
            <a:r>
              <a:rPr lang="pt-PT" sz="28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800" b="1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pt-PT" sz="2800" b="1" dirty="0" err="1">
                <a:solidFill>
                  <a:schemeClr val="tx1"/>
                </a:solidFill>
                <a:ea typeface="+mn-lt"/>
                <a:cs typeface="+mn-lt"/>
              </a:rPr>
              <a:t>getcertificates</a:t>
            </a:r>
            <a:r>
              <a:rPr lang="pt-PT" sz="2800" b="1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pt-PT" sz="28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ea typeface="+mn-lt"/>
                <a:cs typeface="+mn-lt"/>
              </a:rPr>
              <a:t>applicationId</a:t>
            </a:r>
            <a:r>
              <a:rPr lang="pt-PT" sz="28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sz="28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ea typeface="+mn-lt"/>
                <a:cs typeface="+mn-lt"/>
              </a:rPr>
              <a:t>userId</a:t>
            </a:r>
            <a:r>
              <a:rPr lang="pt-PT" sz="2800" b="1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pt-PT" sz="2800" b="1" dirty="0" err="1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2500" dirty="0">
                <a:solidFill>
                  <a:schemeClr val="tx1"/>
                </a:solidFill>
                <a:ea typeface="+mn-lt"/>
                <a:cs typeface="+mn-lt"/>
              </a:rPr>
              <a:t>Método que recebe como argumentos o identificador da aplicação e do utilizador e faz um pedido SOAP para o endereço de autenticação da AMA. Retorna um vetor que contém os certificados referentes ao utilizador.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PT" sz="2500" dirty="0">
                <a:ea typeface="+mn-lt"/>
                <a:cs typeface="+mn-lt"/>
              </a:rPr>
              <a:t> 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vector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&lt;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certccMovelSign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applicationId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userId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 pin,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docHash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docName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pt-PT" sz="2900" b="1" dirty="0" err="1">
              <a:solidFill>
                <a:schemeClr val="tx1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2500" dirty="0">
                <a:solidFill>
                  <a:schemeClr val="tx1"/>
                </a:solidFill>
                <a:ea typeface="+mn-lt"/>
                <a:cs typeface="+mn-lt"/>
              </a:rPr>
              <a:t>Método que recebe o identificador da aplicação, do utilizador, o pin, o </a:t>
            </a:r>
            <a:r>
              <a:rPr lang="pt-PT" sz="2500" dirty="0" err="1">
                <a:solidFill>
                  <a:schemeClr val="tx1"/>
                </a:solidFill>
                <a:ea typeface="+mn-lt"/>
                <a:cs typeface="+mn-lt"/>
              </a:rPr>
              <a:t>hash</a:t>
            </a:r>
            <a:r>
              <a:rPr lang="pt-PT" sz="2500" dirty="0">
                <a:solidFill>
                  <a:schemeClr val="tx1"/>
                </a:solidFill>
                <a:ea typeface="+mn-lt"/>
                <a:cs typeface="+mn-lt"/>
              </a:rPr>
              <a:t> de um documento introduzido e o nome deste. Desta vez, faz um pedido para receber o identificador de processo. É recebido um vetor com os valores do identificador de processo, e o código (caso seja 200 quer dizer que o pedido foi tratado com sucesso).</a:t>
            </a:r>
          </a:p>
          <a:p>
            <a:pPr>
              <a:lnSpc>
                <a:spcPct val="150000"/>
              </a:lnSpc>
              <a:buFont typeface="Wingdings,Sans-Serif" panose="020F0502020204030204" pitchFamily="34" charset="0"/>
              <a:buChar char="§"/>
            </a:pPr>
            <a:r>
              <a:rPr lang="pt-PT" sz="2100" dirty="0">
                <a:ea typeface="+mn-lt"/>
                <a:cs typeface="+mn-lt"/>
              </a:rPr>
              <a:t> </a:t>
            </a:r>
            <a:r>
              <a:rPr lang="pt-PT" sz="2100" b="1" dirty="0">
                <a:ea typeface="+mn-lt"/>
                <a:cs typeface="+mn-lt"/>
              </a:rPr>
              <a:t> 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vector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&lt;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validateotp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applicationId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otp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string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2900" b="1" dirty="0" err="1">
                <a:solidFill>
                  <a:schemeClr val="tx1"/>
                </a:solidFill>
                <a:ea typeface="+mn-lt"/>
                <a:cs typeface="+mn-lt"/>
              </a:rPr>
              <a:t>processId</a:t>
            </a:r>
            <a:r>
              <a:rPr lang="pt-PT" sz="2900" b="1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500" dirty="0">
                <a:solidFill>
                  <a:schemeClr val="tx1"/>
                </a:solidFill>
                <a:ea typeface="+mn-lt"/>
                <a:cs typeface="+mn-lt"/>
              </a:rPr>
              <a:t>Este método recebe o identificador da aplicação, o código OTP recebido via SMS para o número de telemóvel, e o identificador do processo que foi enviado pelo Servidor ao fazer-se o pedido do método anteriormente verificado (</a:t>
            </a:r>
            <a:r>
              <a:rPr lang="pt-PT" sz="2500" dirty="0" err="1">
                <a:solidFill>
                  <a:schemeClr val="tx1"/>
                </a:solidFill>
                <a:ea typeface="+mn-lt"/>
                <a:cs typeface="+mn-lt"/>
              </a:rPr>
              <a:t>certccMovelSign</a:t>
            </a:r>
            <a:r>
              <a:rPr lang="pt-PT" sz="2500" dirty="0">
                <a:solidFill>
                  <a:schemeClr val="tx1"/>
                </a:solidFill>
                <a:ea typeface="+mn-lt"/>
                <a:cs typeface="+mn-lt"/>
              </a:rPr>
              <a:t>). É retornado um vetor com a assinatura, o código e a mensagem relativamente ao código descrito.</a:t>
            </a:r>
            <a:endParaRPr lang="pt-PT" sz="25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400" dirty="0">
              <a:solidFill>
                <a:srgbClr val="000000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33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Instalação e Configuração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186"/>
            <a:ext cx="10058400" cy="435586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Sistema Operativo: Linux - Ubuntu 18.04.2 LTS</a:t>
            </a:r>
            <a:endParaRPr lang="pt-PT" sz="2800" b="1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Compilador: g++ 7.5.0</a:t>
            </a:r>
            <a:endParaRPr lang="pt-PT" sz="24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ea typeface="+mn-lt"/>
                <a:cs typeface="+mn-lt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Dependências de entrada: -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lcrypto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OpenSSL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), -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std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=gnu++11</a:t>
            </a:r>
            <a:endParaRPr lang="pt-PT" sz="240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cs typeface="Calibri"/>
              </a:rPr>
              <a:t> Compilação do programa: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$ g++ -o 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test_cmd_wsdl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test_cmd_wsdl.cpp -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std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=gnu++11 -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lcrypto</a:t>
            </a:r>
            <a:endParaRPr lang="pt-PT" dirty="0" err="1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500" dirty="0">
              <a:solidFill>
                <a:srgbClr val="000000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400" dirty="0">
              <a:solidFill>
                <a:srgbClr val="000000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009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Funcionamento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186"/>
            <a:ext cx="10058400" cy="4355868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O seu funcionamento completo é dividido nas seguintes etapas</a:t>
            </a:r>
            <a:endParaRPr lang="pt-PT" sz="2800" b="1" dirty="0" err="1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1900" dirty="0">
                <a:solidFill>
                  <a:srgbClr val="FF0000"/>
                </a:solidFill>
                <a:ea typeface="+mn-lt"/>
                <a:cs typeface="+mn-lt"/>
              </a:rPr>
              <a:t>1.</a:t>
            </a:r>
            <a:r>
              <a:rPr lang="pt-PT" sz="19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sz="1800" dirty="0">
                <a:solidFill>
                  <a:schemeClr val="tx1"/>
                </a:solidFill>
                <a:ea typeface="+mn-lt"/>
                <a:cs typeface="+mn-lt"/>
              </a:rPr>
              <a:t>São obtidos os certificados do utilizador, através do seu número de telemóvel. Os certificados devolvidos correspondem ao do utilizador, ao de autoridade (CA), e o de </a:t>
            </a:r>
            <a:r>
              <a:rPr lang="pt-PT" sz="1800" dirty="0" err="1">
                <a:solidFill>
                  <a:schemeClr val="tx1"/>
                </a:solidFill>
                <a:ea typeface="+mn-lt"/>
                <a:cs typeface="+mn-lt"/>
              </a:rPr>
              <a:t>raíz</a:t>
            </a:r>
            <a:r>
              <a:rPr lang="pt-PT" sz="1800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pt-PT" sz="1800" dirty="0" err="1">
                <a:solidFill>
                  <a:schemeClr val="tx1"/>
                </a:solidFill>
                <a:ea typeface="+mn-lt"/>
                <a:cs typeface="+mn-lt"/>
              </a:rPr>
              <a:t>Root</a:t>
            </a:r>
            <a:r>
              <a:rPr lang="pt-PT" sz="1800" dirty="0">
                <a:solidFill>
                  <a:schemeClr val="tx1"/>
                </a:solidFill>
                <a:ea typeface="+mn-lt"/>
                <a:cs typeface="+mn-lt"/>
              </a:rPr>
              <a:t>).</a:t>
            </a:r>
            <a:endParaRPr lang="pt-PT" sz="1800" b="1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1900" dirty="0">
                <a:solidFill>
                  <a:srgbClr val="FF0000"/>
                </a:solidFill>
                <a:ea typeface="+mn-lt"/>
                <a:cs typeface="+mn-lt"/>
              </a:rPr>
              <a:t>2.</a:t>
            </a:r>
            <a:r>
              <a:rPr lang="pt-PT" sz="19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PT" sz="1800" dirty="0">
                <a:solidFill>
                  <a:schemeClr val="tx1"/>
                </a:solidFill>
                <a:ea typeface="+mn-lt"/>
                <a:cs typeface="+mn-lt"/>
              </a:rPr>
              <a:t>Pedido para a obtenção do identificador do processo, sendo dado o número de telemóvel e o pin do utilizador.</a:t>
            </a:r>
            <a:endParaRPr lang="pt-PT" sz="1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1900" dirty="0">
                <a:solidFill>
                  <a:srgbClr val="FF0000"/>
                </a:solidFill>
                <a:cs typeface="Calibri"/>
              </a:rPr>
              <a:t>3.</a:t>
            </a:r>
            <a:r>
              <a:rPr lang="pt-PT" sz="1900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sz="1800" dirty="0">
                <a:solidFill>
                  <a:schemeClr val="tx1"/>
                </a:solidFill>
                <a:cs typeface="Calibri"/>
              </a:rPr>
              <a:t>Por fim, é feito um pedido para a obtenção do código OTP para a validação do utilizador que recebe um código via SMS para o número declarado.</a:t>
            </a:r>
            <a:endParaRPr lang="pt-PT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ea typeface="+mn-lt"/>
                <a:cs typeface="+mn-lt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O objetivo principal é obter a assinatura e a realização da sua verificação.</a:t>
            </a:r>
            <a:endParaRPr lang="pt-PT" sz="24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As operações podem ser efetuadas de forma individual, caso o utilizador opte por chamar a aplicação apenas para um dos serviços disponíveis (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GetCertificate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CCMovelSign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ValidateOtp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).</a:t>
            </a:r>
            <a:endParaRPr lang="pt-PT" sz="2400" dirty="0">
              <a:solidFill>
                <a:schemeClr val="tx1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500" dirty="0">
              <a:solidFill>
                <a:srgbClr val="000000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400" dirty="0">
              <a:solidFill>
                <a:srgbClr val="000000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1800" dirty="0">
              <a:solidFill>
                <a:srgbClr val="40404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08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Resultados – Menus de Ajuda/Versão</a:t>
            </a:r>
            <a:endParaRPr lang="pt-PT" sz="3600" dirty="0">
              <a:latin typeface="Calibri"/>
              <a:cs typeface="Calibri Light"/>
            </a:endParaRPr>
          </a:p>
        </p:txBody>
      </p:sp>
      <p:pic>
        <p:nvPicPr>
          <p:cNvPr id="6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3A70B66-3D82-46AB-9DC7-9FB423D6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2098739"/>
            <a:ext cx="8911086" cy="3034334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C242768E-659B-466D-9F59-CFB115C0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4" y="5549182"/>
            <a:ext cx="10938293" cy="4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2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Resultados – 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GetCertificate</a:t>
            </a: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 (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gc</a:t>
            </a: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)</a:t>
            </a:r>
            <a:endParaRPr lang="pt-PT" sz="3600" dirty="0">
              <a:latin typeface="Calibri"/>
              <a:cs typeface="Calibri Light"/>
            </a:endParaRPr>
          </a:p>
        </p:txBody>
      </p:sp>
      <p:pic>
        <p:nvPicPr>
          <p:cNvPr id="3" name="Imagem 3" descr="Uma imagem com computador&#10;&#10;Descrição gerada automaticamente">
            <a:extLst>
              <a:ext uri="{FF2B5EF4-FFF2-40B4-BE49-F238E27FC236}">
                <a16:creationId xmlns:a16="http://schemas.microsoft.com/office/drawing/2014/main" id="{E5E0AD18-BAEB-44EE-999E-A2FB2D70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41" y="1975072"/>
            <a:ext cx="4871048" cy="4101177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9BC068D2-7A0A-4CEF-BB7F-74FACFED8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4" y="3327075"/>
            <a:ext cx="6280029" cy="13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9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Resultados – 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CCMovelSign</a:t>
            </a: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 (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ms</a:t>
            </a: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)</a:t>
            </a:r>
            <a:endParaRPr lang="pt-PT" sz="3600" dirty="0">
              <a:latin typeface="Calibri"/>
              <a:cs typeface="Calibri Light"/>
            </a:endParaRPr>
          </a:p>
        </p:txBody>
      </p:sp>
      <p:pic>
        <p:nvPicPr>
          <p:cNvPr id="5" name="Imagem 5" descr="Uma imagem com sentado, fechar, laranja, propriedade&#10;&#10;Descrição gerada automaticamente">
            <a:extLst>
              <a:ext uri="{FF2B5EF4-FFF2-40B4-BE49-F238E27FC236}">
                <a16:creationId xmlns:a16="http://schemas.microsoft.com/office/drawing/2014/main" id="{4EF19073-427A-4495-9E12-7FE6170A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4823393"/>
            <a:ext cx="10075651" cy="776799"/>
          </a:xfrm>
          <a:prstGeom prst="rect">
            <a:avLst/>
          </a:prstGeom>
        </p:spPr>
      </p:pic>
      <p:pic>
        <p:nvPicPr>
          <p:cNvPr id="6" name="Imagem 6" descr="Uma imagem com pássaro&#10;&#10;Descrição gerada automaticamente">
            <a:extLst>
              <a:ext uri="{FF2B5EF4-FFF2-40B4-BE49-F238E27FC236}">
                <a16:creationId xmlns:a16="http://schemas.microsoft.com/office/drawing/2014/main" id="{475C8D7C-1A8D-4C4A-81AE-88A77F81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9" y="2259407"/>
            <a:ext cx="8149085" cy="20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3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/>
          <a:lstStyle/>
          <a:p>
            <a:pPr algn="ctr"/>
            <a:r>
              <a:rPr lang="pt-PT" sz="5400">
                <a:solidFill>
                  <a:srgbClr val="C00000"/>
                </a:solidFill>
                <a:latin typeface="Calibri"/>
                <a:cs typeface="Calibri Light"/>
              </a:rPr>
              <a:t>Estrutura</a:t>
            </a:r>
            <a:r>
              <a:rPr lang="pt-PT">
                <a:solidFill>
                  <a:srgbClr val="C00000"/>
                </a:solidFill>
                <a:latin typeface="Calibri"/>
                <a:cs typeface="Calibri Light"/>
              </a:rPr>
              <a:t> </a:t>
            </a:r>
            <a:r>
              <a:rPr lang="pt-PT" sz="5400">
                <a:solidFill>
                  <a:srgbClr val="C00000"/>
                </a:solidFill>
                <a:latin typeface="Calibri"/>
                <a:cs typeface="Calibri Light"/>
              </a:rPr>
              <a:t>do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9365"/>
            <a:ext cx="10058400" cy="427414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cs typeface="Calibri" panose="020F0502020204030204"/>
              </a:rPr>
              <a:t> </a:t>
            </a:r>
            <a:r>
              <a:rPr lang="pt-PT" sz="2400" dirty="0">
                <a:solidFill>
                  <a:schemeClr val="tx1"/>
                </a:solidFill>
                <a:cs typeface="Calibri" panose="020F0502020204030204"/>
              </a:rPr>
              <a:t>Contextualização</a:t>
            </a:r>
            <a:endParaRPr lang="pt-PT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Objetivos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Noções Essenciais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ea typeface="+mn-lt"/>
                <a:cs typeface="+mn-lt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Implementação do Sistema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Considerações Finais</a:t>
            </a:r>
            <a:endParaRPr lang="pt-PT" sz="2400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Conclusão</a:t>
            </a:r>
          </a:p>
        </p:txBody>
      </p:sp>
    </p:spTree>
    <p:extLst>
      <p:ext uri="{BB962C8B-B14F-4D97-AF65-F5344CB8AC3E}">
        <p14:creationId xmlns:p14="http://schemas.microsoft.com/office/powerpoint/2010/main" val="82421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Resultados – 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ValidateOtp</a:t>
            </a: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 (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otp</a:t>
            </a: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)</a:t>
            </a:r>
            <a:endParaRPr lang="pt-PT" sz="3600" dirty="0">
              <a:latin typeface="Calibri"/>
              <a:cs typeface="Calibri Light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A470809D-A757-470D-840A-F3245C6C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5" y="5079549"/>
            <a:ext cx="9859992" cy="667053"/>
          </a:xfrm>
          <a:prstGeom prst="rect">
            <a:avLst/>
          </a:prstGeom>
        </p:spPr>
      </p:pic>
      <p:pic>
        <p:nvPicPr>
          <p:cNvPr id="4" name="Imagem 6" descr="Uma imagem com pássaro&#10;&#10;Descrição gerada automaticamente">
            <a:extLst>
              <a:ext uri="{FF2B5EF4-FFF2-40B4-BE49-F238E27FC236}">
                <a16:creationId xmlns:a16="http://schemas.microsoft.com/office/drawing/2014/main" id="{8E688FF0-8ED6-46FA-9CFD-AE818224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36" y="2212074"/>
            <a:ext cx="9097992" cy="21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Resultados – 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TestAll</a:t>
            </a: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 (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test</a:t>
            </a: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)</a:t>
            </a:r>
            <a:endParaRPr lang="pt-PT" sz="3600" dirty="0">
              <a:latin typeface="Calibri"/>
              <a:cs typeface="Calibri Light"/>
            </a:endParaRPr>
          </a:p>
        </p:txBody>
      </p:sp>
      <p:pic>
        <p:nvPicPr>
          <p:cNvPr id="5" name="Imagem 5" descr="Uma imagem com captura de ecrã, pássaro&#10;&#10;Descrição gerada automaticamente">
            <a:extLst>
              <a:ext uri="{FF2B5EF4-FFF2-40B4-BE49-F238E27FC236}">
                <a16:creationId xmlns:a16="http://schemas.microsoft.com/office/drawing/2014/main" id="{AA710AAD-DF55-4612-BB1C-A29CB39E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7" y="2619302"/>
            <a:ext cx="9874369" cy="25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8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Implementação do Sistema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Resultados – 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TestAll</a:t>
            </a: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 (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test</a:t>
            </a: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)</a:t>
            </a:r>
            <a:endParaRPr lang="pt-PT" sz="3600" dirty="0">
              <a:latin typeface="Calibri"/>
              <a:cs typeface="Calibri Light"/>
            </a:endParaRPr>
          </a:p>
        </p:txBody>
      </p:sp>
      <p:pic>
        <p:nvPicPr>
          <p:cNvPr id="3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9E43A23C-2F3A-44F2-9BD9-61E50134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08" y="2166499"/>
            <a:ext cx="9428670" cy="38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9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Considerações Finais</a:t>
            </a:r>
            <a:endParaRPr lang="pt-PT" sz="3600" dirty="0">
              <a:solidFill>
                <a:srgbClr val="C00000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Devido a algumas dificuldades obtidas, não foi conseguida a verificação da assinatura, sendo que foi tentada de várias formas através do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OpenSSL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As operações foram feitas com base em pedidos feitos pelo utilizador (Cliente) e as suas respostas.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Relativamente ao método principal (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test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ou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TestAll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) foi realizado na sua completude à exceção da verificação que nunca deu como se pretendia, que era o sucesso desta.</a:t>
            </a:r>
          </a:p>
          <a:p>
            <a:pPr marL="0" indent="0">
              <a:lnSpc>
                <a:spcPct val="150000"/>
              </a:lnSpc>
              <a:buNone/>
            </a:pPr>
            <a:endParaRPr lang="pt-PT" sz="2400" dirty="0">
              <a:solidFill>
                <a:srgbClr val="40404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77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/>
          <a:lstStyle/>
          <a:p>
            <a:pPr algn="ctr"/>
            <a:r>
              <a:rPr lang="pt-PT" sz="5400">
                <a:solidFill>
                  <a:srgbClr val="C00000"/>
                </a:solidFill>
                <a:latin typeface="Calibri"/>
                <a:cs typeface="Calibri Light"/>
              </a:rPr>
              <a:t>Conclusão e perspetivas futuras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Em geral foi um trabalho interessante, apesar da linguagem nos ter apresentado dificuldades, pois deparámo-nos com falta de bibliotecas ou de recursos online que nos pudessem ajudar ou informar em como resolver alguns dos problemas que encontramos ao longo deste projeto.</a:t>
            </a: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Através deste projeto, pudemos aprender de certa forma um bocado acerca da linguagem (C++) e conseguir construir de forma geral o que era pretendido.</a:t>
            </a: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cs typeface="Calibri" panose="020F0502020204030204"/>
              </a:rPr>
              <a:t> Verificamos também a utilidade do SOAP bem como a sua aplicação neste software de forma a perceber a sua influência na troca de informação estruturada.</a:t>
            </a:r>
          </a:p>
        </p:txBody>
      </p:sp>
    </p:spTree>
    <p:extLst>
      <p:ext uri="{BB962C8B-B14F-4D97-AF65-F5344CB8AC3E}">
        <p14:creationId xmlns:p14="http://schemas.microsoft.com/office/powerpoint/2010/main" val="99006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5894" y="2831929"/>
            <a:ext cx="10894696" cy="207157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 dirty="0">
                <a:ea typeface="+mj-lt"/>
                <a:cs typeface="+mj-lt"/>
              </a:rPr>
              <a:t>Mestrado em Engenharia Informática</a:t>
            </a:r>
            <a:br>
              <a:rPr lang="pt-PT" sz="3600" dirty="0">
                <a:ea typeface="+mj-lt"/>
                <a:cs typeface="+mj-lt"/>
              </a:rPr>
            </a:br>
            <a:br>
              <a:rPr lang="pt-PT" sz="3600" dirty="0">
                <a:ea typeface="+mj-lt"/>
                <a:cs typeface="+mj-lt"/>
              </a:rPr>
            </a:br>
            <a:r>
              <a:rPr lang="pt-PT" sz="3100" b="1" dirty="0">
                <a:ea typeface="+mj-lt"/>
                <a:cs typeface="+mj-lt"/>
              </a:rPr>
              <a:t>Engenharia de Segurança</a:t>
            </a:r>
            <a:br>
              <a:rPr lang="pt-PT" sz="3100" b="1" dirty="0">
                <a:ea typeface="+mj-lt"/>
                <a:cs typeface="+mj-lt"/>
              </a:rPr>
            </a:br>
            <a:br>
              <a:rPr lang="pt-PT" sz="3100" b="1" dirty="0">
                <a:ea typeface="+mj-lt"/>
                <a:cs typeface="+mj-lt"/>
              </a:rPr>
            </a:br>
            <a:r>
              <a:rPr lang="pt-PT" sz="3100" b="1" dirty="0">
                <a:ea typeface="+mj-lt"/>
                <a:cs typeface="+mj-lt"/>
              </a:rPr>
              <a:t>Reverse </a:t>
            </a:r>
            <a:r>
              <a:rPr lang="pt-PT" sz="3100" b="1" dirty="0" err="1">
                <a:ea typeface="+mj-lt"/>
                <a:cs typeface="+mj-lt"/>
              </a:rPr>
              <a:t>Engineer</a:t>
            </a:r>
            <a:r>
              <a:rPr lang="pt-PT" sz="3100" b="1" dirty="0">
                <a:ea typeface="+mj-lt"/>
                <a:cs typeface="+mj-lt"/>
              </a:rPr>
              <a:t> da Aplicação CMD-SOAP (C++) </a:t>
            </a:r>
          </a:p>
        </p:txBody>
      </p:sp>
      <p:pic>
        <p:nvPicPr>
          <p:cNvPr id="4" name="Imagem 4" descr="Uma imagem com desenho&#10;&#10;Descrição gerada com confiança muito alta">
            <a:extLst>
              <a:ext uri="{FF2B5EF4-FFF2-40B4-BE49-F238E27FC236}">
                <a16:creationId xmlns:a16="http://schemas.microsoft.com/office/drawing/2014/main" id="{3FC7FF3E-B080-495B-9869-4BD6252E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18" y="385676"/>
            <a:ext cx="4222268" cy="21039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D950C6-16BF-4916-AC78-8175ED0EDB2E}"/>
              </a:ext>
            </a:extLst>
          </p:cNvPr>
          <p:cNvSpPr txBox="1"/>
          <p:nvPr/>
        </p:nvSpPr>
        <p:spPr>
          <a:xfrm>
            <a:off x="669985" y="5500778"/>
            <a:ext cx="105069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>
                <a:latin typeface="Calibri Light"/>
                <a:cs typeface="Calibri Light"/>
              </a:rPr>
              <a:t>João Miranda  - PG41845</a:t>
            </a:r>
            <a:endParaRPr lang="pt-PT" sz="2400">
              <a:cs typeface="Calibri"/>
            </a:endParaRPr>
          </a:p>
          <a:p>
            <a:pPr algn="ctr"/>
            <a:r>
              <a:rPr lang="pt-PT" sz="2400">
                <a:latin typeface="Calibri Light"/>
                <a:cs typeface="Calibri Light"/>
              </a:rPr>
              <a:t>   Sandro Cruz  - PG41906</a:t>
            </a:r>
          </a:p>
        </p:txBody>
      </p:sp>
    </p:spTree>
    <p:extLst>
      <p:ext uri="{BB962C8B-B14F-4D97-AF65-F5344CB8AC3E}">
        <p14:creationId xmlns:p14="http://schemas.microsoft.com/office/powerpoint/2010/main" val="8567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/>
          <a:lstStyle/>
          <a:p>
            <a:pPr algn="ctr"/>
            <a:r>
              <a:rPr lang="pt-PT" sz="5400">
                <a:solidFill>
                  <a:srgbClr val="C00000"/>
                </a:solidFill>
                <a:latin typeface="Calibri"/>
                <a:cs typeface="Calibri Light"/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Neste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projecto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foi nos pedido o reverse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engineering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da aplicação CMD_SOAP, que foi desenvolvida em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Python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3 e que tivemos de passar para C++.</a:t>
            </a:r>
            <a:endParaRPr lang="pt-PT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ea typeface="+mn-lt"/>
                <a:cs typeface="+mn-lt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A aplicação CMD_SOAP é uma aplicação de linha de comandos que, utilizando as credenciais da chave móvel digital é possível testar as operações do serviço SCMD (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Signature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CMD).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Dadas as diferenças entre as linguagens,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Python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3 e C++, levou a que aparecessem bastantes desafios e complicações, que iremos abordar nesta apresentação.</a:t>
            </a:r>
          </a:p>
        </p:txBody>
      </p:sp>
    </p:spTree>
    <p:extLst>
      <p:ext uri="{BB962C8B-B14F-4D97-AF65-F5344CB8AC3E}">
        <p14:creationId xmlns:p14="http://schemas.microsoft.com/office/powerpoint/2010/main" val="137567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Noções Essenciais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Chave Móvel Digital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A Chave Móvel Digital (CMD) é um meio de autenticação e assinatura digital certificado pelo Estado português. </a:t>
            </a:r>
            <a:endParaRPr lang="pt-PT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Permite ao utilizador aceder a vários portais públicos ou privados, e assinar documentos digitais, com um único login. 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A Chave Móvel Digital associa um número de telemóvel ao número de identificação civil para um cidadão português, e o número de passaporte ou título/cartão de residência para um cidadão estrangeiro.</a:t>
            </a:r>
            <a:endParaRPr lang="pt-PT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003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Noções Essenciais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Serviço SCMD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O serviço SCMD consiste na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Signature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CMD ou seja a utilização da chave móvel digital para fazer a assinatura de um documento, no caso em questão é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utilizadao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web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service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em SOAP disponibilizada pelo estado português para este efeito.</a:t>
            </a:r>
            <a:endParaRPr lang="pt-PT" dirty="0" err="1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8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Noções Essenciais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SOAP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>
                <a:solidFill>
                  <a:schemeClr val="tx1"/>
                </a:solidFill>
                <a:ea typeface="+mn-lt"/>
                <a:cs typeface="+mn-lt"/>
              </a:rPr>
              <a:t>SOAP ou Protocolo Simples de Acesso a Objetos, é um protocolo para trocade informações estruturadas em uma plataforma descentralizada e distribuída. </a:t>
            </a:r>
            <a:endParaRPr lang="pt-PT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>
                <a:solidFill>
                  <a:schemeClr val="tx1"/>
                </a:solidFill>
                <a:ea typeface="+mn-lt"/>
                <a:cs typeface="+mn-lt"/>
              </a:rPr>
              <a:t>Baseiase na Linguagem de Marcação Extensível (XML) para o formato das mensagens, e normalmente baseia-se em outros protocolos da camada de aplicação, mais notavelmente na chamada de procedimentos remotos (RPC) e Protocolode transferência de hipertexto (HTTP), para negociação e transmissão de mensagens.</a:t>
            </a:r>
            <a:endParaRPr lang="pt-PT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>
                <a:solidFill>
                  <a:schemeClr val="tx1"/>
                </a:solidFill>
                <a:ea typeface="+mn-lt"/>
                <a:cs typeface="+mn-lt"/>
              </a:rPr>
              <a:t>SOAP pode formar a camada base de Web services, fornecendo uma framework básica das mensagens sob o qual se podem construir os serviços Web.</a:t>
            </a:r>
            <a:endParaRPr lang="pt-PT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76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Noções Essenciais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 err="1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OpenSSL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>
                <a:solidFill>
                  <a:schemeClr val="tx1"/>
                </a:solidFill>
                <a:ea typeface="+mn-lt"/>
                <a:cs typeface="+mn-lt"/>
              </a:rPr>
              <a:t>OpenSSL é uma implementação de código aberto dos protocolos SSL e TLS. A biblioteca (escrita na linguagem C) implementa as funções básicas de criptografia e disponibiliza várias funções utilitárias. </a:t>
            </a:r>
            <a:endParaRPr lang="pt-PT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>
                <a:solidFill>
                  <a:schemeClr val="tx1"/>
                </a:solidFill>
                <a:ea typeface="+mn-lt"/>
                <a:cs typeface="+mn-lt"/>
              </a:rPr>
              <a:t>Também estão disponíveis wrappers que permitem o uso desta biblioteca em várias outras linguagens.</a:t>
            </a:r>
            <a:endParaRPr lang="pt-PT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54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Noções Essenciais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Base 64</a:t>
            </a:r>
            <a:endParaRPr lang="pt-PT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Base64 é um método para codificação de dados para transferência na Internet (codificação MIME para transferência de conteúdo). É utilizado frequentemente para transmitir dados binários por meios de transmissão que lidam apenas com texto, como por exemplo para enviar arquivos anexos por e-mail.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É constituído por 64 caracteres ([A-Z],[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a-z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],[0-9], "/" e "+") que deram origem ao seu nome.</a:t>
            </a:r>
            <a:endParaRPr lang="pt-PT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4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Noções Essenciais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cs typeface="Calibri Light"/>
              </a:rPr>
              <a:t>Comparação C++/</a:t>
            </a:r>
            <a:r>
              <a:rPr lang="pt-PT" sz="3600" dirty="0" err="1">
                <a:solidFill>
                  <a:srgbClr val="C00000"/>
                </a:solidFill>
                <a:latin typeface="Calibri"/>
                <a:cs typeface="Calibri Light"/>
              </a:rPr>
              <a:t>Python</a:t>
            </a:r>
            <a:endParaRPr lang="pt-PT" dirty="0" err="1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>
                <a:solidFill>
                  <a:schemeClr val="tx1"/>
                </a:solidFill>
                <a:ea typeface="+mn-lt"/>
                <a:cs typeface="+mn-lt"/>
              </a:rPr>
              <a:t>Tanto o Python como o C++ são linguagens de programação para uso geral, mas ambas diferem muito uma da outra. </a:t>
            </a:r>
            <a:endParaRPr lang="pt-PT" dirty="0" err="1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>
                <a:solidFill>
                  <a:schemeClr val="tx1"/>
                </a:solidFill>
                <a:ea typeface="+mn-lt"/>
                <a:cs typeface="+mn-lt"/>
              </a:rPr>
              <a:t>O C++ é uma linguagem descendente da linguagem C com vários paradigmas e fornece o recurso de compilação, em que cada programa em que ser compilado para cada sistema operativo de forma a correr o código, enquanto que o Python é uma linguagem de uso geral e uma das linguagens de mais alto nível, em que pode correr em qualquer máquina desde que tenha o Python instalado. </a:t>
            </a:r>
          </a:p>
        </p:txBody>
      </p:sp>
    </p:spTree>
    <p:extLst>
      <p:ext uri="{BB962C8B-B14F-4D97-AF65-F5344CB8AC3E}">
        <p14:creationId xmlns:p14="http://schemas.microsoft.com/office/powerpoint/2010/main" val="788147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25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6" baseType="lpstr">
      <vt:lpstr>Retrospect</vt:lpstr>
      <vt:lpstr>Mestrado em Engenharia Informática  Engenharia de Segurança  Reverse Engineer da Aplicação CMD-SOAP (C++) </vt:lpstr>
      <vt:lpstr>Estrutura do Trabalho</vt:lpstr>
      <vt:lpstr>Contextualização</vt:lpstr>
      <vt:lpstr>Noções Essenciais Chave Móvel Digital</vt:lpstr>
      <vt:lpstr>Noções Essenciais Serviço SCMD</vt:lpstr>
      <vt:lpstr>Noções Essenciais SOAP</vt:lpstr>
      <vt:lpstr>Noções Essenciais OpenSSL</vt:lpstr>
      <vt:lpstr>Noções Essenciais Base 64</vt:lpstr>
      <vt:lpstr>Noções Essenciais Comparação C++/Python</vt:lpstr>
      <vt:lpstr>Noções Essenciais Comparação C++/Python</vt:lpstr>
      <vt:lpstr>Implementação do Sistema Caracterização Geral</vt:lpstr>
      <vt:lpstr>Implementação do Sistema Bibliotecas</vt:lpstr>
      <vt:lpstr>Implementação do Sistema Métodos para as operações do serviço SCMD</vt:lpstr>
      <vt:lpstr>Implementação do Sistema Métodos para as operações do serviço SCMD</vt:lpstr>
      <vt:lpstr>Implementação do Sistema Instalação e Configuração</vt:lpstr>
      <vt:lpstr>Implementação do Sistema Funcionamento</vt:lpstr>
      <vt:lpstr>Implementação do Sistema Resultados – Menus de Ajuda/Versão</vt:lpstr>
      <vt:lpstr>Implementação do Sistema Resultados – GetCertificate (gc)</vt:lpstr>
      <vt:lpstr>Implementação do Sistema Resultados – CCMovelSign (ms)</vt:lpstr>
      <vt:lpstr>Implementação do Sistema Resultados – ValidateOtp (otp)</vt:lpstr>
      <vt:lpstr>Implementação do Sistema Resultados – TestAll (test)</vt:lpstr>
      <vt:lpstr>Implementação do Sistema Resultados – TestAll (test)</vt:lpstr>
      <vt:lpstr>Considerações Finais</vt:lpstr>
      <vt:lpstr>Conclusão e perspetivas futuras</vt:lpstr>
      <vt:lpstr>Mestrado em Engenharia Informática  Engenharia de Segurança  Reverse Engineer da Aplicação CMD-SOAP (C++)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772</cp:revision>
  <dcterms:created xsi:type="dcterms:W3CDTF">2020-04-07T22:26:51Z</dcterms:created>
  <dcterms:modified xsi:type="dcterms:W3CDTF">2020-07-20T14:00:35Z</dcterms:modified>
</cp:coreProperties>
</file>