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286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8" r:id="rId22"/>
    <p:sldId id="337" r:id="rId23"/>
    <p:sldId id="326" r:id="rId24"/>
    <p:sldId id="327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D84F-79E1-CEA2-FDA9-B7CD552C1D9D}" v="25" dt="2020-04-27T13:19:25.001"/>
    <p1510:client id="{0F478771-C1F1-73D9-9978-EB389E854177}" v="313" dt="2020-05-17T22:36:57.633"/>
    <p1510:client id="{1D476884-6B23-778C-76C4-B8782E763E6C}" v="3" dt="2020-04-27T13:20:33.250"/>
    <p1510:client id="{2A144C08-C6E0-2C7B-9330-B9E157EB0A51}" v="68" dt="2020-04-18T16:50:59.523"/>
    <p1510:client id="{3D6B9DE5-EC5E-DB4C-EB06-D0D5F7B06606}" v="177" dt="2020-04-19T23:36:37.081"/>
    <p1510:client id="{44C2CB0F-6CC3-3D7D-D3CB-89C119B0E53A}" v="1430" dt="2020-04-19T16:34:16.100"/>
    <p1510:client id="{60B35205-2A7E-4A76-8C2A-7C90422ECF7C}" v="2769" dt="2020-04-07T23:43:52.701"/>
    <p1510:client id="{8F413233-4DAE-35CC-170C-656AEE534753}" v="2248" dt="2020-04-14T23:47:51.405"/>
    <p1510:client id="{B80C5145-2EEF-C50A-5F56-5B7AA0514C97}" v="810" dt="2020-05-17T15:11:15.533"/>
    <p1510:client id="{D13B003B-6065-F8AE-DD2D-FCA008247F34}" v="1189" dt="2020-05-17T22:23:53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9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1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894" y="2831929"/>
            <a:ext cx="10894696" cy="207157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>
                <a:ea typeface="+mj-lt"/>
                <a:cs typeface="+mj-lt"/>
              </a:rPr>
              <a:t>Mestrado em Engenharia Informática</a:t>
            </a:r>
            <a:br>
              <a:rPr lang="pt-PT" sz="3600">
                <a:ea typeface="+mj-lt"/>
                <a:cs typeface="+mj-lt"/>
              </a:rPr>
            </a:br>
            <a:br>
              <a:rPr lang="pt-PT" sz="3600">
                <a:ea typeface="+mj-lt"/>
                <a:cs typeface="+mj-lt"/>
              </a:rPr>
            </a:br>
            <a:r>
              <a:rPr lang="pt-PT" sz="3100" b="1">
                <a:ea typeface="+mj-lt"/>
                <a:cs typeface="+mj-lt"/>
              </a:rPr>
              <a:t>Engenharia de Segurança</a:t>
            </a:r>
            <a:br>
              <a:rPr lang="pt-PT" sz="3100" b="1">
                <a:ea typeface="+mj-lt"/>
                <a:cs typeface="+mj-lt"/>
              </a:rPr>
            </a:br>
            <a:br>
              <a:rPr lang="pt-PT" sz="3100" b="1">
                <a:ea typeface="+mj-lt"/>
                <a:cs typeface="+mj-lt"/>
              </a:rPr>
            </a:br>
            <a:r>
              <a:rPr lang="pt-PT" sz="3100" b="1">
                <a:ea typeface="+mj-lt"/>
                <a:cs typeface="+mj-lt"/>
              </a:rPr>
              <a:t>Ferramentas e técnicas de Fan out </a:t>
            </a:r>
          </a:p>
        </p:txBody>
      </p:sp>
      <p:pic>
        <p:nvPicPr>
          <p:cNvPr id="4" name="Imagem 4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3FC7FF3E-B080-495B-9869-4BD6252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18" y="385676"/>
            <a:ext cx="4222268" cy="21039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D950C6-16BF-4916-AC78-8175ED0EDB2E}"/>
              </a:ext>
            </a:extLst>
          </p:cNvPr>
          <p:cNvSpPr txBox="1"/>
          <p:nvPr/>
        </p:nvSpPr>
        <p:spPr>
          <a:xfrm>
            <a:off x="669985" y="5500778"/>
            <a:ext cx="105069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>
                <a:latin typeface="Calibri Light"/>
                <a:cs typeface="Calibri Light"/>
              </a:rPr>
              <a:t>João Miranda  - PG41845</a:t>
            </a:r>
            <a:endParaRPr lang="pt-PT" sz="2400">
              <a:cs typeface="Calibri"/>
            </a:endParaRPr>
          </a:p>
          <a:p>
            <a:pPr algn="ctr"/>
            <a:r>
              <a:rPr lang="pt-PT" sz="2400">
                <a:latin typeface="Calibri Light"/>
                <a:cs typeface="Calibri Light"/>
              </a:rPr>
              <a:t>   Sandro Cruz  - PG41906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Fan out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Fan out interno e externo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,Sans-Serif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Fan out externo preocupa-se com as importações exteriores ao sistema de software.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Fan out interno relaciona-se com as referências do sistema em si.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As importações externas são aplicadas principalmente para uma reutilização do software existente e, portanto, são muito melhores do que importações internas.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Portanto, as importações internas têm um impacto negativo quatro vezes maior no TQI (TIOBE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Quality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Indicator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) do Fan out do que as importações externas.</a:t>
            </a:r>
          </a:p>
        </p:txBody>
      </p:sp>
    </p:spTree>
    <p:extLst>
      <p:ext uri="{BB962C8B-B14F-4D97-AF65-F5344CB8AC3E}">
        <p14:creationId xmlns:p14="http://schemas.microsoft.com/office/powerpoint/2010/main" val="231123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Fan out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Cálculo do Fan out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,Sans-Serif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Fan out médio de um sistema é mapeado numa escala normativa utilizando-se a fórmula:</a:t>
            </a:r>
          </a:p>
          <a:p>
            <a:pPr marL="0" indent="0" algn="ctr">
              <a:buNone/>
            </a:pPr>
            <a:r>
              <a:rPr lang="pt-PT" b="1" dirty="0">
                <a:solidFill>
                  <a:schemeClr val="tx1"/>
                </a:solidFill>
                <a:ea typeface="+mn-lt"/>
                <a:cs typeface="+mn-lt"/>
              </a:rPr>
              <a:t>score = min(</a:t>
            </a:r>
            <a:r>
              <a:rPr lang="pt-PT" b="1" dirty="0" err="1">
                <a:solidFill>
                  <a:schemeClr val="tx1"/>
                </a:solidFill>
                <a:ea typeface="+mn-lt"/>
                <a:cs typeface="+mn-lt"/>
              </a:rPr>
              <a:t>max</a:t>
            </a:r>
            <a:r>
              <a:rPr lang="pt-PT" b="1" dirty="0">
                <a:solidFill>
                  <a:schemeClr val="tx1"/>
                </a:solidFill>
                <a:ea typeface="+mn-lt"/>
                <a:cs typeface="+mn-lt"/>
              </a:rPr>
              <a:t>(120 - (8 * </a:t>
            </a:r>
            <a:r>
              <a:rPr lang="pt-PT" b="1" dirty="0" err="1">
                <a:solidFill>
                  <a:schemeClr val="tx1"/>
                </a:solidFill>
                <a:ea typeface="+mn-lt"/>
                <a:cs typeface="+mn-lt"/>
              </a:rPr>
              <a:t>internal</a:t>
            </a:r>
            <a:r>
              <a:rPr lang="pt-PT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1"/>
                </a:solidFill>
                <a:ea typeface="+mn-lt"/>
                <a:cs typeface="+mn-lt"/>
              </a:rPr>
              <a:t>fan_out</a:t>
            </a:r>
            <a:r>
              <a:rPr lang="pt-PT" b="1" dirty="0">
                <a:solidFill>
                  <a:schemeClr val="tx1"/>
                </a:solidFill>
                <a:ea typeface="+mn-lt"/>
                <a:cs typeface="+mn-lt"/>
              </a:rPr>
              <a:t> + 2 * </a:t>
            </a:r>
            <a:r>
              <a:rPr lang="pt-PT" b="1" dirty="0" err="1">
                <a:solidFill>
                  <a:schemeClr val="tx1"/>
                </a:solidFill>
                <a:ea typeface="+mn-lt"/>
                <a:cs typeface="+mn-lt"/>
              </a:rPr>
              <a:t>external</a:t>
            </a:r>
            <a:r>
              <a:rPr lang="pt-PT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1"/>
                </a:solidFill>
                <a:ea typeface="+mn-lt"/>
                <a:cs typeface="+mn-lt"/>
              </a:rPr>
              <a:t>fan_out</a:t>
            </a:r>
            <a:r>
              <a:rPr lang="pt-PT" b="1" dirty="0">
                <a:solidFill>
                  <a:schemeClr val="tx1"/>
                </a:solidFill>
                <a:ea typeface="+mn-lt"/>
                <a:cs typeface="+mn-lt"/>
              </a:rPr>
              <a:t>), 0), 100) 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Tabela que mapeia o Fan out, a respetiva pontuação TQI e a sua categoria. É assumido o rácio entre a importação interna e externa de 1:1.</a:t>
            </a:r>
          </a:p>
          <a:p>
            <a:pPr marL="0" indent="0">
              <a:lnSpc>
                <a:spcPct val="150000"/>
              </a:lnSpc>
              <a:buNone/>
            </a:pPr>
            <a:endParaRPr lang="pt-PT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6BC1ADA1-38B7-4E7D-BC88-D88835C1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35" y="4062835"/>
            <a:ext cx="5086708" cy="21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que ajudam na utilização de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>
                <a:solidFill>
                  <a:srgbClr val="C00000"/>
                </a:solidFill>
                <a:latin typeface="Calibri"/>
                <a:cs typeface="Calibri Light"/>
              </a:rPr>
              <a:t>AWS Lambda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Este AWS (Amazon Web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service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) permite a utilização de um serviço sem servidor, que permite uma enorme paralelização com uma gestão simplificada das infraestruturas.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 AWS Lambda é, desta forma, um candidato perfeito para a implementação de Fan out e Fan in.</a:t>
            </a:r>
          </a:p>
        </p:txBody>
      </p:sp>
    </p:spTree>
    <p:extLst>
      <p:ext uri="{BB962C8B-B14F-4D97-AF65-F5344CB8AC3E}">
        <p14:creationId xmlns:p14="http://schemas.microsoft.com/office/powerpoint/2010/main" val="405796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que ajudam na utilização de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>
                <a:solidFill>
                  <a:srgbClr val="C00000"/>
                </a:solidFill>
                <a:latin typeface="Calibri"/>
                <a:cs typeface="Calibri Light"/>
              </a:rPr>
              <a:t>AWS Lambda - </a:t>
            </a: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Utilizações</a:t>
            </a:r>
            <a:endParaRPr lang="pt-PT" sz="4400" dirty="0">
              <a:solidFill>
                <a:srgbClr val="C00000"/>
              </a:solidFill>
              <a:latin typeface="Calibri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rgbClr val="C00000"/>
                </a:solidFill>
                <a:ea typeface="+mn-lt"/>
                <a:cs typeface="+mn-lt"/>
              </a:rPr>
              <a:t> Processamento de dados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AWS Lambda pode ser utilizado para executar código como resposta a diferentes tipos de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triggers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como alterações nos dados, mudanças no estado do sistema ou intervenções dos utilizadores.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Diferentes formas como pode ser utilizado: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Processamento de arquivos em tempo real - o processamento dos arquivos imediatamente depois de serem enviados.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Processamento de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stream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em tempo real - a fim de processar dados de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streaming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em tempo real para monitorização de atividades de aplicações.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Extrair, Transformar, Carregar - pode ser usado para executar a validação, a filtragem e a classificação de dados ou outras modificações para cada alteração de dados ocorrida.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53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que ajudam na utilização de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>
                <a:solidFill>
                  <a:srgbClr val="C00000"/>
                </a:solidFill>
                <a:latin typeface="Calibri"/>
                <a:cs typeface="Calibri Light"/>
              </a:rPr>
              <a:t>AWS Lambda - </a:t>
            </a: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Utilizações</a:t>
            </a:r>
            <a:endParaRPr lang="pt-PT" sz="4400" dirty="0">
              <a:solidFill>
                <a:srgbClr val="C00000"/>
              </a:solidFill>
              <a:latin typeface="Calibri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C00000"/>
                </a:solidFill>
                <a:ea typeface="+mn-lt"/>
                <a:cs typeface="+mn-lt"/>
              </a:rPr>
              <a:t>Back-ends</a:t>
            </a:r>
            <a:endParaRPr lang="pt-PT" dirty="0">
              <a:solidFill>
                <a:srgbClr val="C00000"/>
              </a:solidFill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AWS Lambda pode ser utilizado para administrar solicitações de API da web, móveis, da Internet das Coisas (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IoT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) e de terceiros.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Diferentes formas como pode ser utilizado: </a:t>
            </a:r>
            <a:endParaRPr lang="pt-PT" dirty="0">
              <a:solidFill>
                <a:schemeClr val="tx1"/>
              </a:solidFill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Aplicações Web - Ao combinar o AWS Lambda com outros serviços da AWS, os desenvolvedores conseguem criar aplicações da Web potentes que expandem e diminuem automaticamente.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Back-ends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da IOT - permite criar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back-ends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sem servidor, que utilizam o AWS Lambda para administrar solicitações de API da Web, móvel, da Internet das Coisas (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IoT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) e de terceiros.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Back-ends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móveis - O AWS Lambda facilita a criação de experiências de aplicativo avançadas e personalizadas. Pode ser utilizado para criar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back-ends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usando o AWS Lambda e o Amazon API Gateway para autenticar e processar solicitações de API.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pt-PT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pt-PT">
              <a:solidFill>
                <a:srgbClr val="404040"/>
              </a:solidFill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pt-PT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01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que ajudam na utilização de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>
                <a:solidFill>
                  <a:srgbClr val="C00000"/>
                </a:solidFill>
                <a:latin typeface="Calibri"/>
                <a:cs typeface="Calibri Light"/>
              </a:rPr>
              <a:t>AWS Lambda - </a:t>
            </a: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Aplicações do AWS Lambda</a:t>
            </a:r>
            <a:endParaRPr lang="pt-PT" sz="4400" dirty="0">
              <a:solidFill>
                <a:srgbClr val="C00000"/>
              </a:solidFill>
              <a:latin typeface="Calibri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rgbClr val="C00000"/>
                </a:solidFill>
                <a:ea typeface="+mn-lt"/>
                <a:cs typeface="+mn-lt"/>
              </a:rPr>
              <a:t> Coca-Cola </a:t>
            </a:r>
            <a:r>
              <a:rPr lang="pt-PT" dirty="0" err="1">
                <a:solidFill>
                  <a:srgbClr val="C00000"/>
                </a:solidFill>
                <a:ea typeface="+mn-lt"/>
                <a:cs typeface="+mn-lt"/>
              </a:rPr>
              <a:t>Company</a:t>
            </a:r>
            <a:r>
              <a:rPr lang="pt-PT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</a:p>
          <a:p>
            <a:pPr marL="342900" indent="-342900"/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 Coca-Cola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Company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uma empresa de bebidas multinacional americana, usou o AWS Lambda e o AWS Step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Functions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para criar uma solução sem servidor económica.</a:t>
            </a:r>
            <a:endParaRPr lang="pt-PT" dirty="0">
              <a:solidFill>
                <a:schemeClr val="tx1"/>
              </a:solidFill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C00000"/>
                </a:solidFill>
                <a:ea typeface="+mn-lt"/>
                <a:cs typeface="+mn-lt"/>
              </a:rPr>
              <a:t>IRobot</a:t>
            </a:r>
            <a:endParaRPr lang="pt-PT" dirty="0">
              <a:solidFill>
                <a:srgbClr val="C00000"/>
              </a:solidFill>
              <a:ea typeface="+mn-lt"/>
              <a:cs typeface="+mn-lt"/>
            </a:endParaRPr>
          </a:p>
          <a:p>
            <a:pPr marL="342900" indent="-342900"/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iRobot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uma empresa de robôs para consumidores, está a criar uma próxima geração de dispositivos conectados para a casas inteligente usando uma arquitetura sem servidor.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C00000"/>
                </a:solidFill>
                <a:ea typeface="+mn-lt"/>
                <a:cs typeface="+mn-lt"/>
              </a:rPr>
              <a:t>Benchling</a:t>
            </a:r>
            <a:endParaRPr lang="pt-PT" dirty="0" err="1">
              <a:solidFill>
                <a:srgbClr val="C00000"/>
              </a:solidFill>
              <a:cs typeface="Calibri" panose="020F0502020204030204"/>
            </a:endParaRPr>
          </a:p>
          <a:p>
            <a:pPr marL="342900" indent="-342900"/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Benchling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uma empresa de software de ciências biológicas, criou uma técnica usada por investigadores para modificar partes de um genoma com precisão extrema, usando uma arquitetura sem servidor. </a:t>
            </a:r>
            <a:endParaRPr lang="pt-PT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pt-PT">
              <a:solidFill>
                <a:srgbClr val="404040"/>
              </a:solidFill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pt-PT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54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que ajudam na utilização de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>
                <a:solidFill>
                  <a:srgbClr val="C00000"/>
                </a:solidFill>
                <a:latin typeface="Calibri"/>
                <a:cs typeface="Calibri Light"/>
              </a:rPr>
              <a:t>AWS Lambda - </a:t>
            </a: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Aplicações do AWS Lambda</a:t>
            </a:r>
            <a:endParaRPr lang="pt-PT" sz="4400" dirty="0">
              <a:solidFill>
                <a:srgbClr val="C00000"/>
              </a:solidFill>
              <a:latin typeface="Calibri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>
                <a:solidFill>
                  <a:srgbClr val="C00000"/>
                </a:solidFill>
                <a:ea typeface="+mn-lt"/>
                <a:cs typeface="+mn-lt"/>
              </a:rPr>
              <a:t> Thomson Reuters</a:t>
            </a:r>
          </a:p>
          <a:p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A Thomson Reuters usa o AWS Lambda para processar até 4.000 eventos por segundo para o seu serviço de estatística de uso, e levou cinco meses para colocar o serviço em produção.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C00000"/>
                </a:solidFill>
                <a:ea typeface="+mn-lt"/>
                <a:cs typeface="+mn-lt"/>
              </a:rPr>
              <a:t>Yubl</a:t>
            </a:r>
            <a:r>
              <a:rPr lang="pt-PT">
                <a:solidFill>
                  <a:srgbClr val="C00000"/>
                </a:solidFill>
                <a:ea typeface="+mn-lt"/>
                <a:cs typeface="+mn-lt"/>
              </a:rPr>
              <a:t> </a:t>
            </a:r>
          </a:p>
          <a:p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O </a:t>
            </a:r>
            <a:r>
              <a:rPr lang="pt-PT" err="1">
                <a:solidFill>
                  <a:schemeClr val="tx1"/>
                </a:solidFill>
                <a:ea typeface="+mn-lt"/>
                <a:cs typeface="+mn-lt"/>
              </a:rPr>
              <a:t>Yubl</a:t>
            </a:r>
            <a:r>
              <a:rPr lang="pt-PT">
                <a:solidFill>
                  <a:schemeClr val="tx1"/>
                </a:solidFill>
                <a:ea typeface="+mn-lt"/>
                <a:cs typeface="+mn-lt"/>
              </a:rPr>
              <a:t> era uma rede social que utilizava o AWS Lambda para o envio de notificações aos seus utilizadores.</a:t>
            </a:r>
            <a:endParaRPr lang="pt-PT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194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que ajudam na utilização de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PubNub</a:t>
            </a: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 </a:t>
            </a:r>
            <a:r>
              <a:rPr lang="pt-PT" sz="44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Realtime</a:t>
            </a: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 </a:t>
            </a:r>
            <a:r>
              <a:rPr lang="pt-PT" sz="44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Communication</a:t>
            </a: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 </a:t>
            </a:r>
            <a:r>
              <a:rPr lang="pt-PT" sz="44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Platform</a:t>
            </a:r>
            <a:endParaRPr lang="pt-PT" sz="4400" dirty="0">
              <a:solidFill>
                <a:srgbClr val="C00000"/>
              </a:solidFill>
              <a:latin typeface="Calibri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É uma SKD em conjunto com uma API para JavaScript que permite implementar um conjunto de serviços como de mensagem, notificações, armazenamento, funções e blocos para integração de outros módulos.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A parte das funções é a mais interessante dado que é a que implementa as funções de Fan out.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Infelizmente, este produto é pago e a maior parte da informação está por de trás desta barreira, o que nos limita em saber as potenciais aplicações do fan out.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Mas do que é de domínio publico 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PubNub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indica que pode ser utilizado num sistema de subscrições e notificações, provavelmente de estrutura parecida com o exemplo da AWS Lambda da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Yubl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pt-PT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6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que ajudam na utilização de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Zato</a:t>
            </a:r>
            <a:endParaRPr lang="pt-PT" sz="4400" dirty="0" err="1">
              <a:solidFill>
                <a:srgbClr val="C00000"/>
              </a:solidFill>
              <a:latin typeface="Calibri"/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É um ESB, SOA, REST API,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APIs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 que permite integrações em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cloud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open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source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em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. Não nos é dado nenhum exemplo especifico, mas na documentação do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Zato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encontramos alguns enxertos de código de como normalmente é aplicado o Fan out. </a:t>
            </a:r>
          </a:p>
        </p:txBody>
      </p:sp>
    </p:spTree>
    <p:extLst>
      <p:ext uri="{BB962C8B-B14F-4D97-AF65-F5344CB8AC3E}">
        <p14:creationId xmlns:p14="http://schemas.microsoft.com/office/powerpoint/2010/main" val="247081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para cálculo do Fan out </a:t>
            </a:r>
            <a:endParaRPr lang="pt-PT" dirty="0">
              <a:latin typeface="Calibri"/>
              <a:cs typeface="Calibri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Existem algumas ferramentas disponíveis, mas infelizmente tivemos dificuldades em encontrar essas mesmas ferramentas o que nos atrasou bastante o trabalho. </a:t>
            </a:r>
            <a:endParaRPr lang="pt-PT" dirty="0">
              <a:solidFill>
                <a:schemeClr val="tx1"/>
              </a:solidFill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Também tivemos outro problema que é facto de que as poucas que encontramos a grande parte serem pagas e/ou desatualizadas ou para versão extremamente antigas de algumas linguagens de programação.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/>
          <a:lstStyle/>
          <a:p>
            <a:pPr algn="ctr"/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Estrutura</a:t>
            </a:r>
            <a:r>
              <a:rPr lang="pt-PT">
                <a:solidFill>
                  <a:srgbClr val="C00000"/>
                </a:solidFill>
                <a:latin typeface="Calibri"/>
                <a:cs typeface="Calibri Light"/>
              </a:rPr>
              <a:t> </a:t>
            </a:r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9365"/>
            <a:ext cx="10058400" cy="427414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 panose="020F0502020204030204"/>
              </a:rPr>
              <a:t> </a:t>
            </a:r>
            <a:r>
              <a:rPr lang="pt-PT" sz="2400" dirty="0">
                <a:solidFill>
                  <a:schemeClr val="tx1"/>
                </a:solidFill>
                <a:cs typeface="Calibri" panose="020F0502020204030204"/>
              </a:rPr>
              <a:t>Contextualização</a:t>
            </a:r>
            <a:endParaRPr lang="pt-PT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Indicadores de qualidade do software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Fan out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ea typeface="+mn-lt"/>
                <a:cs typeface="+mn-lt"/>
              </a:rPr>
              <a:t> 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Ferramentas que ajudam na utilização de Fan out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Ferramentas para cálculo do Fan out</a:t>
            </a:r>
            <a:r>
              <a:rPr lang="pt-PT" sz="2400" dirty="0">
                <a:ea typeface="+mn-lt"/>
                <a:cs typeface="+mn-lt"/>
              </a:rPr>
              <a:t> 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Conclusão</a:t>
            </a:r>
          </a:p>
        </p:txBody>
      </p:sp>
    </p:spTree>
    <p:extLst>
      <p:ext uri="{BB962C8B-B14F-4D97-AF65-F5344CB8AC3E}">
        <p14:creationId xmlns:p14="http://schemas.microsoft.com/office/powerpoint/2010/main" val="82421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para cálculo do Fan out </a:t>
            </a:r>
            <a:endParaRPr lang="pt-PT" dirty="0">
              <a:latin typeface="Calibri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De qualquer das formas, as ferramentas que encontramos foram as seguintes: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TICS Framework - é uma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framework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da TIOBE que permite medir a qualidade de software produzido num grande conjunto de parâmetros. Linguagens suportadas: C, C++,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Dart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Go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Lua, Java, JavaScript, JSP,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Kotlin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Objective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-C, PL/SQL,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Scala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Swift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TypeScript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 VB.NET.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TICSCil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- faz parte da TICS Framework, mas é apenas utilizada para C.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Mlint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ou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CheckCode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- é um módulo disponível para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MatLab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da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MathWorks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que permite medir um conjunto de variáveis referentes a qualidade do código de um programa. Apesar de na página web do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Mlint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recomendar contra a sua utilização ele ainda é muito utilizado e para todos os efeitos 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CheckCode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é apenas uma evolução do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Mlint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Project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Analyzer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- desenvolvido pela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AiVosto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 é um programa completamente obsoleto, dado que foi desenvolvido para Visual Basic 6 uma linguagem de programação que recebeu a sua ultima utilização em 1998, pois foi substituída pelo Visual Basic .NET, o programa em si também parece estar preso a 1998. Mesmo assim faz parte da lista dado que efetivamente mede o Fan out, apenas não é muito útil atualmente.</a:t>
            </a:r>
            <a:endParaRPr lang="pt-PT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74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para cálculo do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JHawk</a:t>
            </a:r>
            <a:endParaRPr lang="pt-PT" dirty="0" err="1">
              <a:solidFill>
                <a:srgbClr val="C00000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cs typeface="Calibri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É uma ferramenta de analise de código estático para Java desenvolvido pela Virtual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Machinery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que fazer todo tipo de análises esperadas numa ferramenta de análise, sendo que a última versão 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JHawk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6.1.2 saiu em 16 de Outubro de 2016.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site da Virtual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Machinery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indica que 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JHawk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existe desde 2006.</a:t>
            </a:r>
          </a:p>
        </p:txBody>
      </p:sp>
    </p:spTree>
    <p:extLst>
      <p:ext uri="{BB962C8B-B14F-4D97-AF65-F5344CB8AC3E}">
        <p14:creationId xmlns:p14="http://schemas.microsoft.com/office/powerpoint/2010/main" val="406897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02" y="-259139"/>
            <a:ext cx="10067364" cy="1734244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Ferramentas para cálculo do Fan out</a:t>
            </a:r>
            <a:br>
              <a:rPr lang="pt-PT" sz="4400" dirty="0">
                <a:latin typeface="Calibri"/>
                <a:ea typeface="+mj-lt"/>
                <a:cs typeface="+mj-lt"/>
              </a:rPr>
            </a:br>
            <a:r>
              <a:rPr lang="pt-PT" sz="4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Utilização do </a:t>
            </a:r>
            <a:r>
              <a:rPr lang="pt-PT" sz="4400" dirty="0" err="1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JHawk</a:t>
            </a:r>
            <a:endParaRPr lang="pt-PT" dirty="0">
              <a:solidFill>
                <a:srgbClr val="C00000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627"/>
            <a:ext cx="10067059" cy="418788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Dado que é uma demo não temos acesso a todas as funções, mas temos acesso ao número de pacotes que foram importados pelas classes do nosso programa. Neste teste utilizamos uma aplicação android. </a:t>
            </a:r>
            <a:endParaRPr lang="pt-PT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JHawk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considera o fan out com CBO, sendo assim representado como CBO, a explicação sendo que o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JHawk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é baseado nas definições de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Chidamber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Kemere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e a Virtual </a:t>
            </a:r>
            <a:r>
              <a:rPr lang="pt-PT" dirty="0" err="1">
                <a:solidFill>
                  <a:schemeClr val="tx1"/>
                </a:solidFill>
                <a:ea typeface="+mn-lt"/>
                <a:cs typeface="+mn-lt"/>
              </a:rPr>
              <a:t>Machinery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 considera que ambos se referem a mesma coisa. </a:t>
            </a:r>
          </a:p>
          <a:p>
            <a:pPr>
              <a:buFont typeface="Wingdings" panose="020F0502020204030204" pitchFamily="34" charset="0"/>
              <a:buChar char="§"/>
            </a:pPr>
            <a:endParaRPr lang="pt-PT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pt-PT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84EC11B5-6D78-4F26-A3AB-5A575B11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227" y="4123290"/>
            <a:ext cx="4815467" cy="21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/>
          <a:lstStyle/>
          <a:p>
            <a:pPr algn="ctr"/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Conclusão e perspetivas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pt-PT" sz="1800" dirty="0">
                <a:ea typeface="+mn-lt"/>
                <a:cs typeface="+mn-lt"/>
              </a:rPr>
              <a:t> </a:t>
            </a: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Com este trabalho tivemos a oportunidade de explorar uma das métricas e indicadores que constituem a construção de software de qualidade, sendo que o tópico que nos foi apresentado eram as ferramentas de Fan out. </a:t>
            </a:r>
          </a:p>
          <a:p>
            <a:pPr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Ao começar este projeto tínhamos uma vaga ideia do que era o fan out, mas saímos deste projeto esclarecidos a importância desta métrica na criação de software de qualidade e a sua crescente necessidade de ser medida, dado as atuais aplicações web e o grande número de módulos interdependentes e as invocações nas mais variadas classes, o que leva muitas vezes ao desenvolvimento de aplicações web extremamente lentas porque o Fan out é inexistente e o utilizador tem que carregar um número ridículo de módulos.</a:t>
            </a:r>
            <a:endParaRPr lang="pt-PT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006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5894" y="2831929"/>
            <a:ext cx="10894696" cy="2071572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>
                <a:ea typeface="+mj-lt"/>
                <a:cs typeface="+mj-lt"/>
              </a:rPr>
              <a:t>Mestrado em Engenharia Informática</a:t>
            </a:r>
            <a:br>
              <a:rPr lang="pt-PT" sz="3600">
                <a:ea typeface="+mj-lt"/>
                <a:cs typeface="+mj-lt"/>
              </a:rPr>
            </a:br>
            <a:br>
              <a:rPr lang="pt-PT" sz="3600">
                <a:ea typeface="+mj-lt"/>
                <a:cs typeface="+mj-lt"/>
              </a:rPr>
            </a:br>
            <a:r>
              <a:rPr lang="pt-PT" sz="3100" b="1">
                <a:ea typeface="+mj-lt"/>
                <a:cs typeface="+mj-lt"/>
              </a:rPr>
              <a:t>Engenharia de Segurança</a:t>
            </a:r>
            <a:br>
              <a:rPr lang="pt-PT" sz="3100" b="1">
                <a:ea typeface="+mj-lt"/>
                <a:cs typeface="+mj-lt"/>
              </a:rPr>
            </a:br>
            <a:br>
              <a:rPr lang="pt-PT" sz="3100" b="1">
                <a:ea typeface="+mj-lt"/>
                <a:cs typeface="+mj-lt"/>
              </a:rPr>
            </a:br>
            <a:r>
              <a:rPr lang="pt-PT" sz="3100" b="1">
                <a:ea typeface="+mj-lt"/>
                <a:cs typeface="+mj-lt"/>
              </a:rPr>
              <a:t>Ferramentas e técnicas de Fan out </a:t>
            </a:r>
          </a:p>
        </p:txBody>
      </p:sp>
      <p:pic>
        <p:nvPicPr>
          <p:cNvPr id="4" name="Imagem 4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3FC7FF3E-B080-495B-9869-4BD6252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18" y="385676"/>
            <a:ext cx="4222268" cy="21039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D950C6-16BF-4916-AC78-8175ED0EDB2E}"/>
              </a:ext>
            </a:extLst>
          </p:cNvPr>
          <p:cNvSpPr txBox="1"/>
          <p:nvPr/>
        </p:nvSpPr>
        <p:spPr>
          <a:xfrm>
            <a:off x="669985" y="5500778"/>
            <a:ext cx="105069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>
                <a:latin typeface="Calibri Light"/>
                <a:cs typeface="Calibri Light"/>
              </a:rPr>
              <a:t>João Miranda  - PG41845</a:t>
            </a:r>
            <a:endParaRPr lang="pt-PT" sz="2400">
              <a:cs typeface="Calibri"/>
            </a:endParaRPr>
          </a:p>
          <a:p>
            <a:pPr algn="ctr"/>
            <a:r>
              <a:rPr lang="pt-PT" sz="2400">
                <a:latin typeface="Calibri Light"/>
                <a:cs typeface="Calibri Light"/>
              </a:rPr>
              <a:t>   Sandro Cruz  - PG41906</a:t>
            </a:r>
          </a:p>
        </p:txBody>
      </p:sp>
    </p:spTree>
    <p:extLst>
      <p:ext uri="{BB962C8B-B14F-4D97-AF65-F5344CB8AC3E}">
        <p14:creationId xmlns:p14="http://schemas.microsoft.com/office/powerpoint/2010/main" val="8567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/>
          <a:lstStyle/>
          <a:p>
            <a:pPr algn="ctr"/>
            <a:r>
              <a:rPr lang="pt-PT" sz="5400">
                <a:solidFill>
                  <a:srgbClr val="C00000"/>
                </a:solidFill>
                <a:latin typeface="Calibri"/>
                <a:cs typeface="Calibri Light"/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No segundo projeto da unidade curricular de Engenharia de Segurança foi desenvolvido o tópico das Ferramentas e técnicas de Fan out.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 principal objetivo é fornecer uma pesquisa de indicadores de qualidade do código/software com uma explicação do indicador de qualidade de software analisado, para que serve e quais as ferramentas utilizadas consoante a linguagem de programação.</a:t>
            </a:r>
            <a:endParaRPr lang="pt-PT" sz="2400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567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Indicadores de qualidade do </a:t>
            </a:r>
            <a: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software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Os indicadores de qualidade do software são um requerimento importante.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Para a melhoria da qualidade de um software é necessária a recorrência da medida em vários aspetos.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A indústria define o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benchmark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padrão para cada métrica onde é possível uma verificação do software bem como o que é preciso ser feita para uma correção dos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benchmarks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 (se cumprem ou não).</a:t>
            </a:r>
          </a:p>
        </p:txBody>
      </p:sp>
    </p:spTree>
    <p:extLst>
      <p:ext uri="{BB962C8B-B14F-4D97-AF65-F5344CB8AC3E}">
        <p14:creationId xmlns:p14="http://schemas.microsoft.com/office/powerpoint/2010/main" val="255003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Indicadores de qualidade do </a:t>
            </a:r>
            <a: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software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Importância da escolha dos indicadores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A escolha das métricas para a medição do software pode influenciar no sucesso de um projeto.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Depende de muitos aspetos como o tamanho, complexidade e a manutenção do software.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Muitas empresas de Tecnologia de Informação (TI) possuem um departamento de qualidade que identifica o que precisa de ser medido ao longo do projeto.</a:t>
            </a:r>
          </a:p>
        </p:txBody>
      </p:sp>
    </p:spTree>
    <p:extLst>
      <p:ext uri="{BB962C8B-B14F-4D97-AF65-F5344CB8AC3E}">
        <p14:creationId xmlns:p14="http://schemas.microsoft.com/office/powerpoint/2010/main" val="275977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Indicadores de qualidade do </a:t>
            </a:r>
            <a: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software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Requisitos pretendidos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Estabelecer meta: envolve identificar em qual aspeto do software está a ser feita uma tentativa de melhoria. Por exemplo, a identificação de módulos de falha no início do projeto.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Construir as perguntas indicadas: envolve fazer uma pergunta certa para nós mesmos sobre o que nos impede de alcançar a meta.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Identificar as medidas: para a maioria da construção das perguntas, existem medidas padrão definidas que se podem utilizar.</a:t>
            </a:r>
          </a:p>
        </p:txBody>
      </p:sp>
    </p:spTree>
    <p:extLst>
      <p:ext uri="{BB962C8B-B14F-4D97-AF65-F5344CB8AC3E}">
        <p14:creationId xmlns:p14="http://schemas.microsoft.com/office/powerpoint/2010/main" val="268122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Fan out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Definição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 Fan out é uma medida estrutural da complexidade entre módulos.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Corresponde ao número de módulos chamados por um determinado módulo.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Este tipo de medida pode ser aplicada no nível do módulo e no nível da função.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Têm como função disponibilizar um número que identifica a complexidade da interligação de módulos ou funções diferentes.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 O número de Fan out de uma função pode ser restringido para evitar um </a:t>
            </a:r>
            <a:r>
              <a:rPr lang="pt-PT" sz="2400" dirty="0" err="1">
                <a:solidFill>
                  <a:schemeClr val="tx1"/>
                </a:solidFill>
                <a:ea typeface="+mn-lt"/>
                <a:cs typeface="+mn-lt"/>
              </a:rPr>
              <a:t>sobrecarregamento</a:t>
            </a: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, apesar de não ser uma prática amplamente aceite.</a:t>
            </a:r>
          </a:p>
        </p:txBody>
      </p:sp>
    </p:spTree>
    <p:extLst>
      <p:ext uri="{BB962C8B-B14F-4D97-AF65-F5344CB8AC3E}">
        <p14:creationId xmlns:p14="http://schemas.microsoft.com/office/powerpoint/2010/main" val="20584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Fan out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Características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,Sans-Serif" panose="020F0502020204030204" pitchFamily="34" charset="0"/>
              <a:buChar char="§"/>
            </a:pPr>
            <a:r>
              <a:rPr lang="pt-PT" sz="2400" dirty="0">
                <a:solidFill>
                  <a:srgbClr val="C00000"/>
                </a:solidFill>
                <a:ea typeface="+mn-lt"/>
                <a:cs typeface="+mn-lt"/>
              </a:rPr>
              <a:t> Visibilidade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A visibilidade indica o conjunto de componentes de programas que pode ser invocado ou usado como dados por uma determinada componente. Por exemplo, um módulo de um sistema orientado a objeto pode ter acesso a uma ampla sucessão de objetos de dados que ele herdou, mas só faz uso de um pequeno número desses objetos dados.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sz="2400" dirty="0">
                <a:solidFill>
                  <a:srgbClr val="C00000"/>
                </a:solidFill>
                <a:ea typeface="+mn-lt"/>
                <a:cs typeface="+mn-lt"/>
              </a:rPr>
              <a:t> Conectividade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  <a:ea typeface="+mn-lt"/>
                <a:cs typeface="+mn-lt"/>
              </a:rPr>
              <a:t>A conectividade indica o conjunto de componentes invocado ou usado como dados por determinada componente. Por exemplo, um módulo que efetue diretamente outro módulo iniciar a execução é conectado a ele.</a:t>
            </a:r>
          </a:p>
        </p:txBody>
      </p:sp>
    </p:spTree>
    <p:extLst>
      <p:ext uri="{BB962C8B-B14F-4D97-AF65-F5344CB8AC3E}">
        <p14:creationId xmlns:p14="http://schemas.microsoft.com/office/powerpoint/2010/main" val="176122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C901-DA8A-447E-A7B4-E817D6D6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505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5400" dirty="0">
                <a:solidFill>
                  <a:srgbClr val="C00000"/>
                </a:solidFill>
                <a:latin typeface="Calibri"/>
                <a:cs typeface="Calibri Light"/>
              </a:rPr>
              <a:t>Fan out</a:t>
            </a:r>
            <a:br>
              <a:rPr lang="pt-PT" sz="54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</a:br>
            <a:r>
              <a:rPr lang="pt-PT" sz="3600" dirty="0">
                <a:solidFill>
                  <a:srgbClr val="C00000"/>
                </a:solidFill>
                <a:latin typeface="Calibri"/>
                <a:ea typeface="+mj-lt"/>
                <a:cs typeface="+mj-lt"/>
              </a:rPr>
              <a:t>Linguagens de programação e a sua contagem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C440E0-A559-4E81-AA89-A3FB4C48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49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,Sans-Serif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 número de instruções é usado para C e C++ e o número de instruções por importação para Java.</a:t>
            </a:r>
            <a:endParaRPr lang="pt-PT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Os caracteres nas instruções de importação em Java parecem ser complicados porque são importados vários módulos ao mesmo tempo. A contagem deve ser efetuada como 5 instruções.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§"/>
            </a:pPr>
            <a:r>
              <a:rPr lang="pt-PT" dirty="0">
                <a:solidFill>
                  <a:schemeClr val="tx1"/>
                </a:solidFill>
                <a:ea typeface="+mn-lt"/>
                <a:cs typeface="+mn-lt"/>
              </a:rPr>
              <a:t> A situação é ainda mais complexa para C# porque é utilizada uma importação com um mecanismo diferente. A instrução em C# importa um espaço para o nome completo, que pode consistir em centenas de classes e só algumas delas estão a ser devidamente utilizadas. Neste caso deve ser contado o número real de dependências exclusivas por ficheiro.</a:t>
            </a:r>
          </a:p>
        </p:txBody>
      </p:sp>
    </p:spTree>
    <p:extLst>
      <p:ext uri="{BB962C8B-B14F-4D97-AF65-F5344CB8AC3E}">
        <p14:creationId xmlns:p14="http://schemas.microsoft.com/office/powerpoint/2010/main" val="2387849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2191</Words>
  <Application>Microsoft Office PowerPoint</Application>
  <PresentationFormat>Ecrã Panorâmico</PresentationFormat>
  <Paragraphs>107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Wingdings,Sans-Serif</vt:lpstr>
      <vt:lpstr>Retrospect</vt:lpstr>
      <vt:lpstr>Mestrado em Engenharia Informática  Engenharia de Segurança  Ferramentas e técnicas de Fan out </vt:lpstr>
      <vt:lpstr>Estrutura do Trabalho</vt:lpstr>
      <vt:lpstr>Contextualização</vt:lpstr>
      <vt:lpstr>Indicadores de qualidade do software Contextualização</vt:lpstr>
      <vt:lpstr>Indicadores de qualidade do software Importância da escolha dos indicadores</vt:lpstr>
      <vt:lpstr>Indicadores de qualidade do software Requisitos pretendidos</vt:lpstr>
      <vt:lpstr>Fan out Definição</vt:lpstr>
      <vt:lpstr>Fan out Características</vt:lpstr>
      <vt:lpstr>Fan out Linguagens de programação e a sua contagem</vt:lpstr>
      <vt:lpstr>Fan out Fan out interno e externo</vt:lpstr>
      <vt:lpstr>Fan out Cálculo do Fan out</vt:lpstr>
      <vt:lpstr>Ferramentas que ajudam na utilização de Fan out AWS Lambda</vt:lpstr>
      <vt:lpstr>Ferramentas que ajudam na utilização de Fan out AWS Lambda - Utilizações</vt:lpstr>
      <vt:lpstr>Ferramentas que ajudam na utilização de Fan out AWS Lambda - Utilizações</vt:lpstr>
      <vt:lpstr>Ferramentas que ajudam na utilização de Fan out AWS Lambda - Aplicações do AWS Lambda</vt:lpstr>
      <vt:lpstr>Ferramentas que ajudam na utilização de Fan out AWS Lambda - Aplicações do AWS Lambda</vt:lpstr>
      <vt:lpstr>Ferramentas que ajudam na utilização de Fan out PubNub Realtime Communication Platform</vt:lpstr>
      <vt:lpstr>Ferramentas que ajudam na utilização de Fan out Zato</vt:lpstr>
      <vt:lpstr>Ferramentas para cálculo do Fan out </vt:lpstr>
      <vt:lpstr>Ferramentas para cálculo do Fan out </vt:lpstr>
      <vt:lpstr>Ferramentas para cálculo do Fan out JHawk</vt:lpstr>
      <vt:lpstr>Ferramentas para cálculo do Fan out Utilização do JHawk</vt:lpstr>
      <vt:lpstr>Conclusão e perspetivas futuras</vt:lpstr>
      <vt:lpstr>Mestrado em Engenharia Informática  Engenharia de Segurança  Ferramentas e técnicas de Fan out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Sandro Cruz</cp:lastModifiedBy>
  <cp:revision>272</cp:revision>
  <dcterms:created xsi:type="dcterms:W3CDTF">2020-04-07T22:26:51Z</dcterms:created>
  <dcterms:modified xsi:type="dcterms:W3CDTF">2020-05-18T13:41:42Z</dcterms:modified>
</cp:coreProperties>
</file>