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09" r:id="rId4"/>
    <p:sldId id="315" r:id="rId5"/>
    <p:sldId id="257" r:id="rId6"/>
    <p:sldId id="310" r:id="rId7"/>
    <p:sldId id="258" r:id="rId8"/>
    <p:sldId id="259" r:id="rId9"/>
    <p:sldId id="316" r:id="rId10"/>
    <p:sldId id="260" r:id="rId11"/>
    <p:sldId id="262" r:id="rId12"/>
    <p:sldId id="265" r:id="rId13"/>
    <p:sldId id="269" r:id="rId14"/>
    <p:sldId id="274" r:id="rId15"/>
    <p:sldId id="277" r:id="rId16"/>
    <p:sldId id="279" r:id="rId17"/>
    <p:sldId id="281" r:id="rId18"/>
    <p:sldId id="284" r:id="rId19"/>
    <p:sldId id="292" r:id="rId20"/>
    <p:sldId id="291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87" r:id="rId30"/>
    <p:sldId id="312" r:id="rId31"/>
    <p:sldId id="290" r:id="rId32"/>
    <p:sldId id="313" r:id="rId33"/>
    <p:sldId id="31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41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057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01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0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88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1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482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9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671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4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874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82FF-188F-49B1-949C-DD3AB2C16BA8}" type="datetimeFigureOut">
              <a:rPr lang="pt-PT" smtClean="0"/>
              <a:t>27/04/2020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43C2-8BBB-4C3E-95B1-7F109427E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3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ADABB-4976-4CE3-B575-920CD534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0484"/>
            <a:ext cx="9144000" cy="3243180"/>
          </a:xfrm>
        </p:spPr>
        <p:txBody>
          <a:bodyPr>
            <a:normAutofit fontScale="90000"/>
          </a:bodyPr>
          <a:lstStyle/>
          <a:p>
            <a:br>
              <a:rPr lang="pt-PT" sz="4000" dirty="0"/>
            </a:br>
            <a:br>
              <a:rPr lang="pt-PT" sz="4000" dirty="0"/>
            </a:br>
            <a:r>
              <a:rPr lang="pt-PT" sz="4400" b="1" dirty="0"/>
              <a:t>MITIGAR O RISCO DE VULNERABILIDADES DE SOFTWARE </a:t>
            </a:r>
            <a:br>
              <a:rPr lang="pt-PT" sz="4400" b="1" dirty="0"/>
            </a:br>
            <a:br>
              <a:rPr lang="pt-PT" sz="4400" b="1" dirty="0"/>
            </a:br>
            <a:r>
              <a:rPr lang="pt-PT" sz="4000" b="1" dirty="0"/>
              <a:t>AO ADOTAR UMA FRAMEWORK DE DESENVOLVIMENTO DE SOFTWARE SEGURO</a:t>
            </a:r>
            <a:br>
              <a:rPr lang="pt-PT" sz="4000" dirty="0"/>
            </a:br>
            <a:br>
              <a:rPr lang="pt-PT" sz="4000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643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E390BF1-F0B1-48D1-BE6F-7B528230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606198"/>
            <a:ext cx="3794760" cy="1965802"/>
          </a:xfrm>
        </p:spPr>
        <p:txBody>
          <a:bodyPr>
            <a:normAutofit/>
          </a:bodyPr>
          <a:lstStyle/>
          <a:p>
            <a:r>
              <a:rPr lang="pt-PT" dirty="0"/>
              <a:t>Preparar a Organização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72BB9B-76A9-4294-88AC-C80F4237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Neste grupo pretende-se assegurar que as pessoas, processos e tecnologias da organização estão preparadas desenvolver software seguro.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600" dirty="0"/>
              <a:t>Para tal estão instauradas quatro práticas para este grupo:</a:t>
            </a:r>
          </a:p>
          <a:p>
            <a:pPr marL="0" indent="0">
              <a:buNone/>
            </a:pPr>
            <a:endParaRPr lang="pt-PT" sz="1600" dirty="0"/>
          </a:p>
          <a:p>
            <a:pPr lvl="1"/>
            <a:r>
              <a:rPr lang="pt-PT" dirty="0"/>
              <a:t>Definir requerimentos de segurança para o desenvolvimento de software</a:t>
            </a:r>
          </a:p>
          <a:p>
            <a:pPr lvl="1"/>
            <a:r>
              <a:rPr lang="pt-PT" dirty="0"/>
              <a:t>Implementar cargos e responsabilidades</a:t>
            </a:r>
          </a:p>
          <a:p>
            <a:pPr lvl="1"/>
            <a:r>
              <a:rPr lang="pt-PT" dirty="0"/>
              <a:t>Implementar uma </a:t>
            </a:r>
            <a:r>
              <a:rPr lang="pt-PT" dirty="0" err="1"/>
              <a:t>toolchain</a:t>
            </a:r>
            <a:r>
              <a:rPr lang="pt-PT" dirty="0"/>
              <a:t> de suporte</a:t>
            </a:r>
          </a:p>
          <a:p>
            <a:pPr lvl="1"/>
            <a:r>
              <a:rPr lang="pt-PT" dirty="0"/>
              <a:t>Definir critérios para a verificação da segurança de software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96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66218"/>
            <a:ext cx="438912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Preparar a Organização</a:t>
            </a:r>
            <a:br>
              <a:rPr lang="pt-PT" dirty="0"/>
            </a:br>
            <a:r>
              <a:rPr lang="pt-PT" sz="2700" dirty="0"/>
              <a:t>Definir requerimentos de segurança para o desenvolvimento de software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08" y="482608"/>
            <a:ext cx="6281873" cy="5892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1400" b="1" dirty="0"/>
          </a:p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Compilar toda a informação requerida, como os requerimentos de segurança para o desenvolvimento de software políticas da organização, objetivos e estratégias, e assegurar que esta informação seja de conhecimento geral.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Evitar que uma tarefa seja desnecessariamente refeita devido à falta de transparência.</a:t>
            </a:r>
          </a:p>
          <a:p>
            <a:pPr marL="0" indent="0">
              <a:buNone/>
            </a:pPr>
            <a:r>
              <a:rPr lang="pt-PT" sz="1400" b="1" dirty="0"/>
              <a:t>Tarefa:</a:t>
            </a:r>
          </a:p>
          <a:p>
            <a:r>
              <a:rPr lang="pt-PT" sz="1400" dirty="0"/>
              <a:t>Identificar</a:t>
            </a:r>
            <a:r>
              <a:rPr lang="en-US" sz="1400" dirty="0"/>
              <a:t> </a:t>
            </a:r>
            <a:r>
              <a:rPr lang="pt-PT" sz="1400" dirty="0"/>
              <a:t>requerimentos</a:t>
            </a:r>
            <a:r>
              <a:rPr lang="en-US" sz="1400" dirty="0"/>
              <a:t> de </a:t>
            </a:r>
            <a:r>
              <a:rPr lang="en-US" sz="1400" dirty="0" err="1"/>
              <a:t>segurança</a:t>
            </a:r>
            <a:r>
              <a:rPr lang="en-US" sz="1400" dirty="0"/>
              <a:t> </a:t>
            </a:r>
            <a:r>
              <a:rPr lang="pt-PT" sz="1400" dirty="0"/>
              <a:t>aplicáveis</a:t>
            </a:r>
            <a:r>
              <a:rPr lang="en-US" sz="1400" dirty="0"/>
              <a:t> à </a:t>
            </a:r>
            <a:r>
              <a:rPr lang="pt-PT" sz="1400" dirty="0"/>
              <a:t>organização</a:t>
            </a:r>
            <a:r>
              <a:rPr lang="en-US" sz="1400" dirty="0"/>
              <a:t> e </a:t>
            </a:r>
            <a:r>
              <a:rPr lang="en-US" sz="1400" dirty="0" err="1"/>
              <a:t>aplica</a:t>
            </a:r>
            <a:r>
              <a:rPr lang="en-US" sz="1400" dirty="0"/>
              <a:t>-los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en-US" sz="1400" dirty="0" err="1"/>
              <a:t>Especificam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requerimentos</a:t>
            </a:r>
            <a:r>
              <a:rPr lang="en-US" sz="1400" dirty="0"/>
              <a:t> que o software </a:t>
            </a:r>
            <a:r>
              <a:rPr lang="en-US" sz="1400" dirty="0" err="1"/>
              <a:t>tem</a:t>
            </a:r>
            <a:r>
              <a:rPr lang="en-US" sz="1400" dirty="0"/>
              <a:t> de </a:t>
            </a:r>
            <a:r>
              <a:rPr lang="en-US" sz="1400" dirty="0" err="1"/>
              <a:t>cumprir</a:t>
            </a:r>
            <a:endParaRPr lang="en-US" sz="1400" dirty="0"/>
          </a:p>
          <a:p>
            <a:r>
              <a:rPr lang="en-US" sz="1400" dirty="0" err="1"/>
              <a:t>Definem</a:t>
            </a:r>
            <a:r>
              <a:rPr lang="en-US" sz="1400" dirty="0"/>
              <a:t> a </a:t>
            </a:r>
            <a:r>
              <a:rPr lang="en-US" sz="1400" dirty="0" err="1"/>
              <a:t>arquitetura</a:t>
            </a:r>
            <a:r>
              <a:rPr lang="en-US" sz="1400" dirty="0"/>
              <a:t> do software (</a:t>
            </a:r>
            <a:r>
              <a:rPr lang="en-US" sz="1400" dirty="0" err="1"/>
              <a:t>modularização</a:t>
            </a:r>
            <a:r>
              <a:rPr lang="en-US" sz="1400" dirty="0"/>
              <a:t> do Código por </a:t>
            </a:r>
            <a:r>
              <a:rPr lang="en-US" sz="1400" dirty="0" err="1"/>
              <a:t>exemplo</a:t>
            </a:r>
            <a:r>
              <a:rPr lang="en-US" sz="1400" dirty="0"/>
              <a:t>)</a:t>
            </a:r>
          </a:p>
          <a:p>
            <a:pPr lvl="1"/>
            <a:endParaRPr lang="pt-PT" sz="2000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01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463281"/>
            <a:ext cx="4297680" cy="2108719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Preparar a Organização</a:t>
            </a:r>
            <a:br>
              <a:rPr lang="pt-PT" dirty="0"/>
            </a:br>
            <a:r>
              <a:rPr lang="pt-PT" sz="2700" dirty="0"/>
              <a:t>Implementar cargos e responsabilidades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85530"/>
            <a:ext cx="6281873" cy="6506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1400" b="1" dirty="0"/>
          </a:p>
          <a:p>
            <a:pPr marL="0" indent="0">
              <a:buNone/>
            </a:pPr>
            <a:endParaRPr lang="pt-PT" sz="1400" b="1" dirty="0"/>
          </a:p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Assegurar que toda a gente envolvida esteja preparada para assumir as suas responsabilidades e cargos relacionados com o SSDF</a:t>
            </a:r>
          </a:p>
          <a:p>
            <a:pPr lvl="1"/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Tarefas:</a:t>
            </a:r>
            <a:endParaRPr lang="pt-PT" sz="1400" dirty="0"/>
          </a:p>
          <a:p>
            <a:r>
              <a:rPr lang="pt-PT" sz="1400" dirty="0"/>
              <a:t>Criar novas responsabilidades e </a:t>
            </a:r>
            <a:r>
              <a:rPr lang="en-US" sz="1400" dirty="0"/>
              <a:t>cargos</a:t>
            </a:r>
            <a:r>
              <a:rPr lang="pt-PT" sz="1400" dirty="0"/>
              <a:t> de maneira a abranger todas as partes do SSDF</a:t>
            </a:r>
          </a:p>
          <a:p>
            <a:r>
              <a:rPr lang="pt-PT" sz="1400" dirty="0"/>
              <a:t>Providenciar treino para pessoal que contribui para o desenvolvimento seguro</a:t>
            </a:r>
            <a:endParaRPr lang="en-US" sz="1400" dirty="0"/>
          </a:p>
          <a:p>
            <a:endParaRPr lang="en-US" sz="1400" u="sng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en-US" sz="1400" dirty="0" err="1"/>
              <a:t>Definir</a:t>
            </a:r>
            <a:r>
              <a:rPr lang="en-US" sz="1400" dirty="0"/>
              <a:t> cargos </a:t>
            </a:r>
            <a:r>
              <a:rPr lang="en-US" sz="1400" dirty="0" err="1"/>
              <a:t>relacionadas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SSDF para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elementos</a:t>
            </a:r>
            <a:r>
              <a:rPr lang="en-US" sz="1400" dirty="0"/>
              <a:t> da </a:t>
            </a:r>
            <a:r>
              <a:rPr lang="en-US" sz="1400" dirty="0" err="1"/>
              <a:t>equipa</a:t>
            </a:r>
            <a:r>
              <a:rPr lang="en-US" sz="1400" dirty="0"/>
              <a:t> de </a:t>
            </a:r>
            <a:r>
              <a:rPr lang="en-US" sz="1400" dirty="0" err="1"/>
              <a:t>devs</a:t>
            </a:r>
            <a:endParaRPr lang="en-US" sz="1400" dirty="0"/>
          </a:p>
          <a:p>
            <a:r>
              <a:rPr lang="en-US" sz="1400" dirty="0" err="1"/>
              <a:t>Integrar</a:t>
            </a:r>
            <a:r>
              <a:rPr lang="en-US" sz="1400" dirty="0"/>
              <a:t> cargos </a:t>
            </a:r>
            <a:r>
              <a:rPr lang="en-US" sz="1400" dirty="0" err="1"/>
              <a:t>relacionados</a:t>
            </a:r>
            <a:r>
              <a:rPr lang="en-US" sz="1400" dirty="0"/>
              <a:t> com </a:t>
            </a:r>
            <a:r>
              <a:rPr lang="en-US" sz="1400" dirty="0" err="1"/>
              <a:t>segurança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equipa</a:t>
            </a:r>
            <a:r>
              <a:rPr lang="en-US" sz="1400" dirty="0"/>
              <a:t> de </a:t>
            </a:r>
            <a:r>
              <a:rPr lang="en-US" sz="1400" dirty="0" err="1"/>
              <a:t>devs</a:t>
            </a:r>
            <a:endParaRPr lang="en-US" sz="1400" dirty="0"/>
          </a:p>
          <a:p>
            <a:r>
              <a:rPr lang="en-US" sz="1400" dirty="0" err="1"/>
              <a:t>Documentar</a:t>
            </a:r>
            <a:r>
              <a:rPr lang="en-US" sz="1400" dirty="0"/>
              <a:t> o </a:t>
            </a:r>
            <a:r>
              <a:rPr lang="en-US" sz="1400" dirty="0" err="1"/>
              <a:t>resultado</a:t>
            </a:r>
            <a:r>
              <a:rPr lang="en-US" sz="1400" dirty="0"/>
              <a:t> que se </a:t>
            </a:r>
            <a:r>
              <a:rPr lang="en-US" sz="1400" dirty="0" err="1"/>
              <a:t>pretende</a:t>
            </a:r>
            <a:r>
              <a:rPr lang="en-US" sz="1400" dirty="0"/>
              <a:t> </a:t>
            </a:r>
            <a:r>
              <a:rPr lang="en-US" sz="1400" dirty="0" err="1"/>
              <a:t>obter</a:t>
            </a:r>
            <a:r>
              <a:rPr lang="en-US" sz="1400" dirty="0"/>
              <a:t> com o </a:t>
            </a:r>
            <a:r>
              <a:rPr lang="en-US" sz="1400" dirty="0" err="1"/>
              <a:t>treino</a:t>
            </a:r>
            <a:r>
              <a:rPr lang="en-US" sz="1400" dirty="0"/>
              <a:t> para </a:t>
            </a:r>
            <a:r>
              <a:rPr lang="en-US" sz="1400" dirty="0" err="1"/>
              <a:t>cada</a:t>
            </a:r>
            <a:r>
              <a:rPr lang="en-US" sz="1400" dirty="0"/>
              <a:t> cargo</a:t>
            </a:r>
          </a:p>
          <a:p>
            <a:r>
              <a:rPr lang="en-US" sz="1400" dirty="0" err="1"/>
              <a:t>Adquirir</a:t>
            </a:r>
            <a:r>
              <a:rPr lang="en-US" sz="1400" dirty="0"/>
              <a:t> 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criar</a:t>
            </a:r>
            <a:r>
              <a:rPr lang="en-US" sz="1400" dirty="0"/>
              <a:t> </a:t>
            </a:r>
            <a:r>
              <a:rPr lang="en-US" sz="1400" dirty="0" err="1"/>
              <a:t>treinos</a:t>
            </a:r>
            <a:r>
              <a:rPr lang="en-US" sz="1400" dirty="0"/>
              <a:t> para </a:t>
            </a:r>
            <a:r>
              <a:rPr lang="en-US" sz="1400" dirty="0" err="1"/>
              <a:t>cada</a:t>
            </a:r>
            <a:r>
              <a:rPr lang="en-US" sz="1400" dirty="0"/>
              <a:t> cargo</a:t>
            </a:r>
          </a:p>
          <a:p>
            <a:pPr lvl="3"/>
            <a:endParaRPr lang="en-US" sz="1400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220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66218"/>
            <a:ext cx="404622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Preparar a Organização</a:t>
            </a:r>
            <a:br>
              <a:rPr lang="pt-PT" dirty="0"/>
            </a:br>
            <a:r>
              <a:rPr lang="pt-PT" sz="2700" dirty="0"/>
              <a:t>Implementar uma </a:t>
            </a:r>
            <a:r>
              <a:rPr lang="pt-PT" sz="2800" dirty="0" err="1"/>
              <a:t>toolchain</a:t>
            </a:r>
            <a:r>
              <a:rPr lang="pt-PT" sz="2800" dirty="0"/>
              <a:t> </a:t>
            </a:r>
            <a:r>
              <a:rPr lang="pt-PT" sz="2700" dirty="0"/>
              <a:t>de suporte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06017"/>
            <a:ext cx="6927779" cy="675198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sz="2900" b="1" dirty="0"/>
              <a:t>Prática:</a:t>
            </a:r>
          </a:p>
          <a:p>
            <a:r>
              <a:rPr lang="pt-PT" sz="2900" dirty="0"/>
              <a:t>Usar Automação para reduzir o esforço humano necessário em várias tarefas</a:t>
            </a:r>
          </a:p>
          <a:p>
            <a:pPr lvl="1"/>
            <a:endParaRPr lang="pt-PT" sz="2900" dirty="0"/>
          </a:p>
          <a:p>
            <a:pPr marL="0" indent="0">
              <a:buNone/>
            </a:pPr>
            <a:r>
              <a:rPr lang="pt-PT" sz="2900" b="1" dirty="0"/>
              <a:t>Objetivo:</a:t>
            </a:r>
          </a:p>
          <a:p>
            <a:r>
              <a:rPr lang="pt-PT" sz="2900" dirty="0"/>
              <a:t>Melhorar a precisão, consistência e compreensão das práticas de segurança durante o processo de desenvolvimento, e reduzir esforço adicional e custos,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b="1" dirty="0"/>
              <a:t>Tarefas:</a:t>
            </a:r>
            <a:endParaRPr lang="pt-PT" sz="2900" dirty="0"/>
          </a:p>
          <a:p>
            <a:r>
              <a:rPr lang="pt-PT" sz="2900" dirty="0"/>
              <a:t>Especificar ferramentas a serem incluídas em cada </a:t>
            </a:r>
            <a:r>
              <a:rPr lang="pt-PT" sz="2900" dirty="0" err="1"/>
              <a:t>toolchain</a:t>
            </a:r>
            <a:r>
              <a:rPr lang="pt-PT" sz="2900" dirty="0"/>
              <a:t> e quais serão de utilização obrigatória</a:t>
            </a:r>
          </a:p>
          <a:p>
            <a:r>
              <a:rPr lang="pt-PT" sz="2900" dirty="0"/>
              <a:t>Configurar e implementar ferramentas seguindo praticas seguras, integrando-as na </a:t>
            </a:r>
            <a:r>
              <a:rPr lang="pt-PT" sz="2900" dirty="0" err="1"/>
              <a:t>toolchain</a:t>
            </a:r>
            <a:endParaRPr lang="pt-PT" sz="2900" dirty="0"/>
          </a:p>
          <a:p>
            <a:r>
              <a:rPr lang="pt-PT" sz="2900" dirty="0"/>
              <a:t>Configurar as ferramentas de maneira a que estas colecionem provas de que estão a contribuir para a prática de desenvolvimento de software seguro</a:t>
            </a: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pt-PT" sz="2900" b="1" dirty="0"/>
              <a:t>Exemplos de</a:t>
            </a:r>
            <a:r>
              <a:rPr lang="en-US" sz="2900" b="1" dirty="0"/>
              <a:t> </a:t>
            </a:r>
            <a:r>
              <a:rPr lang="pt-PT" sz="2900" b="1" dirty="0"/>
              <a:t>Implementações</a:t>
            </a:r>
            <a:r>
              <a:rPr lang="en-US" sz="2900" b="1" dirty="0"/>
              <a:t>: </a:t>
            </a:r>
          </a:p>
          <a:p>
            <a:r>
              <a:rPr lang="en-US" sz="2900" dirty="0" err="1"/>
              <a:t>Definir</a:t>
            </a:r>
            <a:r>
              <a:rPr lang="en-US" sz="2900" dirty="0"/>
              <a:t> </a:t>
            </a:r>
            <a:r>
              <a:rPr lang="en-US" sz="2900" dirty="0" err="1"/>
              <a:t>categorias</a:t>
            </a:r>
            <a:r>
              <a:rPr lang="en-US" sz="2900" dirty="0"/>
              <a:t> de </a:t>
            </a:r>
            <a:r>
              <a:rPr lang="pt-PT" sz="2900" dirty="0" err="1"/>
              <a:t>toolchains</a:t>
            </a:r>
            <a:r>
              <a:rPr lang="pt-PT" sz="2900" dirty="0"/>
              <a:t> e especificar quais são as ferramentas obrigatórias em cada categoria </a:t>
            </a:r>
            <a:endParaRPr lang="en-US" sz="2900" dirty="0"/>
          </a:p>
          <a:p>
            <a:r>
              <a:rPr lang="en-US" sz="2900" dirty="0" err="1"/>
              <a:t>Identificar</a:t>
            </a:r>
            <a:r>
              <a:rPr lang="en-US" sz="2900" dirty="0"/>
              <a:t> ferramentas para </a:t>
            </a:r>
            <a:r>
              <a:rPr lang="en-US" sz="2900" dirty="0" err="1"/>
              <a:t>adicionar</a:t>
            </a:r>
            <a:r>
              <a:rPr lang="en-US" sz="2900" dirty="0"/>
              <a:t> </a:t>
            </a:r>
            <a:r>
              <a:rPr lang="en-US" sz="2900" dirty="0" err="1"/>
              <a:t>às</a:t>
            </a:r>
            <a:r>
              <a:rPr lang="en-US" sz="2900" dirty="0"/>
              <a:t> toolchains</a:t>
            </a:r>
          </a:p>
          <a:p>
            <a:r>
              <a:rPr lang="en-US" sz="2900" dirty="0" err="1"/>
              <a:t>Atualizar</a:t>
            </a:r>
            <a:r>
              <a:rPr lang="en-US" sz="2900" dirty="0"/>
              <a:t> </a:t>
            </a:r>
            <a:r>
              <a:rPr lang="en-US" sz="2900" dirty="0" err="1"/>
              <a:t>ou</a:t>
            </a:r>
            <a:r>
              <a:rPr lang="en-US" sz="2900" dirty="0"/>
              <a:t> </a:t>
            </a:r>
            <a:r>
              <a:rPr lang="en-US" sz="2900" dirty="0" err="1"/>
              <a:t>substituir</a:t>
            </a:r>
            <a:r>
              <a:rPr lang="en-US" sz="2900" dirty="0"/>
              <a:t> ferramentas </a:t>
            </a:r>
            <a:r>
              <a:rPr lang="en-US" sz="2900" dirty="0" err="1"/>
              <a:t>existentes</a:t>
            </a:r>
            <a:endParaRPr lang="en-US" sz="2900" dirty="0"/>
          </a:p>
          <a:p>
            <a:r>
              <a:rPr lang="pt-PT" sz="2900" dirty="0"/>
              <a:t>Utilizar sistemas de bug </a:t>
            </a:r>
            <a:r>
              <a:rPr lang="pt-PT" sz="2900" dirty="0" err="1"/>
              <a:t>tracking</a:t>
            </a:r>
            <a:r>
              <a:rPr lang="pt-PT" sz="2900" dirty="0"/>
              <a:t> existentes</a:t>
            </a:r>
            <a:endParaRPr lang="en-US" sz="2900" dirty="0"/>
          </a:p>
          <a:p>
            <a:pPr lvl="1"/>
            <a:endParaRPr lang="pt-PT" sz="2000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287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766218"/>
            <a:ext cx="354330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Preparar a Organização</a:t>
            </a:r>
            <a:br>
              <a:rPr lang="pt-PT" dirty="0"/>
            </a:br>
            <a:r>
              <a:rPr lang="pt-PT" sz="2700" dirty="0"/>
              <a:t>Definir critérios para a verificação da segurança de software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59025"/>
            <a:ext cx="6795257" cy="65995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500" b="1" dirty="0"/>
              <a:t>Prática:</a:t>
            </a:r>
          </a:p>
          <a:p>
            <a:r>
              <a:rPr lang="pt-PT" sz="1500" dirty="0"/>
              <a:t>Definir critérios para verificar a segurança do software durante o desenvolvimento</a:t>
            </a:r>
          </a:p>
          <a:p>
            <a:pPr marL="457200" lvl="1" indent="0">
              <a:buNone/>
            </a:pPr>
            <a:endParaRPr lang="pt-PT" sz="1500" dirty="0"/>
          </a:p>
          <a:p>
            <a:pPr marL="0" indent="0">
              <a:buNone/>
            </a:pPr>
            <a:r>
              <a:rPr lang="pt-PT" sz="1500" b="1" dirty="0"/>
              <a:t>Objetivo:</a:t>
            </a:r>
          </a:p>
          <a:p>
            <a:r>
              <a:rPr lang="pt-PT" sz="1500" dirty="0"/>
              <a:t>Ajudar a garantir que o software resultante do SDLC atenda às expectativas</a:t>
            </a:r>
          </a:p>
          <a:p>
            <a:pPr marL="0" indent="0">
              <a:buNone/>
            </a:pPr>
            <a:endParaRPr lang="pt-PT" sz="1500" dirty="0"/>
          </a:p>
          <a:p>
            <a:pPr marL="0" indent="0">
              <a:buNone/>
            </a:pPr>
            <a:r>
              <a:rPr lang="pt-PT" sz="1500" b="1" dirty="0"/>
              <a:t>Tarefas:</a:t>
            </a:r>
          </a:p>
          <a:p>
            <a:r>
              <a:rPr lang="pt-PT" sz="1500" dirty="0"/>
              <a:t>Definir critérios para verificações de segurança de software no SDLC.</a:t>
            </a:r>
          </a:p>
          <a:p>
            <a:r>
              <a:rPr lang="pt-PT" sz="1500" dirty="0"/>
              <a:t>Implementar mecanismos para reunir as informações necessárias em apoio aos critérios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pt-PT" sz="1500" b="1" dirty="0"/>
              <a:t>Exemplos de</a:t>
            </a:r>
            <a:r>
              <a:rPr lang="en-US" sz="1500" b="1" dirty="0"/>
              <a:t> </a:t>
            </a:r>
            <a:r>
              <a:rPr lang="pt-PT" sz="1500" b="1" dirty="0"/>
              <a:t>Implementações</a:t>
            </a:r>
            <a:r>
              <a:rPr lang="en-US" sz="1500" b="1" dirty="0"/>
              <a:t>: </a:t>
            </a:r>
          </a:p>
          <a:p>
            <a:r>
              <a:rPr lang="pt-PT" sz="1500" dirty="0"/>
              <a:t>Assegurar que os critérios indicam a eficácia com que o risco de segurança está a ser gerido</a:t>
            </a:r>
            <a:endParaRPr lang="en-US" sz="1500" dirty="0"/>
          </a:p>
          <a:p>
            <a:r>
              <a:rPr lang="pt-PT" sz="1500" dirty="0"/>
              <a:t>Definir indicadores chave de desempenho para segurança de software.</a:t>
            </a:r>
          </a:p>
          <a:p>
            <a:r>
              <a:rPr lang="pt-PT" sz="1500" dirty="0"/>
              <a:t>Usar a </a:t>
            </a:r>
            <a:r>
              <a:rPr lang="pt-PT" sz="1500" dirty="0" err="1"/>
              <a:t>toolchain</a:t>
            </a:r>
            <a:r>
              <a:rPr lang="pt-PT" sz="1500" dirty="0"/>
              <a:t> para reunir automaticamente informações sobre decisões de segurança.</a:t>
            </a:r>
          </a:p>
          <a:p>
            <a:r>
              <a:rPr lang="pt-PT" sz="1500" dirty="0"/>
              <a:t>Automatizar tomadas de decisões utilizando os critérios</a:t>
            </a:r>
            <a:endParaRPr lang="en-US" sz="1500" dirty="0"/>
          </a:p>
          <a:p>
            <a:pPr lvl="3"/>
            <a:endParaRPr lang="en-US" sz="1600" dirty="0"/>
          </a:p>
          <a:p>
            <a:pPr marL="457200" lvl="1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42096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E390BF1-F0B1-48D1-BE6F-7B528230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578575"/>
            <a:ext cx="4023360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Proteger o Software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72BB9B-76A9-4294-88AC-C80F4237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500" dirty="0"/>
              <a:t>Neste grupo o objetivo é proteger todos os componentes do software contra adulterações (</a:t>
            </a:r>
            <a:r>
              <a:rPr lang="pt-PT" sz="1500" dirty="0" err="1"/>
              <a:t>tampering</a:t>
            </a:r>
            <a:r>
              <a:rPr lang="pt-PT" sz="1500" dirty="0"/>
              <a:t>) e acessos não autorizados</a:t>
            </a:r>
          </a:p>
          <a:p>
            <a:pPr marL="0" indent="0">
              <a:buNone/>
            </a:pPr>
            <a:endParaRPr lang="pt-PT" sz="1500" dirty="0"/>
          </a:p>
          <a:p>
            <a:pPr marL="0" indent="0">
              <a:buNone/>
            </a:pPr>
            <a:endParaRPr lang="pt-PT" sz="1500" dirty="0"/>
          </a:p>
          <a:p>
            <a:pPr marL="0" indent="0">
              <a:buNone/>
            </a:pPr>
            <a:r>
              <a:rPr lang="pt-PT" sz="1500" dirty="0"/>
              <a:t>Para tal estão instauradas três práticas para este grupo:</a:t>
            </a:r>
          </a:p>
          <a:p>
            <a:pPr marL="0" indent="0">
              <a:buNone/>
            </a:pPr>
            <a:endParaRPr lang="pt-PT" sz="1500" dirty="0"/>
          </a:p>
          <a:p>
            <a:pPr lvl="1"/>
            <a:r>
              <a:rPr lang="pt-PT" sz="1500" dirty="0"/>
              <a:t>Proteger código contra acesso não autorizado e adulteração</a:t>
            </a:r>
          </a:p>
          <a:p>
            <a:pPr lvl="1"/>
            <a:r>
              <a:rPr lang="pt-PT" sz="1500" dirty="0"/>
              <a:t>Mecanismos para verificar a integridade da versão do software</a:t>
            </a:r>
          </a:p>
          <a:p>
            <a:pPr lvl="1"/>
            <a:r>
              <a:rPr lang="pt-PT" sz="1500" dirty="0"/>
              <a:t>Arquivar e proteger cada versão de software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951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766218"/>
            <a:ext cx="390906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Proteger o Software</a:t>
            </a:r>
            <a:br>
              <a:rPr lang="pt-PT" dirty="0"/>
            </a:br>
            <a:r>
              <a:rPr lang="pt-PT" sz="2700" dirty="0"/>
              <a:t>Proteger código contra acesso não autorizado e adulteração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Prevenir alterações de código não autorizado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Tarefa:</a:t>
            </a:r>
          </a:p>
          <a:p>
            <a:r>
              <a:rPr lang="pt-PT" sz="1400" dirty="0"/>
              <a:t>Armazenar código de maneira que apenas pessoas autorizadas possam aceder, e estabelecer hierarquias de acesso.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pt-PT" sz="1400" dirty="0"/>
              <a:t>Guardar código em repositórios e restringir acesso</a:t>
            </a:r>
          </a:p>
          <a:p>
            <a:r>
              <a:rPr lang="pt-PT" sz="1400" dirty="0"/>
              <a:t>Usar o controlo de versões dos repositórios para registar mudanças no código</a:t>
            </a:r>
          </a:p>
          <a:p>
            <a:r>
              <a:rPr lang="pt-PT" sz="1400" dirty="0"/>
              <a:t>Assinar código para garantir integridade</a:t>
            </a:r>
          </a:p>
          <a:p>
            <a:r>
              <a:rPr lang="pt-PT" sz="1400" dirty="0"/>
              <a:t>Usar </a:t>
            </a:r>
            <a:r>
              <a:rPr lang="pt-PT" sz="1400" dirty="0" err="1"/>
              <a:t>hashes</a:t>
            </a:r>
            <a:r>
              <a:rPr lang="pt-PT" sz="1400" dirty="0"/>
              <a:t> criptográficas para garantir integridade</a:t>
            </a:r>
            <a:endParaRPr lang="en-US" sz="1400" dirty="0"/>
          </a:p>
          <a:p>
            <a:pPr lvl="1"/>
            <a:endParaRPr lang="pt-PT" sz="1400" dirty="0"/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70527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766218"/>
            <a:ext cx="377190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Proteger o Software</a:t>
            </a:r>
            <a:br>
              <a:rPr lang="pt-PT" dirty="0"/>
            </a:br>
            <a:r>
              <a:rPr lang="pt-PT" sz="2700" dirty="0"/>
              <a:t>Mecanismos para verificar a integridade da versão do software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Garantir aos consumidores que o software adquirido por estes é legitimo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Tarefa:</a:t>
            </a:r>
          </a:p>
          <a:p>
            <a:r>
              <a:rPr lang="pt-PT" sz="1400" dirty="0"/>
              <a:t>Tornar publica informação relativa as verificações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pt-PT" sz="1400" dirty="0"/>
              <a:t>Publicar </a:t>
            </a:r>
            <a:r>
              <a:rPr lang="pt-PT" sz="1400" dirty="0" err="1"/>
              <a:t>hashes</a:t>
            </a:r>
            <a:r>
              <a:rPr lang="pt-PT" sz="1400" dirty="0"/>
              <a:t> criptográficas de ficheiros em sites seguros</a:t>
            </a:r>
          </a:p>
          <a:p>
            <a:r>
              <a:rPr lang="pt-PT" sz="1400" dirty="0"/>
              <a:t>Usar uma autoridade certificadora conhecida para assinar ficheiros para consumidores verificarem a autenticidade</a:t>
            </a:r>
          </a:p>
          <a:p>
            <a:r>
              <a:rPr lang="pt-PT" sz="1400" dirty="0"/>
              <a:t>Renovar periodicamente os processos de assinatura de documentos</a:t>
            </a:r>
          </a:p>
          <a:p>
            <a:pPr marL="457200" lvl="1" indent="0">
              <a:buNone/>
            </a:pPr>
            <a:endParaRPr lang="pt-PT" sz="2000" dirty="0"/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54234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66218"/>
            <a:ext cx="409194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Proteger o Software</a:t>
            </a:r>
            <a:br>
              <a:rPr lang="pt-PT" dirty="0"/>
            </a:br>
            <a:r>
              <a:rPr lang="pt-PT" sz="2700" dirty="0"/>
              <a:t>Arquivar e proteger versões de software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Arquivar e proteger versões de software</a:t>
            </a:r>
          </a:p>
          <a:p>
            <a:pPr marL="457200" lvl="1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Ajudar a identificar, analisar e eliminar vulnerabilidades descobertas no software depois de lançado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Tarefa:</a:t>
            </a:r>
          </a:p>
          <a:p>
            <a:r>
              <a:rPr lang="pt-PT" sz="1400" dirty="0"/>
              <a:t>Arquivar com segurança uma cópia de cada versão, desde documentos, bibliotecas, código, etc.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pt-PT" sz="1400" dirty="0"/>
              <a:t>Armazenar todos os arquivos num repositório e restringir acesso a estes</a:t>
            </a:r>
          </a:p>
          <a:p>
            <a:pPr lvl="1"/>
            <a:endParaRPr lang="pt-PT" sz="2000" dirty="0"/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7216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F829826-F58E-4B28-91D2-8E39ACB6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766218"/>
            <a:ext cx="4000500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Produzir Software Seguro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B89613E7-1228-44D8-8205-9027BB5A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681" y="622852"/>
            <a:ext cx="6281873" cy="59325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sz="2000" dirty="0"/>
              <a:t>Neste grupo o objetivo é produzir software que tenha o mínimo de vulnerabilidades nas suas versões 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r>
              <a:rPr lang="pt-PT" sz="2000" dirty="0"/>
              <a:t>Para tal estão instauradas nove práticas para este grupo:</a:t>
            </a:r>
          </a:p>
          <a:p>
            <a:pPr marL="0" indent="0">
              <a:buNone/>
            </a:pPr>
            <a:endParaRPr lang="pt-PT" sz="2000" dirty="0"/>
          </a:p>
          <a:p>
            <a:pPr lvl="1"/>
            <a:r>
              <a:rPr lang="pt-PT" sz="2000" dirty="0"/>
              <a:t>Considerar riscos de segurança durante o design do software</a:t>
            </a:r>
          </a:p>
          <a:p>
            <a:pPr lvl="1"/>
            <a:r>
              <a:rPr lang="pt-PT" sz="2000" dirty="0"/>
              <a:t>Rever o design do software e verificar os requerimentos de segurança</a:t>
            </a:r>
          </a:p>
          <a:p>
            <a:pPr lvl="1"/>
            <a:r>
              <a:rPr lang="pt-PT" sz="2000" dirty="0"/>
              <a:t>Verificar os requerimentos de segurança de software de terceiros</a:t>
            </a:r>
          </a:p>
          <a:p>
            <a:pPr lvl="1"/>
            <a:r>
              <a:rPr lang="pt-PT" sz="2000" dirty="0"/>
              <a:t>Reutilizar código seguro quando possível</a:t>
            </a:r>
          </a:p>
          <a:p>
            <a:pPr lvl="1"/>
            <a:r>
              <a:rPr lang="pt-PT" sz="2000" dirty="0"/>
              <a:t>Criar código que adira às práticas seguras de programar</a:t>
            </a:r>
          </a:p>
          <a:p>
            <a:pPr lvl="1"/>
            <a:r>
              <a:rPr lang="pt-PT" sz="2000" dirty="0"/>
              <a:t>Configurar os processos de compilação para melhorar a segurança do executáveis</a:t>
            </a:r>
          </a:p>
          <a:p>
            <a:pPr lvl="1"/>
            <a:r>
              <a:rPr lang="pt-PT" sz="2000" dirty="0"/>
              <a:t>Rever código para identificar vulnerabilidades e requerimentos de segurança</a:t>
            </a:r>
          </a:p>
          <a:p>
            <a:pPr lvl="1"/>
            <a:r>
              <a:rPr lang="pt-PT" sz="2000" dirty="0"/>
              <a:t>Testar código para identificar vulnerabilidades e requerimentos de segurança</a:t>
            </a:r>
          </a:p>
          <a:p>
            <a:pPr lvl="1"/>
            <a:r>
              <a:rPr lang="pt-PT" sz="2000" dirty="0"/>
              <a:t>Configurar software para ter configurações seguras por padrão</a:t>
            </a:r>
          </a:p>
          <a:p>
            <a:pPr lvl="1"/>
            <a:endParaRPr lang="pt-PT" sz="2000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829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B0A8B3B-779C-4DFC-9B6A-86FE685B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949" y="4900833"/>
            <a:ext cx="389686" cy="3896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2213F0-8915-4B47-8357-AD13F9E3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/>
              <a:t>SDLC -Ciclo de Vida de Desenvolvimento de Software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251D9B-E8B6-4D38-9732-2361792B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949" y="325716"/>
            <a:ext cx="6238461" cy="1460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000" b="1" dirty="0"/>
              <a:t>Processo usado pela indústria de software para projetar, desenvolver e testar software de alta qualidade.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7185A-6C11-4EB3-86EA-A7D493B5B8CE}"/>
              </a:ext>
            </a:extLst>
          </p:cNvPr>
          <p:cNvSpPr txBox="1"/>
          <p:nvPr/>
        </p:nvSpPr>
        <p:spPr>
          <a:xfrm>
            <a:off x="5657849" y="1786216"/>
            <a:ext cx="5280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Objetivo</a:t>
            </a:r>
          </a:p>
          <a:p>
            <a:r>
              <a:rPr lang="pt-PT" dirty="0"/>
              <a:t>Produzir software de alta qualidade que atenda/exceda as expetativas do cliente, atinja a conclusão dentro de prazos e estimativas de custo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F2104D-ED1A-409A-9E6C-8B281B476D22}"/>
              </a:ext>
            </a:extLst>
          </p:cNvPr>
          <p:cNvSpPr txBox="1"/>
          <p:nvPr/>
        </p:nvSpPr>
        <p:spPr>
          <a:xfrm>
            <a:off x="5443993" y="3759023"/>
            <a:ext cx="544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Define as tarefas que tem de ser executadas em cada etapa do desenvolvimento do software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C7ADBE-AC18-447C-8F0A-96CFF500E283}"/>
              </a:ext>
            </a:extLst>
          </p:cNvPr>
          <p:cNvSpPr txBox="1"/>
          <p:nvPr/>
        </p:nvSpPr>
        <p:spPr>
          <a:xfrm>
            <a:off x="5657849" y="4900833"/>
            <a:ext cx="528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ISO/IEC 12207 é o padrão internacional que define todas as tarefas necessárias para o desenvolvimento e manutenção do software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4910BB-B635-48C0-BB40-D9264395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949" y="3759023"/>
            <a:ext cx="389686" cy="3896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F28968-5E34-4B42-8D3B-573E8F96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949" y="2086852"/>
            <a:ext cx="389686" cy="3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949098"/>
            <a:ext cx="361188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Considerar riscos de segurança durante o design do software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04799"/>
            <a:ext cx="6795257" cy="636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Determinar que requerimentos o design do software tem de cumprir em termos de segurança, e que riscos são mais prováveis de acontecer e como mitiga-los durante esta fase</a:t>
            </a:r>
          </a:p>
          <a:p>
            <a:pPr marL="457200" lvl="1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Ajudar a manter um desenvolvimento mais eficiente do software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Tarefa:</a:t>
            </a:r>
          </a:p>
          <a:p>
            <a:r>
              <a:rPr lang="pt-PT" sz="1400" dirty="0"/>
              <a:t>Utilizar modelos de ameaça, modelos de ataque ou outras formas para avaliar riscos de segurança no software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pt-PT" sz="1400" dirty="0"/>
              <a:t>Treinar a equipa de desenvolvedores para criar modelos de ameaça, analisar os riscos e implementar mitigações</a:t>
            </a:r>
          </a:p>
          <a:p>
            <a:r>
              <a:rPr lang="pt-PT" sz="1400" dirty="0"/>
              <a:t>Realizar avaliações rigorosas para áreas de risco, como a proteção de dados confidenciais</a:t>
            </a:r>
          </a:p>
          <a:p>
            <a:r>
              <a:rPr lang="pt-PT" sz="1400" dirty="0"/>
              <a:t>Rever relatórios de segurança de software anterior</a:t>
            </a:r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8277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66218"/>
            <a:ext cx="393192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Rever o design do software e verificar os requerimentos de segurança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10818"/>
            <a:ext cx="6742249" cy="6241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Identificar vulnerabilidades de forma contínua</a:t>
            </a:r>
          </a:p>
          <a:p>
            <a:pPr marL="457200" lvl="1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Ajudar a garantir que as vulnerabilidades são identificadas mais rapidamente, para que sejam corrigidas e reduzir a janela de oportunidade de ataques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Tarefa:</a:t>
            </a:r>
          </a:p>
          <a:p>
            <a:r>
              <a:rPr lang="pt-PT" sz="1400" dirty="0"/>
              <a:t>Submeter o design do software a um terceiro (qualificado) para confirmar que este se conforma com os requerimentos de segurança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pt-PT" sz="1400" dirty="0"/>
              <a:t>Rever o design para confirmar que cobre todos os requerimentos de segurança</a:t>
            </a:r>
          </a:p>
          <a:p>
            <a:r>
              <a:rPr lang="pt-PT" sz="1400" dirty="0"/>
              <a:t>Rever os modelos de risco criados durante o desenvolvimento para determinar riscos</a:t>
            </a:r>
          </a:p>
          <a:p>
            <a:r>
              <a:rPr lang="pt-PT" sz="1400" dirty="0"/>
              <a:t>Corrigir todas as falhas para poder alcançar todos os requerimentos</a:t>
            </a:r>
          </a:p>
          <a:p>
            <a:pPr lvl="1"/>
            <a:endParaRPr lang="pt-PT" sz="2000" dirty="0"/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7128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766218"/>
            <a:ext cx="395478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Verificar os requerimentos de segurança de software de terceiros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-1"/>
            <a:ext cx="6715744" cy="6599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Verificar se componentes de software de terceiros cumprem com os requerimentos de segurança pedidos</a:t>
            </a:r>
          </a:p>
          <a:p>
            <a:pPr marL="457200" lvl="1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Reduzir o risco associado com o uso de software de terceiros, que podem ser fontes de vulnerabilidades 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Tarefa:</a:t>
            </a:r>
          </a:p>
          <a:p>
            <a:r>
              <a:rPr lang="pt-PT" sz="1400" dirty="0"/>
              <a:t>Comunicar os requerimentos de segurança necessários os desenvolvedores do software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pt-PT" sz="1400" dirty="0"/>
              <a:t>Definir um numero de requerimentos chave e inclui-los nos contratos ou acordo</a:t>
            </a:r>
          </a:p>
          <a:p>
            <a:r>
              <a:rPr lang="pt-PT" sz="1400" dirty="0"/>
              <a:t>Definir critérios de segurança quanto à utilização de software de terceiros</a:t>
            </a:r>
          </a:p>
          <a:p>
            <a:r>
              <a:rPr lang="pt-PT" sz="1400" dirty="0"/>
              <a:t>Pedir provas aos desenvolvedores do software que o software cumpre com os requisitos de segurança pedidos</a:t>
            </a:r>
          </a:p>
          <a:p>
            <a:pPr lvl="1"/>
            <a:endParaRPr lang="pt-PT" sz="2000" dirty="0"/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19878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766218"/>
            <a:ext cx="390906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Reutilizar código seguro quando possível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25287"/>
            <a:ext cx="6954283" cy="66327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PT" sz="5600" b="1" dirty="0"/>
              <a:t>Prática:</a:t>
            </a:r>
          </a:p>
          <a:p>
            <a:r>
              <a:rPr lang="pt-PT" sz="5600" dirty="0"/>
              <a:t>Reutilizar código seguro, principalmente aqueles  que implementam mecanismos de segurança</a:t>
            </a:r>
          </a:p>
          <a:p>
            <a:pPr marL="457200" lvl="1" indent="0">
              <a:buNone/>
            </a:pPr>
            <a:endParaRPr lang="pt-PT" sz="5600" dirty="0"/>
          </a:p>
          <a:p>
            <a:pPr marL="0" indent="0">
              <a:buNone/>
            </a:pPr>
            <a:r>
              <a:rPr lang="pt-PT" sz="5600" b="1" dirty="0"/>
              <a:t>Objetivo:</a:t>
            </a:r>
          </a:p>
          <a:p>
            <a:r>
              <a:rPr lang="pt-PT" sz="5600" dirty="0"/>
              <a:t>Reduzir custos ,o tempo de desenvolvimento do e vulnerabilidades no software</a:t>
            </a:r>
          </a:p>
          <a:p>
            <a:endParaRPr lang="pt-PT" sz="5600" dirty="0"/>
          </a:p>
          <a:p>
            <a:pPr marL="0" indent="0">
              <a:buNone/>
            </a:pPr>
            <a:r>
              <a:rPr lang="pt-PT" sz="5600" b="1" dirty="0"/>
              <a:t>Tarefa:</a:t>
            </a:r>
          </a:p>
          <a:p>
            <a:r>
              <a:rPr lang="pt-PT" sz="5600" dirty="0"/>
              <a:t>Comunicar os requerimentos de segurança necessários aos </a:t>
            </a:r>
            <a:r>
              <a:rPr lang="pt-PT" sz="5600" dirty="0" err="1"/>
              <a:t>devs</a:t>
            </a:r>
            <a:endParaRPr lang="pt-PT" sz="5600" dirty="0"/>
          </a:p>
          <a:p>
            <a:r>
              <a:rPr lang="pt-PT" sz="5600" dirty="0"/>
              <a:t>Criar componentes seguros seguindo os processos do SDLC, caso não haja alternativa</a:t>
            </a:r>
          </a:p>
          <a:p>
            <a:r>
              <a:rPr lang="pt-PT" sz="5600" dirty="0"/>
              <a:t>Criar suporte para o uso de recursos e serviços de segurança padronizados, com integração com outros sistemas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pt-PT" sz="5600" b="1" dirty="0"/>
              <a:t>Exemplos de</a:t>
            </a:r>
            <a:r>
              <a:rPr lang="en-US" sz="5600" b="1" dirty="0"/>
              <a:t> </a:t>
            </a:r>
            <a:r>
              <a:rPr lang="pt-PT" sz="5600" b="1" dirty="0"/>
              <a:t>Implementações</a:t>
            </a:r>
            <a:r>
              <a:rPr lang="en-US" sz="5600" b="1" dirty="0"/>
              <a:t>: </a:t>
            </a:r>
          </a:p>
          <a:p>
            <a:r>
              <a:rPr lang="pt-PT" sz="5600" dirty="0"/>
              <a:t>Definir um numero de requerimentos chave e inclui-los nos contratos ou acordos</a:t>
            </a:r>
          </a:p>
          <a:p>
            <a:r>
              <a:rPr lang="pt-PT" sz="5600" dirty="0"/>
              <a:t>Seguir as práticas de desenvolvimento de software seguro estabelecidas pela organização </a:t>
            </a:r>
          </a:p>
          <a:p>
            <a:r>
              <a:rPr lang="pt-PT" sz="5600" dirty="0"/>
              <a:t>Designar quais recursos de segurança  e serviços devem ser suportados pelo software a ser desenvolvido</a:t>
            </a:r>
          </a:p>
          <a:p>
            <a:pPr lvl="3"/>
            <a:endParaRPr lang="pt-PT" sz="1600" dirty="0"/>
          </a:p>
          <a:p>
            <a:pPr lvl="3"/>
            <a:endParaRPr lang="pt-PT" sz="1600" dirty="0"/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90934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766218"/>
            <a:ext cx="390906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Criar código que adira às práticas seguras de programação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sz="2200" b="1" dirty="0"/>
              <a:t>Prática:</a:t>
            </a:r>
          </a:p>
          <a:p>
            <a:r>
              <a:rPr lang="pt-PT" sz="2200" dirty="0"/>
              <a:t>Criar código seguro que adira às práticas seguras de programação</a:t>
            </a:r>
          </a:p>
          <a:p>
            <a:pPr marL="457200" lvl="1" indent="0">
              <a:buNone/>
            </a:pPr>
            <a:endParaRPr lang="pt-PT" sz="2200" dirty="0"/>
          </a:p>
          <a:p>
            <a:pPr marL="0" indent="0">
              <a:buNone/>
            </a:pPr>
            <a:r>
              <a:rPr lang="pt-PT" sz="2200" b="1" dirty="0"/>
              <a:t>Objetivo:</a:t>
            </a:r>
          </a:p>
          <a:p>
            <a:pPr marL="0" indent="0">
              <a:buNone/>
            </a:pPr>
            <a:r>
              <a:rPr lang="pt-PT" sz="2200" dirty="0"/>
              <a:t>Diminuir o número de vulnerabilidades</a:t>
            </a:r>
          </a:p>
          <a:p>
            <a:pPr marL="0" indent="0">
              <a:buNone/>
            </a:pPr>
            <a:endParaRPr lang="pt-PT" sz="2200" dirty="0"/>
          </a:p>
          <a:p>
            <a:pPr marL="0" indent="0">
              <a:buNone/>
            </a:pPr>
            <a:r>
              <a:rPr lang="pt-PT" sz="2200" b="1" dirty="0"/>
              <a:t>Tarefa:</a:t>
            </a:r>
          </a:p>
          <a:p>
            <a:r>
              <a:rPr lang="pt-PT" sz="2200" dirty="0"/>
              <a:t>Seguir  práticas seguras de programação apropriadas pro ambiente de linguagem de desenvolvimento</a:t>
            </a:r>
          </a:p>
          <a:p>
            <a:r>
              <a:rPr lang="pt-PT" sz="2200" dirty="0"/>
              <a:t>Pedir aos </a:t>
            </a:r>
            <a:r>
              <a:rPr lang="pt-PT" sz="2200" dirty="0" err="1"/>
              <a:t>devs</a:t>
            </a:r>
            <a:r>
              <a:rPr lang="pt-PT" sz="2200" dirty="0"/>
              <a:t> para rever o seu próprio código</a:t>
            </a:r>
          </a:p>
          <a:p>
            <a:endParaRPr lang="pt-PT" sz="2200" dirty="0"/>
          </a:p>
          <a:p>
            <a:pPr marL="0" indent="0">
              <a:buNone/>
            </a:pPr>
            <a:r>
              <a:rPr lang="pt-PT" sz="2200" b="1" dirty="0"/>
              <a:t>Exemplos de Implementação:</a:t>
            </a:r>
          </a:p>
          <a:p>
            <a:r>
              <a:rPr lang="pt-PT" sz="2200" dirty="0"/>
              <a:t>Evitar usar funções inseguras</a:t>
            </a:r>
          </a:p>
          <a:p>
            <a:r>
              <a:rPr lang="pt-PT" sz="2200" dirty="0"/>
              <a:t>Providenciar </a:t>
            </a:r>
            <a:r>
              <a:rPr lang="pt-PT" sz="2200" dirty="0" err="1"/>
              <a:t>logs</a:t>
            </a:r>
            <a:endParaRPr lang="pt-PT" sz="2200" dirty="0"/>
          </a:p>
          <a:p>
            <a:r>
              <a:rPr lang="pt-PT" sz="2200" dirty="0"/>
              <a:t>Usar </a:t>
            </a:r>
            <a:r>
              <a:rPr lang="pt-PT" sz="2200" dirty="0" err="1"/>
              <a:t>IDEs</a:t>
            </a:r>
            <a:r>
              <a:rPr lang="pt-PT" sz="2200" dirty="0"/>
              <a:t> que encorajam ao desenvolvimento de código seguro</a:t>
            </a:r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74346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2766218"/>
            <a:ext cx="411480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Configurar os processos de compilação para melhorar a segurança do executáveis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03096"/>
            <a:ext cx="7073553" cy="6051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Configurar compiladores para melhorar segurança dos executáveis </a:t>
            </a:r>
          </a:p>
          <a:p>
            <a:pPr marL="457200" lvl="1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Diminuir o numero de vulnerabilidades no software, sendo que implicará também uma redução de custos no futuro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Tarefas:</a:t>
            </a:r>
          </a:p>
          <a:p>
            <a:r>
              <a:rPr lang="pt-PT" sz="1400" dirty="0"/>
              <a:t>Utilizar compiladores que tenham mecânicas que melhoram a segurança do executável</a:t>
            </a:r>
          </a:p>
          <a:p>
            <a:r>
              <a:rPr lang="pt-PT" sz="1400" dirty="0"/>
              <a:t>Determinar que mecânicas devam ser usadas, como devem ser usadas e configuradas e implementar essa configuração nos compiladores e </a:t>
            </a:r>
            <a:r>
              <a:rPr lang="pt-PT" sz="1400" dirty="0" err="1"/>
              <a:t>builds</a:t>
            </a:r>
            <a:endParaRPr lang="pt-PT" sz="1400" dirty="0"/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Exemplos de Implementação:</a:t>
            </a:r>
          </a:p>
          <a:p>
            <a:r>
              <a:rPr lang="pt-PT" sz="1400" dirty="0"/>
              <a:t>Trocar compiladores antigos por mais recentes</a:t>
            </a:r>
          </a:p>
          <a:p>
            <a:r>
              <a:rPr lang="pt-PT" sz="1400" dirty="0"/>
              <a:t>Ativar mecânicas dos compiladores que fazem log de avisos e erros </a:t>
            </a:r>
          </a:p>
          <a:p>
            <a:r>
              <a:rPr lang="pt-PT" sz="1400" dirty="0"/>
              <a:t>Ativar mecânicas que adicionam aleatoriedade em certas características , como alocação de memória</a:t>
            </a:r>
          </a:p>
        </p:txBody>
      </p:sp>
    </p:spTree>
    <p:extLst>
      <p:ext uri="{BB962C8B-B14F-4D97-AF65-F5344CB8AC3E}">
        <p14:creationId xmlns:p14="http://schemas.microsoft.com/office/powerpoint/2010/main" val="427292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966201"/>
            <a:ext cx="406908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Rever código para identificar vulnerabilidades e requerimentos de segurança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39" y="252990"/>
            <a:ext cx="6927778" cy="675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Identificar vulnerabilidades de forma contínua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Ajudar a garantir que as vulnerabilidades são identificadas mais rapidamente, para que sejam corrigidas e reduzir a janela de oportunidade de ataques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Tarefas:</a:t>
            </a:r>
          </a:p>
          <a:p>
            <a:r>
              <a:rPr lang="pt-PT" sz="1400" dirty="0"/>
              <a:t>Determinar se se deve utilizar revisão de código (própria pessoa) ou análise de código (ferramenta automatizada)</a:t>
            </a:r>
          </a:p>
          <a:p>
            <a:r>
              <a:rPr lang="pt-PT" sz="1400" dirty="0"/>
              <a:t>Realizar análise/revisão de código e documentar e triar problemas e remediações no trabalho de equipa ou no sistema de bug </a:t>
            </a:r>
            <a:r>
              <a:rPr lang="pt-PT" sz="1400" dirty="0" err="1"/>
              <a:t>tracking</a:t>
            </a:r>
            <a:endParaRPr lang="pt-PT" sz="1400" dirty="0"/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Exemplos de Implementação:</a:t>
            </a:r>
          </a:p>
          <a:p>
            <a:r>
              <a:rPr lang="pt-PT" sz="1400" dirty="0"/>
              <a:t>Seguir politicas da empresa ao realizar análise/revisão de código</a:t>
            </a:r>
          </a:p>
          <a:p>
            <a:r>
              <a:rPr lang="pt-PT" sz="1400" dirty="0"/>
              <a:t>Rever o próprio código</a:t>
            </a:r>
          </a:p>
          <a:p>
            <a:r>
              <a:rPr lang="pt-PT" sz="1400" dirty="0"/>
              <a:t>Rever código do colega</a:t>
            </a:r>
          </a:p>
          <a:p>
            <a:r>
              <a:rPr lang="pt-PT" sz="1400" dirty="0"/>
              <a:t>Usar  ferramentas automáticas para analisar o código e verificar se cumpre com os padrões da empresa</a:t>
            </a:r>
          </a:p>
          <a:p>
            <a:pPr lvl="1"/>
            <a:endParaRPr lang="pt-PT" sz="2000" dirty="0"/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07434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989061"/>
            <a:ext cx="395478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Testar código para identificar vulnerabilidades e requerimentos de segurança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699" y="202095"/>
            <a:ext cx="6742249" cy="6453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1" dirty="0"/>
              <a:t>Prática:</a:t>
            </a:r>
          </a:p>
          <a:p>
            <a:r>
              <a:rPr lang="pt-PT" sz="1400" dirty="0"/>
              <a:t>Verificar se o código segue os padrões e segue os requerimentos de segurança</a:t>
            </a:r>
          </a:p>
          <a:p>
            <a:pPr marL="457200" lvl="1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Objetivo:</a:t>
            </a:r>
          </a:p>
          <a:p>
            <a:r>
              <a:rPr lang="pt-PT" sz="1400" dirty="0"/>
              <a:t>Ajudar a garantir que as vulnerabilidades são identificadas antes que o software seja lançado</a:t>
            </a:r>
          </a:p>
          <a:p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Tarefas:</a:t>
            </a:r>
          </a:p>
          <a:p>
            <a:r>
              <a:rPr lang="pt-PT" sz="1400" dirty="0"/>
              <a:t>Determinar se código executável deva ser testado</a:t>
            </a:r>
          </a:p>
          <a:p>
            <a:r>
              <a:rPr lang="pt-PT" sz="1400" dirty="0"/>
              <a:t>Desenhar testes, realiza-los  e documentar resultados</a:t>
            </a:r>
          </a:p>
          <a:p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Exemplos de Implementação:</a:t>
            </a:r>
          </a:p>
          <a:p>
            <a:r>
              <a:rPr lang="pt-PT" sz="1400" dirty="0"/>
              <a:t>Seguir as politicas da empresa no que toca a </a:t>
            </a:r>
            <a:r>
              <a:rPr lang="pt-PT" sz="1400" dirty="0" err="1"/>
              <a:t>code</a:t>
            </a:r>
            <a:r>
              <a:rPr lang="pt-PT" sz="1400" dirty="0"/>
              <a:t> </a:t>
            </a:r>
            <a:r>
              <a:rPr lang="pt-PT" sz="1400" dirty="0" err="1"/>
              <a:t>testing</a:t>
            </a:r>
            <a:endParaRPr lang="pt-PT" sz="1400" dirty="0"/>
          </a:p>
          <a:p>
            <a:r>
              <a:rPr lang="pt-PT" sz="1400" dirty="0"/>
              <a:t>Realizar testes robustos das mecânicas de segurança </a:t>
            </a:r>
          </a:p>
          <a:p>
            <a:r>
              <a:rPr lang="pt-PT" sz="1400" dirty="0"/>
              <a:t>Usar testes de penetração para simular um ataque </a:t>
            </a:r>
          </a:p>
          <a:p>
            <a:r>
              <a:rPr lang="pt-PT" sz="1400" dirty="0"/>
              <a:t>Identificar e documentar a causa de problemas descobertos </a:t>
            </a:r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85725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CAC7C52-6233-4CEF-AD2A-7B3B49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2766218"/>
            <a:ext cx="386334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Produzir Software Seguro</a:t>
            </a:r>
            <a:br>
              <a:rPr lang="pt-PT" dirty="0"/>
            </a:br>
            <a:r>
              <a:rPr lang="pt-PT" sz="2700" dirty="0"/>
              <a:t>Configurar software para ter configurações seguras por padrão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12035"/>
            <a:ext cx="6742249" cy="63212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500" b="1" dirty="0"/>
              <a:t>Prática</a:t>
            </a:r>
            <a:r>
              <a:rPr lang="pt-PT" sz="1500" dirty="0"/>
              <a:t>:</a:t>
            </a:r>
          </a:p>
          <a:p>
            <a:r>
              <a:rPr lang="pt-PT" sz="1500" dirty="0"/>
              <a:t>Configurar software para ter definições seguras por padrão</a:t>
            </a:r>
          </a:p>
          <a:p>
            <a:pPr marL="457200" lvl="1" indent="0">
              <a:buNone/>
            </a:pPr>
            <a:endParaRPr lang="pt-PT" sz="1500" dirty="0"/>
          </a:p>
          <a:p>
            <a:pPr marL="0" indent="0">
              <a:buNone/>
            </a:pPr>
            <a:r>
              <a:rPr lang="pt-PT" sz="1500" b="1" dirty="0"/>
              <a:t>Objetivo:</a:t>
            </a:r>
          </a:p>
          <a:p>
            <a:r>
              <a:rPr lang="pt-PT" sz="1500" dirty="0"/>
              <a:t>Ajudar a melhorar a segurança do software durante instalação</a:t>
            </a:r>
          </a:p>
          <a:p>
            <a:endParaRPr lang="pt-PT" sz="1500" dirty="0"/>
          </a:p>
          <a:p>
            <a:pPr marL="0" indent="0">
              <a:buNone/>
            </a:pPr>
            <a:r>
              <a:rPr lang="pt-PT" sz="1500" b="1" dirty="0"/>
              <a:t>Tarefas:</a:t>
            </a:r>
          </a:p>
          <a:p>
            <a:r>
              <a:rPr lang="pt-PT" sz="1500" dirty="0"/>
              <a:t>Determinar como configurar cada definição que seja relacionada com segurança de maneira a que as configurações não enfraqueçam a segurança do sistema </a:t>
            </a:r>
          </a:p>
          <a:p>
            <a:r>
              <a:rPr lang="pt-PT" sz="1500" dirty="0"/>
              <a:t>Implementar as definições padrão e documenta-las</a:t>
            </a:r>
          </a:p>
          <a:p>
            <a:endParaRPr lang="pt-PT" sz="1500" dirty="0"/>
          </a:p>
          <a:p>
            <a:pPr marL="0" indent="0">
              <a:buNone/>
            </a:pPr>
            <a:r>
              <a:rPr lang="pt-PT" sz="1500" b="1" dirty="0"/>
              <a:t>Exemplos de Implementação:</a:t>
            </a:r>
          </a:p>
          <a:p>
            <a:r>
              <a:rPr lang="pt-PT" sz="1500" dirty="0"/>
              <a:t>Realizar testes para verificar se cada definição está a funcionar como pretendido</a:t>
            </a:r>
          </a:p>
          <a:p>
            <a:r>
              <a:rPr lang="pt-PT" sz="1500" dirty="0"/>
              <a:t>Documentar cada função de cada definição padrão imposta</a:t>
            </a:r>
          </a:p>
          <a:p>
            <a:r>
              <a:rPr lang="pt-PT" sz="1500" dirty="0"/>
              <a:t>Documentar como cada função pode ser implementar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9163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7E8037-CE32-4A3E-82A4-D42845DE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810435"/>
            <a:ext cx="4106380" cy="1692985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Responder a Relatórios de  Vulnerabilidades </a:t>
            </a: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Grupo responsável por identificar as vulnerabilidades nas diferentes versões do software produzido e ainda efetuar uma ação rápida e adequada na resolução nessas vulnerabilidades como em outras que possam ocorrer no futuro.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600" dirty="0"/>
              <a:t>Este grupo pode ser dividido em três práticas:</a:t>
            </a:r>
          </a:p>
          <a:p>
            <a:r>
              <a:rPr lang="pt-PT" sz="1600" dirty="0"/>
              <a:t>Identificar e confirmar vulnerabilidades continuadamente.</a:t>
            </a:r>
          </a:p>
          <a:p>
            <a:r>
              <a:rPr lang="pt-PT" sz="1600" dirty="0"/>
              <a:t>Avaliar e priorizar a correção de todos as vulnerabilidades.</a:t>
            </a:r>
          </a:p>
          <a:p>
            <a:r>
              <a:rPr lang="pt-PT" sz="1600" dirty="0"/>
              <a:t>Analisar vulnerabilidades para identificar as respetivas causas.</a:t>
            </a:r>
          </a:p>
        </p:txBody>
      </p:sp>
    </p:spTree>
    <p:extLst>
      <p:ext uri="{BB962C8B-B14F-4D97-AF65-F5344CB8AC3E}">
        <p14:creationId xmlns:p14="http://schemas.microsoft.com/office/powerpoint/2010/main" val="15192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B46990-17A5-4583-AEB3-64BAEAA0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28" y="4158839"/>
            <a:ext cx="2456442" cy="24564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A07B0B-9E9B-40F4-93C2-D6735F46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SDLC -Ciclo de Vida de Desenvolvimento de Software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A8D0C0-6431-4918-A9F0-CA8DE863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924" y="624944"/>
            <a:ext cx="6281873" cy="3533895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PT" sz="2000" b="1" dirty="0"/>
              <a:t>Processo seguido no desenvolvimento de um projeto de software</a:t>
            </a:r>
          </a:p>
          <a:p>
            <a:pPr>
              <a:buBlip>
                <a:blip r:embed="rId3"/>
              </a:buBlip>
            </a:pPr>
            <a:endParaRPr lang="pt-PT" sz="2000" b="1" dirty="0"/>
          </a:p>
          <a:p>
            <a:pPr algn="r">
              <a:buBlip>
                <a:blip r:embed="rId3"/>
              </a:buBlip>
            </a:pPr>
            <a:r>
              <a:rPr lang="pt-PT" sz="2000" b="1" dirty="0"/>
              <a:t>Consiste num plano detalhado que descreve como desenvolver, manter, substituir, alterar ou aprimorar um software especifico.</a:t>
            </a:r>
          </a:p>
          <a:p>
            <a:pPr>
              <a:buBlip>
                <a:blip r:embed="rId3"/>
              </a:buBlip>
            </a:pPr>
            <a:r>
              <a:rPr lang="pt-PT" sz="2000" b="1" dirty="0"/>
              <a:t>Melhora a qualidade do software e o processo geral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93834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7E8037-CE32-4A3E-82A4-D42845DE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42" y="2796799"/>
            <a:ext cx="3956783" cy="1919580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RV</a:t>
            </a:r>
            <a:br>
              <a:rPr lang="pt-PT" dirty="0"/>
            </a:br>
            <a:r>
              <a:rPr lang="pt-PT" sz="2700" dirty="0"/>
              <a:t>Identificar e confirmar vulnerabilidades de forma contínua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b="1" dirty="0"/>
              <a:t>Tarefa:</a:t>
            </a:r>
          </a:p>
          <a:p>
            <a:r>
              <a:rPr lang="pt-PT" sz="1400" dirty="0"/>
              <a:t>Reunir informações dos consumidores sobre possíveis vulnerabilidades  no software ou nos seus componentes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PT" sz="1400" b="1" dirty="0"/>
              <a:t>Exemplos de</a:t>
            </a:r>
            <a:r>
              <a:rPr lang="en-US" sz="1400" b="1" dirty="0"/>
              <a:t> </a:t>
            </a:r>
            <a:r>
              <a:rPr lang="pt-PT" sz="1400" b="1" dirty="0"/>
              <a:t>Implementações</a:t>
            </a:r>
            <a:r>
              <a:rPr lang="en-US" sz="1400" b="1" dirty="0"/>
              <a:t>: </a:t>
            </a:r>
          </a:p>
          <a:p>
            <a:r>
              <a:rPr lang="pt-PT" sz="1400" dirty="0"/>
              <a:t>Estabelecer um programa de resposta a vulnerabilidades para facilitar a vida a quem deseja reportar uma vulnerabilidade</a:t>
            </a:r>
          </a:p>
          <a:p>
            <a:r>
              <a:rPr lang="pt-PT" sz="1400" dirty="0"/>
              <a:t>Monitorizar base de dados de vulnerabilidades e outras fontes de relatórios de vulnerabilidades </a:t>
            </a:r>
          </a:p>
        </p:txBody>
      </p:sp>
    </p:spTree>
    <p:extLst>
      <p:ext uri="{BB962C8B-B14F-4D97-AF65-F5344CB8AC3E}">
        <p14:creationId xmlns:p14="http://schemas.microsoft.com/office/powerpoint/2010/main" val="361817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7E8037-CE32-4A3E-82A4-D42845DE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66218"/>
            <a:ext cx="404622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RV</a:t>
            </a:r>
            <a:br>
              <a:rPr lang="pt-PT" dirty="0"/>
            </a:br>
            <a:r>
              <a:rPr lang="pt-PT" sz="2700" dirty="0"/>
              <a:t>Avaliar e priorizar a correção de todas as vulnerabilidades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Pratica responsável por pegar nas vulnerabilidades conhecidas do software e analisa-las. </a:t>
            </a:r>
          </a:p>
          <a:p>
            <a:pPr marL="0" indent="0">
              <a:buNone/>
            </a:pPr>
            <a:r>
              <a:rPr lang="pt-PT" sz="1600" dirty="0"/>
              <a:t>Ver de que forma seria possível explorar tais vulnerabilidades e o esforço e recursos necessários para a explorar.</a:t>
            </a:r>
          </a:p>
          <a:p>
            <a:pPr marL="0" indent="0">
              <a:buNone/>
            </a:pPr>
            <a:r>
              <a:rPr lang="pt-PT" sz="1600" dirty="0"/>
              <a:t>A organização deve estar pronta para corrigir tais vulnerabilidades mesmo que não tenham sido exploradas.</a:t>
            </a:r>
          </a:p>
          <a:p>
            <a:pPr marL="0" indent="0">
              <a:buNone/>
            </a:pPr>
            <a:r>
              <a:rPr lang="pt-PT" sz="1600" dirty="0"/>
              <a:t>Solução baseia-se no uso de </a:t>
            </a:r>
            <a:r>
              <a:rPr lang="pt-PT" sz="1600" dirty="0" err="1"/>
              <a:t>tracking</a:t>
            </a:r>
            <a:r>
              <a:rPr lang="pt-PT" sz="1600" dirty="0"/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346453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7E8037-CE32-4A3E-82A4-D42845DE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66218"/>
            <a:ext cx="4046220" cy="1325563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4900" dirty="0"/>
              <a:t>RV</a:t>
            </a:r>
            <a:br>
              <a:rPr lang="pt-PT" dirty="0"/>
            </a:br>
            <a:r>
              <a:rPr lang="pt-PT" sz="2700" dirty="0"/>
              <a:t>Analisar vulnerabilidades para identificar as respetivas causas.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4B12F-D82E-4912-9733-9D0AB429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Prática responsável por reduzir a frequências de futuras vulnerabilidades.</a:t>
            </a:r>
          </a:p>
          <a:p>
            <a:pPr marL="0" indent="0">
              <a:buNone/>
            </a:pPr>
            <a:r>
              <a:rPr lang="pt-PT" sz="1600" dirty="0"/>
              <a:t>As tarefas :</a:t>
            </a:r>
          </a:p>
          <a:p>
            <a:r>
              <a:rPr lang="pt-PT" sz="1600" dirty="0"/>
              <a:t>Baseiam-se nas analises das causas das vulnerabilidades</a:t>
            </a:r>
          </a:p>
          <a:p>
            <a:r>
              <a:rPr lang="pt-PT" sz="1600" dirty="0"/>
              <a:t>Na revisão do software</a:t>
            </a:r>
          </a:p>
          <a:p>
            <a:r>
              <a:rPr lang="pt-PT" sz="1600" dirty="0"/>
              <a:t>Revisão do processo SDLC e atualiza-lo sempre que preciso.</a:t>
            </a:r>
          </a:p>
        </p:txBody>
      </p:sp>
    </p:spTree>
    <p:extLst>
      <p:ext uri="{BB962C8B-B14F-4D97-AF65-F5344CB8AC3E}">
        <p14:creationId xmlns:p14="http://schemas.microsoft.com/office/powerpoint/2010/main" val="3874412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5DE46-123B-4B87-B814-A8BD42DB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DF9EB9-B9AD-41C4-83C0-93EEF6F0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012" y="804689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Estas foram as praticas e diretivas que a NIST aconselha que as organizações abordem, para manter e desenvolver software de forma segura.</a:t>
            </a:r>
          </a:p>
          <a:p>
            <a:pPr marL="0" indent="0" algn="r">
              <a:buNone/>
            </a:pPr>
            <a:endParaRPr lang="pt-PT" sz="1600" dirty="0"/>
          </a:p>
          <a:p>
            <a:pPr marL="0" indent="0" algn="r">
              <a:buNone/>
            </a:pPr>
            <a:endParaRPr lang="pt-PT" sz="1600" dirty="0"/>
          </a:p>
          <a:p>
            <a:pPr marL="0" indent="0" algn="r">
              <a:buNone/>
            </a:pPr>
            <a:r>
              <a:rPr lang="pt-PT" sz="1600" dirty="0"/>
              <a:t>Nem todas as praticas são de fácil implementação ou aplicáveis, mas tudo depende dos recursos e infraestruturas que a organização utilize no desenvolvimento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79134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F85CF-7767-4F42-9EB7-CF619808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SDLC</a:t>
            </a:r>
            <a:br>
              <a:rPr lang="pt-PT" b="1" dirty="0"/>
            </a:br>
            <a:r>
              <a:rPr lang="pt-PT" b="1" dirty="0"/>
              <a:t>Alternativas</a:t>
            </a:r>
          </a:p>
        </p:txBody>
      </p:sp>
      <p:pic>
        <p:nvPicPr>
          <p:cNvPr id="2050" name="Picture 2" descr="Agile and V-Model Of SDLC - Aman CSE - Medium">
            <a:extLst>
              <a:ext uri="{FF2B5EF4-FFF2-40B4-BE49-F238E27FC236}">
                <a16:creationId xmlns:a16="http://schemas.microsoft.com/office/drawing/2014/main" id="{5818CC8F-3683-4020-857A-42E69683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992" y="500312"/>
            <a:ext cx="2438400" cy="2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905AF8-B48B-4009-88CC-5699F080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1785936"/>
            <a:ext cx="3333750" cy="2562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A777B5-8D71-448A-9E14-B425A6CAC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522" y="4390126"/>
            <a:ext cx="5432778" cy="20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7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718F1-1B8E-4C27-AC56-E397F957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42" y="2261935"/>
            <a:ext cx="3400928" cy="2903623"/>
          </a:xfrm>
        </p:spPr>
        <p:txBody>
          <a:bodyPr>
            <a:normAutofit fontScale="90000"/>
          </a:bodyPr>
          <a:lstStyle/>
          <a:p>
            <a:r>
              <a:rPr lang="pt-PT" sz="5400" b="1" dirty="0"/>
              <a:t>SSDF</a:t>
            </a:r>
            <a:br>
              <a:rPr lang="pt-PT" sz="5400" b="1" dirty="0"/>
            </a:br>
            <a:r>
              <a:rPr lang="pt-PT" sz="3600" b="1" dirty="0"/>
              <a:t>Framework de Desenvolvimento de Software Seguro</a:t>
            </a:r>
            <a:br>
              <a:rPr lang="pt-PT" sz="5400" b="1" dirty="0"/>
            </a:b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05BB0E-AAC1-4E52-BE03-2CB0917A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É uma </a:t>
            </a:r>
            <a:r>
              <a:rPr lang="pt-PT" sz="2400" dirty="0" err="1"/>
              <a:t>framework</a:t>
            </a:r>
            <a:r>
              <a:rPr lang="pt-PT" sz="2400" dirty="0"/>
              <a:t> que tenta estabelecer práticas seguras de desenvolvimento de software.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Desenvolvida pela NIST e tem como objetivo mitigar vulnerabilidades em software.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 descr="Comments to NIST on AI Standards – Center for Data Innovation">
            <a:extLst>
              <a:ext uri="{FF2B5EF4-FFF2-40B4-BE49-F238E27FC236}">
                <a16:creationId xmlns:a16="http://schemas.microsoft.com/office/drawing/2014/main" id="{CA37A5D7-FD03-4E3E-A7AC-7CAA9D49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90" y="4359442"/>
            <a:ext cx="3384884" cy="22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33BF0-5362-46B3-A935-6F22AC11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6000" b="1" dirty="0"/>
              <a:t>SSDF</a:t>
            </a:r>
            <a:br>
              <a:rPr lang="pt-PT" sz="6000" b="1" dirty="0"/>
            </a:br>
            <a:r>
              <a:rPr lang="pt-PT" sz="3600" b="1" dirty="0"/>
              <a:t>Framework de Desenvolvimento de Software Seguro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FC5D0E-24ED-4768-8606-2D66F251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Ajuda a empresa a documentar o seu software</a:t>
            </a:r>
          </a:p>
          <a:p>
            <a:pPr marL="0" indent="0">
              <a:buNone/>
            </a:pPr>
            <a:r>
              <a:rPr lang="pt-PT" sz="2400" dirty="0"/>
              <a:t>As práticas são padronizadas, logo facilmente são aplicáveis noutros contextos.</a:t>
            </a:r>
          </a:p>
          <a:p>
            <a:pPr marL="0" indent="0">
              <a:buNone/>
            </a:pPr>
            <a:r>
              <a:rPr lang="pt-PT" sz="2400" dirty="0"/>
              <a:t>Facilmente incorporado a qualquer fluxo de trabalho no desenvolvimento de software que já esteja a decorrer.</a:t>
            </a:r>
          </a:p>
        </p:txBody>
      </p:sp>
    </p:spTree>
    <p:extLst>
      <p:ext uri="{BB962C8B-B14F-4D97-AF65-F5344CB8AC3E}">
        <p14:creationId xmlns:p14="http://schemas.microsoft.com/office/powerpoint/2010/main" val="416105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10AD4-EF7C-4AD0-A1D9-FF4A398E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6600" b="1" dirty="0"/>
              <a:t>SSDF</a:t>
            </a:r>
            <a:br>
              <a:rPr lang="pt-PT" sz="6600" b="1" dirty="0"/>
            </a:br>
            <a:r>
              <a:rPr lang="pt-PT" sz="3600" b="1" dirty="0"/>
              <a:t>Framework de Desenvolvimento de Software Seguro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11256C-B9FE-46C9-8F40-8237D3C0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/>
              <a:t>A </a:t>
            </a:r>
            <a:r>
              <a:rPr lang="pt-PT" sz="2400" dirty="0" err="1"/>
              <a:t>framework</a:t>
            </a:r>
            <a:r>
              <a:rPr lang="pt-PT" sz="2400" dirty="0"/>
              <a:t> é constituída por quatro grupos diferentes: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sz="2000" dirty="0"/>
              <a:t>Preparar a Organização (Prepare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Organization</a:t>
            </a:r>
            <a:r>
              <a:rPr lang="pt-PT" sz="2000" dirty="0"/>
              <a:t>)</a:t>
            </a:r>
          </a:p>
          <a:p>
            <a:pPr lvl="1"/>
            <a:r>
              <a:rPr lang="pt-PT" sz="2000" dirty="0"/>
              <a:t>Proteger o Software (</a:t>
            </a:r>
            <a:r>
              <a:rPr lang="pt-PT" sz="2000" dirty="0" err="1"/>
              <a:t>Protect</a:t>
            </a:r>
            <a:r>
              <a:rPr lang="pt-PT" sz="2000" dirty="0"/>
              <a:t> </a:t>
            </a:r>
            <a:r>
              <a:rPr lang="pt-PT" sz="2000" dirty="0" err="1"/>
              <a:t>the</a:t>
            </a:r>
            <a:r>
              <a:rPr lang="pt-PT" sz="2000" dirty="0"/>
              <a:t> Software)</a:t>
            </a:r>
          </a:p>
          <a:p>
            <a:pPr lvl="1"/>
            <a:r>
              <a:rPr lang="pt-PT" sz="2000" dirty="0"/>
              <a:t>Produzir Software Seguro (</a:t>
            </a:r>
            <a:r>
              <a:rPr lang="pt-PT" sz="2000" dirty="0" err="1"/>
              <a:t>Produce</a:t>
            </a:r>
            <a:r>
              <a:rPr lang="pt-PT" sz="2000" dirty="0"/>
              <a:t> </a:t>
            </a:r>
            <a:r>
              <a:rPr lang="pt-PT" sz="2000" dirty="0" err="1"/>
              <a:t>Well-Secured</a:t>
            </a:r>
            <a:r>
              <a:rPr lang="pt-PT" sz="2000" dirty="0"/>
              <a:t> Software)</a:t>
            </a:r>
          </a:p>
          <a:p>
            <a:pPr lvl="1"/>
            <a:r>
              <a:rPr lang="pt-PT" sz="2000" dirty="0"/>
              <a:t>Resposta a vulnerabilidades (</a:t>
            </a:r>
            <a:r>
              <a:rPr lang="pt-PT" sz="2000" dirty="0" err="1"/>
              <a:t>Respond</a:t>
            </a:r>
            <a:r>
              <a:rPr lang="pt-PT" sz="2000" dirty="0"/>
              <a:t> to </a:t>
            </a:r>
            <a:r>
              <a:rPr lang="pt-PT" sz="2000" dirty="0" err="1"/>
              <a:t>Vulnerability</a:t>
            </a:r>
            <a:r>
              <a:rPr lang="pt-PT" sz="2000" dirty="0"/>
              <a:t> </a:t>
            </a:r>
            <a:r>
              <a:rPr lang="pt-PT" sz="2000" dirty="0" err="1"/>
              <a:t>Reports</a:t>
            </a:r>
            <a:r>
              <a:rPr lang="pt-PT" sz="2000" dirty="0"/>
              <a:t>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783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5922A-B666-44A5-B7C6-5DF607DB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6600" b="1" dirty="0"/>
              <a:t>SSDF</a:t>
            </a:r>
            <a:br>
              <a:rPr lang="pt-PT" sz="6600" b="1" dirty="0"/>
            </a:br>
            <a:r>
              <a:rPr lang="pt-PT" sz="3600" b="1" dirty="0"/>
              <a:t>Framework de Desenvolvimento de Software Seguro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F2C08C-BB2F-41E2-9623-27D5B37F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2600" dirty="0"/>
              <a:t>E cada prática tem três elementos associados:</a:t>
            </a:r>
          </a:p>
          <a:p>
            <a:pPr marL="0" indent="0">
              <a:buNone/>
            </a:pPr>
            <a:endParaRPr lang="pt-PT" dirty="0"/>
          </a:p>
          <a:p>
            <a:pPr lvl="1"/>
            <a:r>
              <a:rPr lang="pt-PT" sz="2400" dirty="0"/>
              <a:t>Tarefa (</a:t>
            </a:r>
            <a:r>
              <a:rPr lang="pt-PT" sz="2400" dirty="0" err="1"/>
              <a:t>Task</a:t>
            </a:r>
            <a:r>
              <a:rPr lang="pt-PT" sz="2400" dirty="0"/>
              <a:t>)</a:t>
            </a:r>
          </a:p>
          <a:p>
            <a:pPr lvl="1"/>
            <a:r>
              <a:rPr lang="pt-PT" sz="2400" dirty="0"/>
              <a:t>Exemplo de Implementação (</a:t>
            </a:r>
            <a:r>
              <a:rPr lang="pt-PT" sz="2400" dirty="0" err="1"/>
              <a:t>Implementation</a:t>
            </a:r>
            <a:r>
              <a:rPr lang="pt-PT" sz="2400" dirty="0"/>
              <a:t> </a:t>
            </a:r>
            <a:r>
              <a:rPr lang="pt-PT" sz="2400" dirty="0" err="1"/>
              <a:t>Example</a:t>
            </a:r>
            <a:r>
              <a:rPr lang="pt-PT" sz="2400" dirty="0"/>
              <a:t>)</a:t>
            </a:r>
          </a:p>
          <a:p>
            <a:pPr lvl="1"/>
            <a:r>
              <a:rPr lang="pt-PT" sz="2400" dirty="0"/>
              <a:t>Referência (</a:t>
            </a:r>
            <a:r>
              <a:rPr lang="pt-PT" sz="2400" dirty="0" err="1"/>
              <a:t>Reference</a:t>
            </a:r>
            <a:r>
              <a:rPr lang="pt-PT" sz="2400" dirty="0"/>
              <a:t>)</a:t>
            </a:r>
          </a:p>
          <a:p>
            <a:pPr marL="457200" lvl="1" indent="0">
              <a:buNone/>
            </a:pPr>
            <a:endParaRPr lang="pt-PT" sz="2400" dirty="0"/>
          </a:p>
          <a:p>
            <a:pPr marL="457200" lvl="1" indent="0">
              <a:buNone/>
            </a:pPr>
            <a:endParaRPr lang="pt-PT" sz="2400" dirty="0"/>
          </a:p>
          <a:p>
            <a:pPr marL="457200" lvl="1" indent="0" algn="ctr">
              <a:buNone/>
            </a:pPr>
            <a:r>
              <a:rPr lang="pt-PT" sz="2400" dirty="0"/>
              <a:t>Uma prática pode ter várias tarefas associadas a esta, como também vários exemplos de implementação.</a:t>
            </a:r>
          </a:p>
          <a:p>
            <a:pPr marL="457200" lvl="1" indent="0">
              <a:buNone/>
            </a:pPr>
            <a:endParaRPr lang="pt-PT" sz="1800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0631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30807-4061-459F-B42F-01514C09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9E4B81-E936-4357-BD78-0362087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38E0B7-BFB8-4C82-B923-640D7A4F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1" y="803186"/>
            <a:ext cx="10911622" cy="55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75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760</TotalTime>
  <Words>2511</Words>
  <Application>Microsoft Office PowerPoint</Application>
  <PresentationFormat>Ecrã Panorâmico</PresentationFormat>
  <Paragraphs>341</Paragraphs>
  <Slides>33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7" baseType="lpstr">
      <vt:lpstr>Calibri Light</vt:lpstr>
      <vt:lpstr>Rockwell</vt:lpstr>
      <vt:lpstr>Wingdings</vt:lpstr>
      <vt:lpstr>Atlas</vt:lpstr>
      <vt:lpstr>  MITIGAR O RISCO DE VULNERABILIDADES DE SOFTWARE   AO ADOTAR UMA FRAMEWORK DE DESENVOLVIMENTO DE SOFTWARE SEGURO  </vt:lpstr>
      <vt:lpstr>SDLC -Ciclo de Vida de Desenvolvimento de Software </vt:lpstr>
      <vt:lpstr>SDLC -Ciclo de Vida de Desenvolvimento de Software </vt:lpstr>
      <vt:lpstr>SDLC Alternativas</vt:lpstr>
      <vt:lpstr>SSDF Framework de Desenvolvimento de Software Seguro </vt:lpstr>
      <vt:lpstr>SSDF Framework de Desenvolvimento de Software Seguro</vt:lpstr>
      <vt:lpstr>SSDF Framework de Desenvolvimento de Software Seguro</vt:lpstr>
      <vt:lpstr>SSDF Framework de Desenvolvimento de Software Seguro</vt:lpstr>
      <vt:lpstr>Apresentação do PowerPoint</vt:lpstr>
      <vt:lpstr>Preparar a Organização</vt:lpstr>
      <vt:lpstr> Preparar a Organização Definir requerimentos de segurança para o desenvolvimento de software </vt:lpstr>
      <vt:lpstr> Preparar a Organização Implementar cargos e responsabilidades </vt:lpstr>
      <vt:lpstr> Preparar a Organização Implementar uma toolchain de suporte </vt:lpstr>
      <vt:lpstr> Preparar a Organização Definir critérios para a verificação da segurança de software </vt:lpstr>
      <vt:lpstr>Proteger o Software </vt:lpstr>
      <vt:lpstr> Proteger o Software Proteger código contra acesso não autorizado e adulteração </vt:lpstr>
      <vt:lpstr> Proteger o Software Mecanismos para verificar a integridade da versão do software </vt:lpstr>
      <vt:lpstr> Proteger o Software Arquivar e proteger versões de software </vt:lpstr>
      <vt:lpstr>Produzir Software Seguro</vt:lpstr>
      <vt:lpstr> Produzir Software Seguro Considerar riscos de segurança durante o design do software </vt:lpstr>
      <vt:lpstr> Produzir Software Seguro Rever o design do software e verificar os requerimentos de segurança </vt:lpstr>
      <vt:lpstr> Produzir Software Seguro Verificar os requerimentos de segurança de software de terceiros </vt:lpstr>
      <vt:lpstr> Produzir Software Seguro Reutilizar código seguro quando possível </vt:lpstr>
      <vt:lpstr> Produzir Software Seguro Criar código que adira às práticas seguras de programação </vt:lpstr>
      <vt:lpstr> Produzir Software Seguro Configurar os processos de compilação para melhorar a segurança do executáveis </vt:lpstr>
      <vt:lpstr> Produzir Software Seguro Rever código para identificar vulnerabilidades e requerimentos de segurança </vt:lpstr>
      <vt:lpstr> Produzir Software Seguro Testar código para identificar vulnerabilidades e requerimentos de segurança </vt:lpstr>
      <vt:lpstr> Produzir Software Seguro Configurar software para ter configurações seguras por padrão </vt:lpstr>
      <vt:lpstr> Responder a Relatórios de  Vulnerabilidades   </vt:lpstr>
      <vt:lpstr> RV Identificar e confirmar vulnerabilidades de forma contínua </vt:lpstr>
      <vt:lpstr> RV Avaliar e priorizar a correção de todas as vulnerabilidades </vt:lpstr>
      <vt:lpstr> RV Analisar vulnerabilidades para identificar as respetivas causas.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THE RISK OF SOFTWARE VULNERABILITIES BY ADOPTING AN SSDF </dc:title>
  <dc:creator>Bruno Rodrigues</dc:creator>
  <cp:lastModifiedBy>Bruno Rodrigues</cp:lastModifiedBy>
  <cp:revision>96</cp:revision>
  <dcterms:created xsi:type="dcterms:W3CDTF">2020-03-21T23:14:04Z</dcterms:created>
  <dcterms:modified xsi:type="dcterms:W3CDTF">2020-04-27T02:15:19Z</dcterms:modified>
</cp:coreProperties>
</file>