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2"/>
  </p:notesMasterIdLst>
  <p:sldIdLst>
    <p:sldId id="256" r:id="rId2"/>
    <p:sldId id="257" r:id="rId3"/>
    <p:sldId id="258" r:id="rId4"/>
    <p:sldId id="342" r:id="rId5"/>
    <p:sldId id="321" r:id="rId6"/>
    <p:sldId id="344" r:id="rId7"/>
    <p:sldId id="347" r:id="rId8"/>
    <p:sldId id="348" r:id="rId9"/>
    <p:sldId id="343" r:id="rId10"/>
    <p:sldId id="352" r:id="rId11"/>
    <p:sldId id="349" r:id="rId12"/>
    <p:sldId id="353" r:id="rId13"/>
    <p:sldId id="350" r:id="rId14"/>
    <p:sldId id="345" r:id="rId15"/>
    <p:sldId id="259" r:id="rId16"/>
    <p:sldId id="260" r:id="rId17"/>
    <p:sldId id="261" r:id="rId18"/>
    <p:sldId id="262" r:id="rId19"/>
    <p:sldId id="297" r:id="rId20"/>
    <p:sldId id="298" r:id="rId21"/>
    <p:sldId id="299" r:id="rId22"/>
    <p:sldId id="300" r:id="rId23"/>
    <p:sldId id="304" r:id="rId24"/>
    <p:sldId id="301" r:id="rId25"/>
    <p:sldId id="302" r:id="rId26"/>
    <p:sldId id="303" r:id="rId27"/>
    <p:sldId id="305" r:id="rId28"/>
    <p:sldId id="306" r:id="rId29"/>
    <p:sldId id="307" r:id="rId30"/>
    <p:sldId id="309" r:id="rId31"/>
    <p:sldId id="311" r:id="rId32"/>
    <p:sldId id="312" r:id="rId33"/>
    <p:sldId id="314" r:id="rId34"/>
    <p:sldId id="315" r:id="rId35"/>
    <p:sldId id="313" r:id="rId36"/>
    <p:sldId id="316" r:id="rId37"/>
    <p:sldId id="319" r:id="rId38"/>
    <p:sldId id="330" r:id="rId39"/>
    <p:sldId id="323" r:id="rId40"/>
    <p:sldId id="334" r:id="rId41"/>
    <p:sldId id="331" r:id="rId42"/>
    <p:sldId id="332" r:id="rId43"/>
    <p:sldId id="333" r:id="rId44"/>
    <p:sldId id="335" r:id="rId45"/>
    <p:sldId id="328" r:id="rId46"/>
    <p:sldId id="336" r:id="rId47"/>
    <p:sldId id="338" r:id="rId48"/>
    <p:sldId id="327" r:id="rId49"/>
    <p:sldId id="339" r:id="rId50"/>
    <p:sldId id="341" r:id="rId51"/>
  </p:sldIdLst>
  <p:sldSz cx="9144000" cy="5143500" type="screen16x9"/>
  <p:notesSz cx="6858000" cy="9144000"/>
  <p:embeddedFontLst>
    <p:embeddedFont>
      <p:font typeface="Advent Pro SemiBold" panose="020B0604020202020204" charset="0"/>
      <p:regular r:id="rId53"/>
      <p:bold r:id="rId54"/>
    </p:embeddedFont>
    <p:embeddedFont>
      <p:font typeface="Fira Sans Condensed Medium" panose="020B0604020202020204" charset="0"/>
      <p:regular r:id="rId55"/>
      <p:bold r:id="rId56"/>
      <p:italic r:id="rId57"/>
      <p:boldItalic r:id="rId58"/>
    </p:embeddedFont>
    <p:embeddedFont>
      <p:font typeface="Fira Sans Extra Condensed Medium" panose="020B0604020202020204" charset="0"/>
      <p:regular r:id="rId59"/>
      <p:bold r:id="rId60"/>
      <p:italic r:id="rId61"/>
      <p:boldItalic r:id="rId62"/>
    </p:embeddedFont>
    <p:embeddedFont>
      <p:font typeface="Maven Pro" panose="020B0604020202020204" charset="0"/>
      <p:regular r:id="rId63"/>
      <p:bold r:id="rId64"/>
    </p:embeddedFont>
    <p:embeddedFont>
      <p:font typeface="Share Tech" panose="020B0604020202020204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CD6B8-006B-4592-8CD2-708108500A89}" v="196" dt="2020-05-16T01:30:16.175"/>
  </p1510:revLst>
</p1510:revInfo>
</file>

<file path=ppt/tableStyles.xml><?xml version="1.0" encoding="utf-8"?>
<a:tblStyleLst xmlns:a="http://schemas.openxmlformats.org/drawingml/2006/main" def="{29233A98-A011-42E4-9CD0-D8182DA4A78E}">
  <a:tblStyle styleId="{29233A98-A011-42E4-9CD0-D8182DA4A7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11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21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8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2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2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621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18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81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71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1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9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50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20566" y="284246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BRUNO RODRIGUES PG41066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CARLOS ALVES PG41840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668726" y="1350488"/>
            <a:ext cx="7607547" cy="1689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b="1" dirty="0"/>
              <a:t>PROJETO 2</a:t>
            </a:r>
            <a:br>
              <a:rPr lang="pt-PT" b="1" dirty="0"/>
            </a:br>
            <a:r>
              <a:rPr lang="pt-PT" b="1" dirty="0"/>
              <a:t>SELENIUM, KRITIKA E DEEPSCAN</a:t>
            </a:r>
            <a:endParaRPr b="1" dirty="0"/>
          </a:p>
        </p:txBody>
      </p:sp>
      <p:pic>
        <p:nvPicPr>
          <p:cNvPr id="1026" name="Picture 2" descr="SeleniumHQ Browser Automation">
            <a:extLst>
              <a:ext uri="{FF2B5EF4-FFF2-40B4-BE49-F238E27FC236}">
                <a16:creationId xmlns:a16="http://schemas.microsoft.com/office/drawing/2014/main" id="{F5FA5270-B09A-45CF-BC7C-D74081B4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5" y="3373563"/>
            <a:ext cx="1514700" cy="1582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C3F63D0-0493-48ED-8064-C003B4D48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01" y="3951432"/>
            <a:ext cx="4389009" cy="640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55F556-55C0-4BB0-9A4E-6081B862A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507" y="3269071"/>
            <a:ext cx="1678338" cy="1678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36A9872-ECAA-4B8F-8D1C-366C74B61CB5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Exemplo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B55F6F-37F7-451F-A40F-3A4CCFD12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778" y="1325348"/>
            <a:ext cx="3810222" cy="268312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B11A52F-3400-4FAD-8149-1D8E06515E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45888" y="1436686"/>
            <a:ext cx="1892263" cy="23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DB559AF-03FD-43C0-B698-92F8FBC92483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Capacidades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1F9ABF2-A4A2-43BB-9A2B-7FB5203DF5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6323" y="1084159"/>
            <a:ext cx="4000500" cy="162814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B338CE6-33AE-47E0-AC85-1DEB5CD58E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95" y="2813334"/>
            <a:ext cx="3646857" cy="219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A27BC70-EA56-4A9E-86E0-EF626E4B2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825" y="1084159"/>
            <a:ext cx="3514725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1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1B7BF38-FF8C-4365-98EE-42FCB9E1E4E9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Diferenças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C7C9BF5-CF7E-4536-BC7C-136AE52748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5" y="1508698"/>
            <a:ext cx="3677617" cy="231523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6ADD144-79B0-464C-B613-88B8AF123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693" y="1508698"/>
            <a:ext cx="3985769" cy="231523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EED0A54-F35D-424C-9AEF-D7BCE933B0A8}"/>
              </a:ext>
            </a:extLst>
          </p:cNvPr>
          <p:cNvSpPr txBox="1"/>
          <p:nvPr/>
        </p:nvSpPr>
        <p:spPr>
          <a:xfrm>
            <a:off x="1756950" y="4712230"/>
            <a:ext cx="140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Selenium</a:t>
            </a:r>
            <a:r>
              <a:rPr lang="pt-PT" dirty="0">
                <a:solidFill>
                  <a:schemeClr val="bg1"/>
                </a:solidFill>
              </a:rPr>
              <a:t> IDE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73F744-5937-4400-B329-602593121F53}"/>
              </a:ext>
            </a:extLst>
          </p:cNvPr>
          <p:cNvSpPr txBox="1"/>
          <p:nvPr/>
        </p:nvSpPr>
        <p:spPr>
          <a:xfrm>
            <a:off x="5743693" y="4558341"/>
            <a:ext cx="183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Selenium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Webdriver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4F2C8CA-477A-482E-A9FE-7B78FADC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6" y="3823937"/>
            <a:ext cx="2989387" cy="9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BA6D7CC-7A14-4734-ABED-CEF7ED6A33CD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393405" y="411675"/>
            <a:ext cx="4008474" cy="577800"/>
          </a:xfrm>
        </p:spPr>
        <p:txBody>
          <a:bodyPr/>
          <a:lstStyle/>
          <a:p>
            <a:r>
              <a:rPr lang="pt-PT" dirty="0"/>
              <a:t>Vantagens do </a:t>
            </a:r>
            <a:r>
              <a:rPr lang="pt-PT" dirty="0" err="1"/>
              <a:t>Webdriver</a:t>
            </a:r>
            <a:endParaRPr lang="pt-PT" dirty="0"/>
          </a:p>
        </p:txBody>
      </p:sp>
      <p:sp>
        <p:nvSpPr>
          <p:cNvPr id="14" name="Título 8">
            <a:extLst>
              <a:ext uri="{FF2B5EF4-FFF2-40B4-BE49-F238E27FC236}">
                <a16:creationId xmlns:a16="http://schemas.microsoft.com/office/drawing/2014/main" id="{F4730B80-D708-439C-B0C2-1667A264F79C}"/>
              </a:ext>
            </a:extLst>
          </p:cNvPr>
          <p:cNvSpPr txBox="1">
            <a:spLocks/>
          </p:cNvSpPr>
          <p:nvPr/>
        </p:nvSpPr>
        <p:spPr>
          <a:xfrm>
            <a:off x="4830726" y="411675"/>
            <a:ext cx="400847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Vantagens do IDE</a:t>
            </a:r>
          </a:p>
        </p:txBody>
      </p:sp>
      <p:sp>
        <p:nvSpPr>
          <p:cNvPr id="15" name="Google Shape;506;p28">
            <a:extLst>
              <a:ext uri="{FF2B5EF4-FFF2-40B4-BE49-F238E27FC236}">
                <a16:creationId xmlns:a16="http://schemas.microsoft.com/office/drawing/2014/main" id="{4DB40B95-6E2D-4BB5-8023-82EEE624C2C4}"/>
              </a:ext>
            </a:extLst>
          </p:cNvPr>
          <p:cNvSpPr txBox="1">
            <a:spLocks/>
          </p:cNvSpPr>
          <p:nvPr/>
        </p:nvSpPr>
        <p:spPr>
          <a:xfrm>
            <a:off x="4830726" y="1309773"/>
            <a:ext cx="2969021" cy="342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Vantagens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Simples de utilizar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Capacidade de exportar o teste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Permite alterar e adicionar comandos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Algo a apontar: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Só é suportado pelo Chrome e Firefox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6" name="Google Shape;506;p28">
            <a:extLst>
              <a:ext uri="{FF2B5EF4-FFF2-40B4-BE49-F238E27FC236}">
                <a16:creationId xmlns:a16="http://schemas.microsoft.com/office/drawing/2014/main" id="{40D8BE21-FDA9-48AA-9280-14F4180A5B9A}"/>
              </a:ext>
            </a:extLst>
          </p:cNvPr>
          <p:cNvSpPr txBox="1">
            <a:spLocks/>
          </p:cNvSpPr>
          <p:nvPr/>
        </p:nvSpPr>
        <p:spPr>
          <a:xfrm>
            <a:off x="482010" y="1309773"/>
            <a:ext cx="2969021" cy="342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Vantagens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É open </a:t>
            </a:r>
            <a:r>
              <a:rPr lang="pt-PT" dirty="0" err="1">
                <a:solidFill>
                  <a:schemeClr val="bg1"/>
                </a:solidFill>
              </a:rPr>
              <a:t>source</a:t>
            </a: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Suporta múltiplas línguas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Suporta quase todos os browsers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É suportado em múltiplos sistemas operativos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API extensa e documentada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92914A4-C9FA-4A4F-B93F-97AB28338F7A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SELENIUM </a:t>
            </a:r>
            <a:r>
              <a:rPr lang="pt-PT" dirty="0" err="1"/>
              <a:t>Grid</a:t>
            </a:r>
            <a:endParaRPr lang="pt-PT" dirty="0"/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38D848B8-E0AA-440C-A878-2B9A9CA63EFE}"/>
              </a:ext>
            </a:extLst>
          </p:cNvPr>
          <p:cNvSpPr txBox="1">
            <a:spLocks/>
          </p:cNvSpPr>
          <p:nvPr/>
        </p:nvSpPr>
        <p:spPr>
          <a:xfrm>
            <a:off x="537970" y="1244009"/>
            <a:ext cx="4299844" cy="238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Apresenta a mesma capacidade do que o </a:t>
            </a:r>
            <a:r>
              <a:rPr lang="pt-PT" dirty="0" err="1"/>
              <a:t>Selenium</a:t>
            </a:r>
            <a:r>
              <a:rPr lang="pt-PT" dirty="0"/>
              <a:t> </a:t>
            </a:r>
            <a:r>
              <a:rPr lang="pt-PT" dirty="0" err="1"/>
              <a:t>Webdriver</a:t>
            </a:r>
            <a:endParaRPr lang="pt-PT" dirty="0"/>
          </a:p>
          <a:p>
            <a:pPr marL="0" indent="0"/>
            <a:r>
              <a:rPr lang="pt-PT" dirty="0"/>
              <a:t>Permite realizar testes em varias maquinas remotas em simultâneo</a:t>
            </a:r>
          </a:p>
          <a:p>
            <a:pPr marL="0" indent="0"/>
            <a:endParaRPr lang="pt-PT" dirty="0"/>
          </a:p>
        </p:txBody>
      </p:sp>
      <p:grpSp>
        <p:nvGrpSpPr>
          <p:cNvPr id="7" name="Google Shape;508;p28">
            <a:extLst>
              <a:ext uri="{FF2B5EF4-FFF2-40B4-BE49-F238E27FC236}">
                <a16:creationId xmlns:a16="http://schemas.microsoft.com/office/drawing/2014/main" id="{0902AE04-0CA3-4963-900A-CE00CC62A753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8" name="Google Shape;509;p28">
              <a:extLst>
                <a:ext uri="{FF2B5EF4-FFF2-40B4-BE49-F238E27FC236}">
                  <a16:creationId xmlns:a16="http://schemas.microsoft.com/office/drawing/2014/main" id="{9238D609-F4C3-4E7F-9A3D-D95E1CC4782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28">
              <a:extLst>
                <a:ext uri="{FF2B5EF4-FFF2-40B4-BE49-F238E27FC236}">
                  <a16:creationId xmlns:a16="http://schemas.microsoft.com/office/drawing/2014/main" id="{D4789982-7575-4B35-8F9C-D86ED9705542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28">
              <a:extLst>
                <a:ext uri="{FF2B5EF4-FFF2-40B4-BE49-F238E27FC236}">
                  <a16:creationId xmlns:a16="http://schemas.microsoft.com/office/drawing/2014/main" id="{4621C621-D6A0-4B27-BDC8-E3835FE14BB3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28">
              <a:extLst>
                <a:ext uri="{FF2B5EF4-FFF2-40B4-BE49-F238E27FC236}">
                  <a16:creationId xmlns:a16="http://schemas.microsoft.com/office/drawing/2014/main" id="{4747BF5D-706D-4742-99F0-E697BAA395F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28">
              <a:extLst>
                <a:ext uri="{FF2B5EF4-FFF2-40B4-BE49-F238E27FC236}">
                  <a16:creationId xmlns:a16="http://schemas.microsoft.com/office/drawing/2014/main" id="{2174A1C8-03B4-4345-AEBA-AD838C1A4ADA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;p28">
              <a:extLst>
                <a:ext uri="{FF2B5EF4-FFF2-40B4-BE49-F238E27FC236}">
                  <a16:creationId xmlns:a16="http://schemas.microsoft.com/office/drawing/2014/main" id="{21556E1E-AE0E-4504-8DA9-0E80B8FABA1E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;p28">
              <a:extLst>
                <a:ext uri="{FF2B5EF4-FFF2-40B4-BE49-F238E27FC236}">
                  <a16:creationId xmlns:a16="http://schemas.microsoft.com/office/drawing/2014/main" id="{2BCBAF14-C7C2-4E90-85CB-DC6966BFDA0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;p28">
              <a:extLst>
                <a:ext uri="{FF2B5EF4-FFF2-40B4-BE49-F238E27FC236}">
                  <a16:creationId xmlns:a16="http://schemas.microsoft.com/office/drawing/2014/main" id="{0200F7F9-2FF5-43B8-ADA4-F51154B11F5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7;p28">
              <a:extLst>
                <a:ext uri="{FF2B5EF4-FFF2-40B4-BE49-F238E27FC236}">
                  <a16:creationId xmlns:a16="http://schemas.microsoft.com/office/drawing/2014/main" id="{249176D1-7E63-4DA2-AF77-6F42EB5159F3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8;p28">
              <a:extLst>
                <a:ext uri="{FF2B5EF4-FFF2-40B4-BE49-F238E27FC236}">
                  <a16:creationId xmlns:a16="http://schemas.microsoft.com/office/drawing/2014/main" id="{1F597552-C5C1-46D3-8EC6-3F8C3508D275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19;p28">
              <a:extLst>
                <a:ext uri="{FF2B5EF4-FFF2-40B4-BE49-F238E27FC236}">
                  <a16:creationId xmlns:a16="http://schemas.microsoft.com/office/drawing/2014/main" id="{7E4B582D-1A68-400E-A814-B31AFC95BCE2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0;p28">
              <a:extLst>
                <a:ext uri="{FF2B5EF4-FFF2-40B4-BE49-F238E27FC236}">
                  <a16:creationId xmlns:a16="http://schemas.microsoft.com/office/drawing/2014/main" id="{DB36B136-8E54-4CE4-8C0A-9182DC6F819A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1;p28">
              <a:extLst>
                <a:ext uri="{FF2B5EF4-FFF2-40B4-BE49-F238E27FC236}">
                  <a16:creationId xmlns:a16="http://schemas.microsoft.com/office/drawing/2014/main" id="{441E0741-C81D-4CBA-BA23-DB612BE3C38C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2;p28">
              <a:extLst>
                <a:ext uri="{FF2B5EF4-FFF2-40B4-BE49-F238E27FC236}">
                  <a16:creationId xmlns:a16="http://schemas.microsoft.com/office/drawing/2014/main" id="{265BBA04-193B-4CC5-9468-FD1279F7450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3;p28">
              <a:extLst>
                <a:ext uri="{FF2B5EF4-FFF2-40B4-BE49-F238E27FC236}">
                  <a16:creationId xmlns:a16="http://schemas.microsoft.com/office/drawing/2014/main" id="{06196CDA-7099-4E79-A8B9-E7469C90A994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4;p28">
              <a:extLst>
                <a:ext uri="{FF2B5EF4-FFF2-40B4-BE49-F238E27FC236}">
                  <a16:creationId xmlns:a16="http://schemas.microsoft.com/office/drawing/2014/main" id="{C133DD1D-54A8-45CC-959A-59BE763C33E7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5;p28">
              <a:extLst>
                <a:ext uri="{FF2B5EF4-FFF2-40B4-BE49-F238E27FC236}">
                  <a16:creationId xmlns:a16="http://schemas.microsoft.com/office/drawing/2014/main" id="{2DC80F07-59AA-451E-B3C8-4FD3093C3CA1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26;p28">
              <a:extLst>
                <a:ext uri="{FF2B5EF4-FFF2-40B4-BE49-F238E27FC236}">
                  <a16:creationId xmlns:a16="http://schemas.microsoft.com/office/drawing/2014/main" id="{8694DF73-760E-4513-B00C-5484FDB87855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7;p28">
              <a:extLst>
                <a:ext uri="{FF2B5EF4-FFF2-40B4-BE49-F238E27FC236}">
                  <a16:creationId xmlns:a16="http://schemas.microsoft.com/office/drawing/2014/main" id="{9B7B6092-9C5E-4C5B-8579-AE94EAA6B8CA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8;p28">
            <a:extLst>
              <a:ext uri="{FF2B5EF4-FFF2-40B4-BE49-F238E27FC236}">
                <a16:creationId xmlns:a16="http://schemas.microsoft.com/office/drawing/2014/main" id="{614B5FE5-B548-4034-B2CB-833517728748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29" name="Google Shape;529;p28">
              <a:extLst>
                <a:ext uri="{FF2B5EF4-FFF2-40B4-BE49-F238E27FC236}">
                  <a16:creationId xmlns:a16="http://schemas.microsoft.com/office/drawing/2014/main" id="{F388435D-66A8-43B8-A162-6BE093BF988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0;p28">
              <a:extLst>
                <a:ext uri="{FF2B5EF4-FFF2-40B4-BE49-F238E27FC236}">
                  <a16:creationId xmlns:a16="http://schemas.microsoft.com/office/drawing/2014/main" id="{55AAC636-7774-46F0-A521-7BD554C44900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1;p28">
              <a:extLst>
                <a:ext uri="{FF2B5EF4-FFF2-40B4-BE49-F238E27FC236}">
                  <a16:creationId xmlns:a16="http://schemas.microsoft.com/office/drawing/2014/main" id="{F3DAEE22-9BE6-4505-B347-5235D7CEA2EE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2;p28">
              <a:extLst>
                <a:ext uri="{FF2B5EF4-FFF2-40B4-BE49-F238E27FC236}">
                  <a16:creationId xmlns:a16="http://schemas.microsoft.com/office/drawing/2014/main" id="{637018CB-D78D-4F6C-BF1E-1F1A99CEF877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;p28">
              <a:extLst>
                <a:ext uri="{FF2B5EF4-FFF2-40B4-BE49-F238E27FC236}">
                  <a16:creationId xmlns:a16="http://schemas.microsoft.com/office/drawing/2014/main" id="{2B7B3F17-7442-416B-B02A-8FAF5D81A31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 descr="Uma imagem com desenho, alimentação&#10;&#10;Descrição gerada automaticamente">
            <a:extLst>
              <a:ext uri="{FF2B5EF4-FFF2-40B4-BE49-F238E27FC236}">
                <a16:creationId xmlns:a16="http://schemas.microsoft.com/office/drawing/2014/main" id="{112DB8AA-2B8A-413E-AE70-B73009B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52" y="1676126"/>
            <a:ext cx="1800250" cy="189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Kritika.io é uma ferramenta de análise de código.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Aponta falhas de seguranças, examina licenças de dependências open-</a:t>
            </a:r>
            <a:r>
              <a:rPr lang="pt-PT" dirty="0" err="1"/>
              <a:t>source</a:t>
            </a:r>
            <a:r>
              <a:rPr lang="pt-PT" dirty="0"/>
              <a:t>, reporta duplicações e a complexidade do código. 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KRITIKA.IO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639F73B-71DB-445A-BAE1-E4DA03718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99" b="25430"/>
          <a:stretch/>
        </p:blipFill>
        <p:spPr>
          <a:xfrm>
            <a:off x="5319033" y="2097473"/>
            <a:ext cx="2143125" cy="10496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576294" y="535245"/>
            <a:ext cx="68558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LINGUAGENS DE PROGRAMAÇÃO SUPORTADAS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98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PERL5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</a:t>
            </a:r>
            <a:endParaRPr dirty="0"/>
          </a:p>
        </p:txBody>
      </p:sp>
      <p:cxnSp>
        <p:nvCxnSpPr>
          <p:cNvPr id="592" name="Google Shape;592;p29"/>
          <p:cNvCxnSpPr>
            <a:stCxn id="572" idx="1"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72;p29">
            <a:extLst>
              <a:ext uri="{FF2B5EF4-FFF2-40B4-BE49-F238E27FC236}">
                <a16:creationId xmlns:a16="http://schemas.microsoft.com/office/drawing/2014/main" id="{C92E2A6D-CDBA-43C8-8394-F0CA0C541B3C}"/>
              </a:ext>
            </a:extLst>
          </p:cNvPr>
          <p:cNvSpPr txBox="1">
            <a:spLocks/>
          </p:cNvSpPr>
          <p:nvPr/>
        </p:nvSpPr>
        <p:spPr>
          <a:xfrm>
            <a:off x="923634" y="1780695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PHP</a:t>
            </a:r>
          </a:p>
        </p:txBody>
      </p:sp>
      <p:sp>
        <p:nvSpPr>
          <p:cNvPr id="32" name="Google Shape;572;p29">
            <a:extLst>
              <a:ext uri="{FF2B5EF4-FFF2-40B4-BE49-F238E27FC236}">
                <a16:creationId xmlns:a16="http://schemas.microsoft.com/office/drawing/2014/main" id="{B22035DB-74FF-4B73-99A4-45B72E2B99D3}"/>
              </a:ext>
            </a:extLst>
          </p:cNvPr>
          <p:cNvSpPr txBox="1">
            <a:spLocks/>
          </p:cNvSpPr>
          <p:nvPr/>
        </p:nvSpPr>
        <p:spPr>
          <a:xfrm>
            <a:off x="923633" y="2358495"/>
            <a:ext cx="119224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PYTHON</a:t>
            </a:r>
          </a:p>
        </p:txBody>
      </p:sp>
      <p:sp>
        <p:nvSpPr>
          <p:cNvPr id="33" name="Google Shape;572;p29">
            <a:extLst>
              <a:ext uri="{FF2B5EF4-FFF2-40B4-BE49-F238E27FC236}">
                <a16:creationId xmlns:a16="http://schemas.microsoft.com/office/drawing/2014/main" id="{602CB065-B9D9-4350-891D-BB233373C4B0}"/>
              </a:ext>
            </a:extLst>
          </p:cNvPr>
          <p:cNvSpPr txBox="1">
            <a:spLocks/>
          </p:cNvSpPr>
          <p:nvPr/>
        </p:nvSpPr>
        <p:spPr>
          <a:xfrm>
            <a:off x="923634" y="2914785"/>
            <a:ext cx="26276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JAVA E JAVASCRIPT</a:t>
            </a:r>
          </a:p>
        </p:txBody>
      </p:sp>
      <p:sp>
        <p:nvSpPr>
          <p:cNvPr id="34" name="Google Shape;574;p29">
            <a:extLst>
              <a:ext uri="{FF2B5EF4-FFF2-40B4-BE49-F238E27FC236}">
                <a16:creationId xmlns:a16="http://schemas.microsoft.com/office/drawing/2014/main" id="{05970781-FDAD-4BBA-8486-8D2C04D05573}"/>
              </a:ext>
            </a:extLst>
          </p:cNvPr>
          <p:cNvSpPr txBox="1">
            <a:spLocks/>
          </p:cNvSpPr>
          <p:nvPr/>
        </p:nvSpPr>
        <p:spPr>
          <a:xfrm>
            <a:off x="7059679" y="17738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C++</a:t>
            </a:r>
          </a:p>
        </p:txBody>
      </p:sp>
      <p:sp>
        <p:nvSpPr>
          <p:cNvPr id="35" name="Google Shape;574;p29">
            <a:extLst>
              <a:ext uri="{FF2B5EF4-FFF2-40B4-BE49-F238E27FC236}">
                <a16:creationId xmlns:a16="http://schemas.microsoft.com/office/drawing/2014/main" id="{9168D6B2-E256-4756-8C59-0A1CD209C30F}"/>
              </a:ext>
            </a:extLst>
          </p:cNvPr>
          <p:cNvSpPr txBox="1">
            <a:spLocks/>
          </p:cNvSpPr>
          <p:nvPr/>
        </p:nvSpPr>
        <p:spPr>
          <a:xfrm>
            <a:off x="7075466" y="243460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SQL</a:t>
            </a:r>
          </a:p>
        </p:txBody>
      </p:sp>
      <p:sp>
        <p:nvSpPr>
          <p:cNvPr id="36" name="Google Shape;574;p29">
            <a:extLst>
              <a:ext uri="{FF2B5EF4-FFF2-40B4-BE49-F238E27FC236}">
                <a16:creationId xmlns:a16="http://schemas.microsoft.com/office/drawing/2014/main" id="{DF5EBC13-05A4-469D-BF37-7B34C3C5FA8A}"/>
              </a:ext>
            </a:extLst>
          </p:cNvPr>
          <p:cNvSpPr txBox="1">
            <a:spLocks/>
          </p:cNvSpPr>
          <p:nvPr/>
        </p:nvSpPr>
        <p:spPr>
          <a:xfrm>
            <a:off x="7062923" y="3180433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BASH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62BD17-FF92-4853-B15A-86E81E1F6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8" r="21012"/>
          <a:stretch/>
        </p:blipFill>
        <p:spPr>
          <a:xfrm>
            <a:off x="3758551" y="2103536"/>
            <a:ext cx="2955852" cy="27315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/>
          <p:nvPr/>
        </p:nvSpPr>
        <p:spPr>
          <a:xfrm>
            <a:off x="4866744" y="1141595"/>
            <a:ext cx="2583925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1392865" y="1141595"/>
            <a:ext cx="279933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12;p30">
            <a:extLst>
              <a:ext uri="{FF2B5EF4-FFF2-40B4-BE49-F238E27FC236}">
                <a16:creationId xmlns:a16="http://schemas.microsoft.com/office/drawing/2014/main" id="{FFBA0CBB-C430-435A-B326-539E07803C80}"/>
              </a:ext>
            </a:extLst>
          </p:cNvPr>
          <p:cNvSpPr/>
          <p:nvPr/>
        </p:nvSpPr>
        <p:spPr>
          <a:xfrm>
            <a:off x="4811031" y="3949291"/>
            <a:ext cx="2822162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610;p30">
            <a:extLst>
              <a:ext uri="{FF2B5EF4-FFF2-40B4-BE49-F238E27FC236}">
                <a16:creationId xmlns:a16="http://schemas.microsoft.com/office/drawing/2014/main" id="{C50C71CB-0593-460F-8605-D9D0F22AB07E}"/>
              </a:ext>
            </a:extLst>
          </p:cNvPr>
          <p:cNvSpPr/>
          <p:nvPr/>
        </p:nvSpPr>
        <p:spPr>
          <a:xfrm>
            <a:off x="1336093" y="4041980"/>
            <a:ext cx="2822162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FUNCIONALIDADES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59921" y="111864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DUPLICAÇÕES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483532" y="123746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INCREMENTAL 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421871" y="413466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VIOLAÇÕES DE CÓDIGO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129776" y="394172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DIFF-MODE</a:t>
            </a:r>
            <a:endParaRPr dirty="0"/>
          </a:p>
        </p:txBody>
      </p:sp>
      <p:sp>
        <p:nvSpPr>
          <p:cNvPr id="610" name="Google Shape;610;p30"/>
          <p:cNvSpPr/>
          <p:nvPr/>
        </p:nvSpPr>
        <p:spPr>
          <a:xfrm>
            <a:off x="1336093" y="2549995"/>
            <a:ext cx="2933588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825779" y="2560788"/>
            <a:ext cx="2822162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192195" y="1503545"/>
            <a:ext cx="674549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138547" y="529835"/>
            <a:ext cx="684500" cy="33558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69681" y="2911945"/>
            <a:ext cx="556098" cy="1079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30182" y="268029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8329" y="127428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Google Shape;615;p30">
            <a:extLst>
              <a:ext uri="{FF2B5EF4-FFF2-40B4-BE49-F238E27FC236}">
                <a16:creationId xmlns:a16="http://schemas.microsoft.com/office/drawing/2014/main" id="{300D0CB1-5C5E-4CFA-93D6-52909684C9D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158255" y="440393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02;p30">
            <a:extLst>
              <a:ext uri="{FF2B5EF4-FFF2-40B4-BE49-F238E27FC236}">
                <a16:creationId xmlns:a16="http://schemas.microsoft.com/office/drawing/2014/main" id="{BD144497-AF38-4262-9D6F-C02945295647}"/>
              </a:ext>
            </a:extLst>
          </p:cNvPr>
          <p:cNvSpPr txBox="1">
            <a:spLocks/>
          </p:cNvSpPr>
          <p:nvPr/>
        </p:nvSpPr>
        <p:spPr>
          <a:xfrm>
            <a:off x="1053671" y="2650275"/>
            <a:ext cx="254896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PERFIS DE REGRAS PERSONALIZADOS</a:t>
            </a:r>
          </a:p>
        </p:txBody>
      </p:sp>
      <p:sp>
        <p:nvSpPr>
          <p:cNvPr id="69" name="Google Shape;602;p30">
            <a:extLst>
              <a:ext uri="{FF2B5EF4-FFF2-40B4-BE49-F238E27FC236}">
                <a16:creationId xmlns:a16="http://schemas.microsoft.com/office/drawing/2014/main" id="{9157163C-A473-4A4C-8CB5-0A3F5C33D9A2}"/>
              </a:ext>
            </a:extLst>
          </p:cNvPr>
          <p:cNvSpPr txBox="1">
            <a:spLocks/>
          </p:cNvSpPr>
          <p:nvPr/>
        </p:nvSpPr>
        <p:spPr>
          <a:xfrm>
            <a:off x="5569370" y="264746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PT" dirty="0"/>
              <a:t>PORTÃO DE QUALIDADE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A09CA27-1207-420A-AC4F-C0CF9A83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694" y="1236272"/>
            <a:ext cx="494046" cy="485673"/>
          </a:xfrm>
          <a:prstGeom prst="rect">
            <a:avLst/>
          </a:prstGeom>
        </p:spPr>
      </p:pic>
      <p:grpSp>
        <p:nvGrpSpPr>
          <p:cNvPr id="85" name="Google Shape;10364;p59">
            <a:extLst>
              <a:ext uri="{FF2B5EF4-FFF2-40B4-BE49-F238E27FC236}">
                <a16:creationId xmlns:a16="http://schemas.microsoft.com/office/drawing/2014/main" id="{308A0810-079E-4714-8CFF-80881BDB5632}"/>
              </a:ext>
            </a:extLst>
          </p:cNvPr>
          <p:cNvGrpSpPr/>
          <p:nvPr/>
        </p:nvGrpSpPr>
        <p:grpSpPr>
          <a:xfrm>
            <a:off x="3688196" y="2701744"/>
            <a:ext cx="403900" cy="464227"/>
            <a:chOff x="1805901" y="1960358"/>
            <a:chExt cx="284847" cy="373627"/>
          </a:xfrm>
        </p:grpSpPr>
        <p:sp>
          <p:nvSpPr>
            <p:cNvPr id="86" name="Google Shape;10365;p59">
              <a:extLst>
                <a:ext uri="{FF2B5EF4-FFF2-40B4-BE49-F238E27FC236}">
                  <a16:creationId xmlns:a16="http://schemas.microsoft.com/office/drawing/2014/main" id="{8E8D4331-5A7D-4E17-8050-8C696306CACB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66;p59">
              <a:extLst>
                <a:ext uri="{FF2B5EF4-FFF2-40B4-BE49-F238E27FC236}">
                  <a16:creationId xmlns:a16="http://schemas.microsoft.com/office/drawing/2014/main" id="{21AAAD8F-72FD-46D3-B4D9-6FAAF340A744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1134;p60">
            <a:extLst>
              <a:ext uri="{FF2B5EF4-FFF2-40B4-BE49-F238E27FC236}">
                <a16:creationId xmlns:a16="http://schemas.microsoft.com/office/drawing/2014/main" id="{8DCBFBF6-2A04-411B-9191-C64FC3E7717E}"/>
              </a:ext>
            </a:extLst>
          </p:cNvPr>
          <p:cNvGrpSpPr/>
          <p:nvPr/>
        </p:nvGrpSpPr>
        <p:grpSpPr>
          <a:xfrm>
            <a:off x="4832955" y="4041980"/>
            <a:ext cx="578914" cy="521997"/>
            <a:chOff x="1748582" y="3372635"/>
            <a:chExt cx="359269" cy="335780"/>
          </a:xfrm>
        </p:grpSpPr>
        <p:sp>
          <p:nvSpPr>
            <p:cNvPr id="91" name="Google Shape;11135;p60">
              <a:extLst>
                <a:ext uri="{FF2B5EF4-FFF2-40B4-BE49-F238E27FC236}">
                  <a16:creationId xmlns:a16="http://schemas.microsoft.com/office/drawing/2014/main" id="{39A444C9-F8FC-4B10-B980-0FF6A8469A6B}"/>
                </a:ext>
              </a:extLst>
            </p:cNvPr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11136;p60">
              <a:extLst>
                <a:ext uri="{FF2B5EF4-FFF2-40B4-BE49-F238E27FC236}">
                  <a16:creationId xmlns:a16="http://schemas.microsoft.com/office/drawing/2014/main" id="{1D603740-A516-49A5-91CE-5DF70266097B}"/>
                </a:ext>
              </a:extLst>
            </p:cNvPr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93" name="Google Shape;11137;p60">
                <a:extLst>
                  <a:ext uri="{FF2B5EF4-FFF2-40B4-BE49-F238E27FC236}">
                    <a16:creationId xmlns:a16="http://schemas.microsoft.com/office/drawing/2014/main" id="{5E39D87A-0D98-45A2-8715-FD9FBB69F13E}"/>
                  </a:ext>
                </a:extLst>
              </p:cNvPr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11138;p60">
                <a:extLst>
                  <a:ext uri="{FF2B5EF4-FFF2-40B4-BE49-F238E27FC236}">
                    <a16:creationId xmlns:a16="http://schemas.microsoft.com/office/drawing/2014/main" id="{36FE1348-5714-4974-B70B-7EEC8E7227DD}"/>
                  </a:ext>
                </a:extLst>
              </p:cNvPr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139;p60">
                <a:extLst>
                  <a:ext uri="{FF2B5EF4-FFF2-40B4-BE49-F238E27FC236}">
                    <a16:creationId xmlns:a16="http://schemas.microsoft.com/office/drawing/2014/main" id="{6AFE6A66-0CFF-43F5-849C-88ABB53F7C85}"/>
                  </a:ext>
                </a:extLst>
              </p:cNvPr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38841DA0-19F0-4BAF-9395-D2764CD0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52" y="4204667"/>
            <a:ext cx="359695" cy="353599"/>
          </a:xfrm>
          <a:prstGeom prst="rect">
            <a:avLst/>
          </a:prstGeom>
        </p:spPr>
      </p:pic>
      <p:cxnSp>
        <p:nvCxnSpPr>
          <p:cNvPr id="97" name="Google Shape;614;p30">
            <a:extLst>
              <a:ext uri="{FF2B5EF4-FFF2-40B4-BE49-F238E27FC236}">
                <a16:creationId xmlns:a16="http://schemas.microsoft.com/office/drawing/2014/main" id="{4F35E50D-9377-4133-B53F-F027BBD90D08}"/>
              </a:ext>
            </a:extLst>
          </p:cNvPr>
          <p:cNvCxnSpPr>
            <a:cxnSpLocks/>
            <a:stCxn id="69" idx="2"/>
            <a:endCxn id="56" idx="0"/>
          </p:cNvCxnSpPr>
          <p:nvPr/>
        </p:nvCxnSpPr>
        <p:spPr>
          <a:xfrm rot="5400000">
            <a:off x="4253690" y="1785650"/>
            <a:ext cx="749814" cy="37628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INCREMENTAL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80DE35-755E-404E-A465-58CD2DD5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21" b="89706" l="9443" r="94431">
                        <a14:foregroundMark x1="69249" y1="82721" x2="69249" y2="82721"/>
                        <a14:foregroundMark x1="76513" y1="78309" x2="76513" y2="78309"/>
                        <a14:foregroundMark x1="76513" y1="78309" x2="76513" y2="78309"/>
                        <a14:foregroundMark x1="77240" y1="78309" x2="77240" y2="78309"/>
                        <a14:foregroundMark x1="89831" y1="13603" x2="89831" y2="13603"/>
                        <a14:foregroundMark x1="89831" y1="13603" x2="89831" y2="13603"/>
                        <a14:foregroundMark x1="94673" y1="16544" x2="94673" y2="16544"/>
                        <a14:foregroundMark x1="94673" y1="16176" x2="94673" y2="16176"/>
                        <a14:foregroundMark x1="15738" y1="7721" x2="15738" y2="7721"/>
                        <a14:foregroundMark x1="15738" y1="8088" x2="15738" y2="8088"/>
                        <a14:foregroundMark x1="12833" y1="10662" x2="12833" y2="10662"/>
                        <a14:foregroundMark x1="12833" y1="10662" x2="12833" y2="10662"/>
                        <a14:foregroundMark x1="14528" y1="22059" x2="14528" y2="22059"/>
                        <a14:foregroundMark x1="14528" y1="22059" x2="14528" y2="22059"/>
                        <a14:foregroundMark x1="14528" y1="28676" x2="14528" y2="28676"/>
                        <a14:foregroundMark x1="14528" y1="28676" x2="14528" y2="28676"/>
                        <a14:foregroundMark x1="15254" y1="47059" x2="15254" y2="47059"/>
                        <a14:foregroundMark x1="15496" y1="47059" x2="15496" y2="47059"/>
                        <a14:foregroundMark x1="14286" y1="60294" x2="14286" y2="60294"/>
                        <a14:foregroundMark x1="14286" y1="60294" x2="14286" y2="60294"/>
                        <a14:foregroundMark x1="15254" y1="70221" x2="15254" y2="70221"/>
                        <a14:foregroundMark x1="15254" y1="69853" x2="15254" y2="69853"/>
                        <a14:foregroundMark x1="13559" y1="79412" x2="13559" y2="79412"/>
                        <a14:foregroundMark x1="13559" y1="79412" x2="13559" y2="79412"/>
                        <a14:foregroundMark x1="14770" y1="82353" x2="14770" y2="82353"/>
                        <a14:foregroundMark x1="14770" y1="82353" x2="14770" y2="82353"/>
                        <a14:foregroundMark x1="20581" y1="81618" x2="20581" y2="81618"/>
                        <a14:foregroundMark x1="20581" y1="81618" x2="20581" y2="81618"/>
                        <a14:foregroundMark x1="20581" y1="81618" x2="20581" y2="81618"/>
                        <a14:foregroundMark x1="13317" y1="7721" x2="13317" y2="7721"/>
                        <a14:foregroundMark x1="13317" y1="7721" x2="13317" y2="77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3613" y="1465069"/>
            <a:ext cx="3934374" cy="25911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859237F-866E-4543-ADD1-4F53D1C1EAA3}"/>
              </a:ext>
            </a:extLst>
          </p:cNvPr>
          <p:cNvSpPr txBox="1"/>
          <p:nvPr/>
        </p:nvSpPr>
        <p:spPr>
          <a:xfrm>
            <a:off x="969032" y="1379426"/>
            <a:ext cx="2554050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Kritika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com análise incremental consegue desenvolver um relatório completo em segundos.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Esta funcionalidade torna-se útil quando o desenvolvedor trabalha nas suas ramificações e com pequenas alterações. 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É possível verificar o nosso código conforme o vamos desenvolvendo.</a:t>
            </a:r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C4F7D-3BD4-4B2F-AF19-5241141C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DUPLICAÇÕES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00D705-DE4F-42D6-87A9-80D84ACF5286}"/>
              </a:ext>
            </a:extLst>
          </p:cNvPr>
          <p:cNvSpPr txBox="1"/>
          <p:nvPr/>
        </p:nvSpPr>
        <p:spPr>
          <a:xfrm>
            <a:off x="969032" y="1438274"/>
            <a:ext cx="3012418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Kritika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deteta duplicações no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codigo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. Para evitar falsos positivos, a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Kritika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não compara o código, mas as arvores sintaxe abstratas.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Assim é possível detetar duplicações com variáveis ou funções renomeadas.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Esta funcionalidade consiste na combinação de varias técnicas(baseadas em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String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, Semântica, Árvore e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Tokens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5B7BB7-C237-4860-9E58-0A9CA3BF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418265"/>
            <a:ext cx="4444545" cy="23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leniumHQ Browser Automation">
            <a:extLst>
              <a:ext uri="{FF2B5EF4-FFF2-40B4-BE49-F238E27FC236}">
                <a16:creationId xmlns:a16="http://schemas.microsoft.com/office/drawing/2014/main" id="{BFD507C7-6A03-4B84-937D-D55BA31A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9" y="1151357"/>
            <a:ext cx="1678338" cy="1753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03FA8A-6FEC-4115-8113-1FE3FE91B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602360" y="2529525"/>
            <a:ext cx="3723826" cy="543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855EC0-3477-4E92-A11E-3A2B00DBE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1" y="3152974"/>
            <a:ext cx="1678338" cy="1678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D320CB-98F8-4334-A890-6732BBE32A0A}"/>
              </a:ext>
            </a:extLst>
          </p:cNvPr>
          <p:cNvSpPr txBox="1"/>
          <p:nvPr/>
        </p:nvSpPr>
        <p:spPr>
          <a:xfrm>
            <a:off x="2604168" y="1658431"/>
            <a:ext cx="48279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Maven Pro" panose="020B0604020202020204" charset="0"/>
              </a:rPr>
              <a:t>Benefícios de utilizar tais ferramentas</a:t>
            </a: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endParaRPr lang="pt-PT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Maior controlo relativamente á qualidade do código;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Custos de desenvolvimento serão reduzidos;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A produtividade será maior;</a:t>
            </a:r>
          </a:p>
          <a:p>
            <a:endParaRPr lang="pt-PT" dirty="0">
              <a:solidFill>
                <a:schemeClr val="bg1"/>
              </a:solidFill>
              <a:latin typeface="Maven Pro" panose="020B0604020202020204" charset="0"/>
            </a:endParaRPr>
          </a:p>
          <a:p>
            <a:endParaRPr lang="pt-PT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3" y="384673"/>
            <a:ext cx="78454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PT" sz="3600" b="1" dirty="0"/>
              <a:t>SELENIUM - KRITIKA – DEEPSCAN</a:t>
            </a: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741B-6B7A-4194-91A7-6E400BEA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715300" cy="577800"/>
          </a:xfrm>
        </p:spPr>
        <p:txBody>
          <a:bodyPr/>
          <a:lstStyle/>
          <a:p>
            <a:r>
              <a:rPr lang="pt-PT" dirty="0"/>
              <a:t>PERFIS DE REGRAS PERSONALIZADAS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987A48-ECE2-4BB9-A85A-01B2F615C29F}"/>
              </a:ext>
            </a:extLst>
          </p:cNvPr>
          <p:cNvSpPr txBox="1"/>
          <p:nvPr/>
        </p:nvSpPr>
        <p:spPr>
          <a:xfrm>
            <a:off x="969032" y="1438274"/>
            <a:ext cx="3012418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Kritika</a:t>
            </a:r>
            <a:r>
              <a:rPr lang="pt-PT" sz="1800" dirty="0">
                <a:solidFill>
                  <a:schemeClr val="accent1"/>
                </a:solidFill>
                <a:latin typeface="Share Tech"/>
                <a:sym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permite criar perfis de regras.</a:t>
            </a:r>
            <a:endParaRPr lang="pt-PT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</a:rPr>
              <a:t>Todos os perfis de regras têm muitas regras diferentes com suas próprias opções de configuração . Devido à análise incremental inteligente, ativar ou desativar regras específicas não forçará a verificação de todas as regras.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315B67-8EA5-4816-8F4E-834A4C0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05" y="1403400"/>
            <a:ext cx="4072453" cy="27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1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741B-6B7A-4194-91A7-6E400BEA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715300" cy="577800"/>
          </a:xfrm>
        </p:spPr>
        <p:txBody>
          <a:bodyPr/>
          <a:lstStyle/>
          <a:p>
            <a:r>
              <a:rPr lang="pt-PT" dirty="0"/>
              <a:t>DIFF-MODE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987A48-ECE2-4BB9-A85A-01B2F615C29F}"/>
              </a:ext>
            </a:extLst>
          </p:cNvPr>
          <p:cNvSpPr txBox="1"/>
          <p:nvPr/>
        </p:nvSpPr>
        <p:spPr>
          <a:xfrm>
            <a:off x="969032" y="1438274"/>
            <a:ext cx="3012418" cy="18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Kritika</a:t>
            </a:r>
            <a:r>
              <a:rPr lang="pt-PT" sz="1800" dirty="0">
                <a:solidFill>
                  <a:schemeClr val="accent1"/>
                </a:solidFill>
                <a:latin typeface="Share Tech"/>
                <a:sym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possui modo </a:t>
            </a:r>
            <a:r>
              <a:rPr lang="pt-PT" dirty="0" err="1">
                <a:solidFill>
                  <a:schemeClr val="lt1"/>
                </a:solidFill>
                <a:latin typeface="Maven Pro"/>
              </a:rPr>
              <a:t>diff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 completo, o que permite que este consiga detetar violações ou erros no código de forma quase instantânea.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Tal funcionalidade melhora a revisão do código.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7D9E73-B19E-426D-94EE-45388197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96" y="1343023"/>
            <a:ext cx="4271086" cy="26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2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7FDC-626A-4A03-A03A-E2F686371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VIOLAÇÕES DE CÓDIGO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AB4001-D74F-40F2-AF8A-07B40BB29FF0}"/>
              </a:ext>
            </a:extLst>
          </p:cNvPr>
          <p:cNvSpPr txBox="1"/>
          <p:nvPr/>
        </p:nvSpPr>
        <p:spPr>
          <a:xfrm>
            <a:off x="969032" y="1438274"/>
            <a:ext cx="3012418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Kritika</a:t>
            </a:r>
            <a:r>
              <a:rPr lang="pt-PT" sz="1800" dirty="0">
                <a:solidFill>
                  <a:schemeClr val="accent1"/>
                </a:solidFill>
                <a:latin typeface="Share Tech"/>
                <a:sym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ainda consegue detetar violações de praticas recomendáveis, possíveis erros e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bad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smells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Consegue detetar um grande numero de erros, pois combina enumeras ferramentas de analise de código estático conhecidas e técnicas proprietárias personalizadas.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845BB2-21A1-4962-AE86-D76F6343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99" y="1724025"/>
            <a:ext cx="4183805" cy="21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A5C2E-3B81-430D-97F9-26439B31E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CORREÇÃO DAS VIOLAÇÕES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EDA3DC-737E-4685-AA7C-B49097F35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02"/>
          <a:stretch/>
        </p:blipFill>
        <p:spPr>
          <a:xfrm>
            <a:off x="4899350" y="1492377"/>
            <a:ext cx="3275618" cy="25386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732E186-6F0D-4635-9795-1B72AA340F3B}"/>
              </a:ext>
            </a:extLst>
          </p:cNvPr>
          <p:cNvSpPr txBox="1"/>
          <p:nvPr/>
        </p:nvSpPr>
        <p:spPr>
          <a:xfrm>
            <a:off x="969032" y="1438274"/>
            <a:ext cx="30124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É possível “resolver” a violação ou erro na </a:t>
            </a:r>
            <a:r>
              <a:rPr lang="pt-PT" dirty="0" err="1">
                <a:solidFill>
                  <a:schemeClr val="lt1"/>
                </a:solidFill>
                <a:latin typeface="Maven Pro"/>
                <a:sym typeface="Maven Pro"/>
              </a:rPr>
              <a:t>propria</a:t>
            </a: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ferramenta.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Ao lado de cada violação/erro é mostrado um link que reencaminha para um formulário.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Cada elemento apresentado no formulário deve ser preenchido conforme a violação.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991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59E0D-F558-4DD3-BAA5-FB3E851C8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PADRÃO DE QUALIDADE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FF0805-D974-49F6-B50E-8C1C56A86E0C}"/>
              </a:ext>
            </a:extLst>
          </p:cNvPr>
          <p:cNvSpPr txBox="1"/>
          <p:nvPr/>
        </p:nvSpPr>
        <p:spPr>
          <a:xfrm>
            <a:off x="969032" y="1438274"/>
            <a:ext cx="301241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Esta funcionalidade permite impor uma tendência que as novas modificações de código devem seguir. 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Essencialmente, é acrescentado uma “classificação” ao relatório que indica se o código passou ou não nos requisitos de qualidade, imposto.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5195A4-DC7A-4786-B8A4-911C0DBA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8274"/>
            <a:ext cx="3829584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58993-E7A3-46B8-9053-47063A4E1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115350" cy="577800"/>
          </a:xfrm>
        </p:spPr>
        <p:txBody>
          <a:bodyPr/>
          <a:lstStyle/>
          <a:p>
            <a:r>
              <a:rPr lang="pt-PT" dirty="0"/>
              <a:t>LICENÇAS E DEPENDENCIAS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48059E-3AA7-443F-B555-2D7A6CE552C9}"/>
              </a:ext>
            </a:extLst>
          </p:cNvPr>
          <p:cNvSpPr txBox="1"/>
          <p:nvPr/>
        </p:nvSpPr>
        <p:spPr>
          <a:xfrm>
            <a:off x="735670" y="1223378"/>
            <a:ext cx="301241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O Kritika.io possui ainda a funcionalidade de controlar as licenças e atualizações das dependências usadas no projeto.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dirty="0">
                <a:solidFill>
                  <a:schemeClr val="lt1"/>
                </a:solidFill>
                <a:latin typeface="Maven Pro"/>
                <a:sym typeface="Maven Pro"/>
              </a:rPr>
              <a:t>Essencialmente, é acrescentado uma “classificação” ao relatório que indica se o código passou ou não nos requisitos de qualidade impostos.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627EDE-D24E-4505-B9BF-46819409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36"/>
          <a:stretch/>
        </p:blipFill>
        <p:spPr>
          <a:xfrm>
            <a:off x="4400550" y="989475"/>
            <a:ext cx="4309967" cy="28073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BEFB7A-6D58-478A-AE4A-F2619AE1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090651"/>
            <a:ext cx="5077748" cy="19485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AE6431-B60A-46EE-A7AC-F60DC7CE8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749"/>
          <a:stretch/>
        </p:blipFill>
        <p:spPr>
          <a:xfrm>
            <a:off x="1142850" y="4064937"/>
            <a:ext cx="2533650" cy="9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6D6B7-8B8A-4E9D-8558-4AFEE1CC3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334425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035763-9D11-44F6-A7B0-CFE265CF77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090" y="1170622"/>
            <a:ext cx="6433820" cy="33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E10A-9FB0-4ADD-874F-8F99AEE8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82025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BCF7F4-CDF0-49C2-9E34-57EDC768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61" y="1735358"/>
            <a:ext cx="5133277" cy="222523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7F6ACCC-AB1B-4EFE-B4E6-2F6FFDF0FE13}"/>
              </a:ext>
            </a:extLst>
          </p:cNvPr>
          <p:cNvSpPr txBox="1">
            <a:spLocks/>
          </p:cNvSpPr>
          <p:nvPr/>
        </p:nvSpPr>
        <p:spPr>
          <a:xfrm>
            <a:off x="1152224" y="1157558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RESULTADO DA ANÁLISE</a:t>
            </a:r>
          </a:p>
        </p:txBody>
      </p:sp>
    </p:spTree>
    <p:extLst>
      <p:ext uri="{BB962C8B-B14F-4D97-AF65-F5344CB8AC3E}">
        <p14:creationId xmlns:p14="http://schemas.microsoft.com/office/powerpoint/2010/main" val="2264634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11B1-E121-439B-B89D-10F1E1F7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039150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DBB245-01AF-4CC9-8DA8-11940789E0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869" y="2150001"/>
            <a:ext cx="7843782" cy="125994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301979B-4469-4EF7-93B1-359B6D6324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869" y="1906536"/>
            <a:ext cx="7843780" cy="2785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B942D0B-D0DF-47C0-BBA6-546D4DB258D4}"/>
              </a:ext>
            </a:extLst>
          </p:cNvPr>
          <p:cNvSpPr txBox="1">
            <a:spLocks/>
          </p:cNvSpPr>
          <p:nvPr/>
        </p:nvSpPr>
        <p:spPr>
          <a:xfrm>
            <a:off x="134494" y="1232940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FICHEIROS ANALISADOS</a:t>
            </a:r>
          </a:p>
        </p:txBody>
      </p:sp>
    </p:spTree>
    <p:extLst>
      <p:ext uri="{BB962C8B-B14F-4D97-AF65-F5344CB8AC3E}">
        <p14:creationId xmlns:p14="http://schemas.microsoft.com/office/powerpoint/2010/main" val="82841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11B1-E121-439B-B89D-10F1E1F7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039150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942D0B-D0DF-47C0-BBA6-546D4DB258D4}"/>
              </a:ext>
            </a:extLst>
          </p:cNvPr>
          <p:cNvSpPr txBox="1">
            <a:spLocks/>
          </p:cNvSpPr>
          <p:nvPr/>
        </p:nvSpPr>
        <p:spPr>
          <a:xfrm>
            <a:off x="134494" y="1232940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SCRIPT COM PIOR PONTUAÇÃO - 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mod_user.py</a:t>
            </a: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D42F5A-FBC0-47AC-8023-E973FEABF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2975" y="1846242"/>
            <a:ext cx="8100060" cy="371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84D382-12DA-4896-8759-0BA01C450C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2975" y="2282826"/>
            <a:ext cx="4563110" cy="942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7162F0-60C6-448A-B788-FB158C6958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2975" y="3318453"/>
            <a:ext cx="3857625" cy="628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D8042B-9DAB-4C17-AC2A-4DD4890403A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4243" y="4039755"/>
            <a:ext cx="4962525" cy="64262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DDCFE91-8EAD-4ABA-9AAA-C4EF2B0357B9}"/>
              </a:ext>
            </a:extLst>
          </p:cNvPr>
          <p:cNvSpPr txBox="1">
            <a:spLocks/>
          </p:cNvSpPr>
          <p:nvPr/>
        </p:nvSpPr>
        <p:spPr>
          <a:xfrm>
            <a:off x="377387" y="1730162"/>
            <a:ext cx="4828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1.</a:t>
            </a: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A1B2457-7428-453E-94CE-B427C0E5EDA6}"/>
              </a:ext>
            </a:extLst>
          </p:cNvPr>
          <p:cNvSpPr txBox="1">
            <a:spLocks/>
          </p:cNvSpPr>
          <p:nvPr/>
        </p:nvSpPr>
        <p:spPr>
          <a:xfrm>
            <a:off x="377387" y="2356381"/>
            <a:ext cx="4828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9056847-1B05-4F0C-8ECD-D95CA85720AB}"/>
              </a:ext>
            </a:extLst>
          </p:cNvPr>
          <p:cNvSpPr txBox="1">
            <a:spLocks/>
          </p:cNvSpPr>
          <p:nvPr/>
        </p:nvSpPr>
        <p:spPr>
          <a:xfrm>
            <a:off x="377387" y="3253633"/>
            <a:ext cx="4828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3.</a:t>
            </a: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7738C7-98AF-465E-B469-987D39E8AE7B}"/>
              </a:ext>
            </a:extLst>
          </p:cNvPr>
          <p:cNvSpPr txBox="1">
            <a:spLocks/>
          </p:cNvSpPr>
          <p:nvPr/>
        </p:nvSpPr>
        <p:spPr>
          <a:xfrm>
            <a:off x="377387" y="4039755"/>
            <a:ext cx="48287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4.</a:t>
            </a:r>
            <a:endParaRPr lang="pt-P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EXEMPLOS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Exemplos de utilização das ferramentas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FUNCIONALIDADES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Descrição da ferramenta em estudo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Features</a:t>
            </a:r>
            <a:r>
              <a:rPr lang="pt-PT" dirty="0"/>
              <a:t> das ferramentas e o seu funcionamento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11B1-E121-439B-B89D-10F1E1F7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039150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942D0B-D0DF-47C0-BBA6-546D4DB258D4}"/>
              </a:ext>
            </a:extLst>
          </p:cNvPr>
          <p:cNvSpPr txBox="1">
            <a:spLocks/>
          </p:cNvSpPr>
          <p:nvPr/>
        </p:nvSpPr>
        <p:spPr>
          <a:xfrm>
            <a:off x="134494" y="1232940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TOP 10 VIOLAÇÕES E RESPONSÁVEIS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6F66EB-ECF5-4968-87AF-73A0627668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1120" y="2054206"/>
            <a:ext cx="2749746" cy="20919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642099-B783-43AA-835E-6D6353EEBA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5965" y="2054205"/>
            <a:ext cx="2766299" cy="20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9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E10A-9FB0-4ADD-874F-8F99AEE8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82025" cy="577800"/>
          </a:xfrm>
        </p:spPr>
        <p:txBody>
          <a:bodyPr/>
          <a:lstStyle/>
          <a:p>
            <a:r>
              <a:rPr lang="pt-PT" dirty="0"/>
              <a:t>EXEMPLOS DE UTILIZAÇÃO 2 – </a:t>
            </a:r>
            <a:r>
              <a:rPr lang="pt-PT" sz="1800" dirty="0"/>
              <a:t>PASSO A PASSO </a:t>
            </a: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F6ACCC-AB1B-4EFE-B4E6-2F6FFDF0FE13}"/>
              </a:ext>
            </a:extLst>
          </p:cNvPr>
          <p:cNvSpPr txBox="1">
            <a:spLocks/>
          </p:cNvSpPr>
          <p:nvPr/>
        </p:nvSpPr>
        <p:spPr>
          <a:xfrm>
            <a:off x="1152224" y="1157558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RESULTADO DA ANÁLISE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73B7F-774A-4CFB-B2AD-36BE6358F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00148" y="1701847"/>
            <a:ext cx="4029075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9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E10A-9FB0-4ADD-874F-8F99AEE8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82025" cy="577800"/>
          </a:xfrm>
        </p:spPr>
        <p:txBody>
          <a:bodyPr/>
          <a:lstStyle/>
          <a:p>
            <a:r>
              <a:rPr lang="pt-PT" dirty="0"/>
              <a:t>EXEMPLOS DE UTILIZAÇÃO 2 – </a:t>
            </a:r>
            <a:r>
              <a:rPr lang="pt-PT" sz="1800" dirty="0"/>
              <a:t>PASSO A PASSO </a:t>
            </a: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F6ACCC-AB1B-4EFE-B4E6-2F6FFDF0FE13}"/>
              </a:ext>
            </a:extLst>
          </p:cNvPr>
          <p:cNvSpPr txBox="1">
            <a:spLocks/>
          </p:cNvSpPr>
          <p:nvPr/>
        </p:nvSpPr>
        <p:spPr>
          <a:xfrm>
            <a:off x="1152224" y="1157558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RESULTADO DA ANÁLISE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DFF632-6244-402A-AE93-758569B829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60594" y="1713768"/>
            <a:ext cx="4080509" cy="28546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D7CE0D-837A-431B-9AB3-E72795969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540" y="1713767"/>
            <a:ext cx="4106460" cy="28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3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E10A-9FB0-4ADD-874F-8F99AEE8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82025" cy="577800"/>
          </a:xfrm>
        </p:spPr>
        <p:txBody>
          <a:bodyPr/>
          <a:lstStyle/>
          <a:p>
            <a:r>
              <a:rPr lang="pt-PT" dirty="0"/>
              <a:t>EXEMPLOS DE UTILIZAÇÃO 2 – </a:t>
            </a:r>
            <a:r>
              <a:rPr lang="pt-PT" sz="1800" dirty="0"/>
              <a:t>PASSO A PASSO </a:t>
            </a: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F6ACCC-AB1B-4EFE-B4E6-2F6FFDF0FE13}"/>
              </a:ext>
            </a:extLst>
          </p:cNvPr>
          <p:cNvSpPr txBox="1">
            <a:spLocks/>
          </p:cNvSpPr>
          <p:nvPr/>
        </p:nvSpPr>
        <p:spPr>
          <a:xfrm>
            <a:off x="1152224" y="1157558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VIOLAÇÕES ‘CRITICAL’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D46E93-0A33-4C8F-8234-F7B7CEBD6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9"/>
          <a:stretch/>
        </p:blipFill>
        <p:spPr>
          <a:xfrm>
            <a:off x="618824" y="2125807"/>
            <a:ext cx="7969158" cy="14460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E219B0-C017-4220-B8EB-01C2C0330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00"/>
          <a:stretch/>
        </p:blipFill>
        <p:spPr>
          <a:xfrm>
            <a:off x="618824" y="3571875"/>
            <a:ext cx="5943600" cy="4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91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F11B1-E121-439B-B89D-10F1E1F7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6039150" cy="577800"/>
          </a:xfrm>
        </p:spPr>
        <p:txBody>
          <a:bodyPr/>
          <a:lstStyle/>
          <a:p>
            <a:r>
              <a:rPr lang="pt-PT" dirty="0"/>
              <a:t>EXEMPLOS DE UTILIZAÇÃO – </a:t>
            </a:r>
            <a:r>
              <a:rPr lang="pt-PT" sz="1800" dirty="0"/>
              <a:t>PASSO A PASSO</a:t>
            </a: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942D0B-D0DF-47C0-BBA6-546D4DB258D4}"/>
              </a:ext>
            </a:extLst>
          </p:cNvPr>
          <p:cNvSpPr txBox="1">
            <a:spLocks/>
          </p:cNvSpPr>
          <p:nvPr/>
        </p:nvSpPr>
        <p:spPr>
          <a:xfrm>
            <a:off x="134494" y="1232940"/>
            <a:ext cx="61820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TOP 10 VIOLAÇÕES E RESPONSÁVEIS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86319C1-2228-42A8-B9E5-AF70F0D66D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1577" y="1969667"/>
            <a:ext cx="2290444" cy="22437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345303-B738-4502-8EBF-ACD11A98DB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0009" y="1969667"/>
            <a:ext cx="4242251" cy="22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E10A-9FB0-4ADD-874F-8F99AEE8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82025" cy="577800"/>
          </a:xfrm>
        </p:spPr>
        <p:txBody>
          <a:bodyPr/>
          <a:lstStyle/>
          <a:p>
            <a:r>
              <a:rPr lang="pt-PT" dirty="0"/>
              <a:t>KRITIKA.IO- </a:t>
            </a:r>
            <a:r>
              <a:rPr lang="pt-PT" sz="1800" dirty="0"/>
              <a:t>CONCLUSÃO 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A73B7F-774A-4CFB-B2AD-36BE6358F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148" y="1295400"/>
            <a:ext cx="2581427" cy="15475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D1A213-2127-4DD2-A9F6-E211EC91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295400"/>
            <a:ext cx="4071146" cy="17648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2691A78-D6FA-4746-8B50-A51812C6A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8" y="2842942"/>
            <a:ext cx="4071146" cy="14861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45E696-D4D2-4C21-A472-843D22D70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5" y="2842942"/>
            <a:ext cx="2661446" cy="18611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EDCFFBE-F3F6-4ABC-AAF6-FB2CA7EC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101" y="1907303"/>
            <a:ext cx="2661446" cy="18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1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DeepScan.io é uma ferramenta de análise </a:t>
            </a:r>
            <a:r>
              <a:rPr lang="pt-PT" dirty="0" err="1"/>
              <a:t>Javascript</a:t>
            </a:r>
            <a:r>
              <a:rPr lang="pt-PT" dirty="0"/>
              <a:t>, que se identifica como uma alternativa melhor aos outros </a:t>
            </a:r>
            <a:r>
              <a:rPr lang="pt-PT" dirty="0" err="1"/>
              <a:t>Linters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DEEPSCAN.IO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7F6275C3-148C-4D09-88B0-F8A4365C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74" y="1634925"/>
            <a:ext cx="2085443" cy="2085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ADB8997-8634-470B-980D-374B9242E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4667" l="3000" r="95333">
                        <a14:foregroundMark x1="16667" y1="24667" x2="16667" y2="24667"/>
                        <a14:foregroundMark x1="16667" y1="24667" x2="16667" y2="24667"/>
                        <a14:foregroundMark x1="16667" y1="24667" x2="16667" y2="24667"/>
                        <a14:foregroundMark x1="17667" y1="23000" x2="17667" y2="23000"/>
                        <a14:foregroundMark x1="17667" y1="22667" x2="17667" y2="22667"/>
                        <a14:foregroundMark x1="25333" y1="17333" x2="25333" y2="17333"/>
                        <a14:foregroundMark x1="37667" y1="13667" x2="37667" y2="13667"/>
                        <a14:foregroundMark x1="39000" y1="13333" x2="39000" y2="13333"/>
                        <a14:foregroundMark x1="56333" y1="9333" x2="56333" y2="9333"/>
                        <a14:foregroundMark x1="56333" y1="9333" x2="56333" y2="9333"/>
                        <a14:foregroundMark x1="56667" y1="9333" x2="56667" y2="9333"/>
                        <a14:foregroundMark x1="68000" y1="16333" x2="68000" y2="16333"/>
                        <a14:foregroundMark x1="75000" y1="20000" x2="75000" y2="20000"/>
                        <a14:foregroundMark x1="75333" y1="20667" x2="75333" y2="20667"/>
                        <a14:foregroundMark x1="85333" y1="39333" x2="86333" y2="39000"/>
                        <a14:foregroundMark x1="86333" y1="39000" x2="86333" y2="39000"/>
                        <a14:foregroundMark x1="81333" y1="70000" x2="80333" y2="77333"/>
                        <a14:foregroundMark x1="8333" y1="59667" x2="16667" y2="73333"/>
                        <a14:foregroundMark x1="12667" y1="36333" x2="17000" y2="17667"/>
                        <a14:foregroundMark x1="40000" y1="11333" x2="49333" y2="11667"/>
                        <a14:foregroundMark x1="55000" y1="13000" x2="62000" y2="12333"/>
                        <a14:foregroundMark x1="52667" y1="7000" x2="59333" y2="7000"/>
                        <a14:foregroundMark x1="62667" y1="11000" x2="66000" y2="13667"/>
                        <a14:foregroundMark x1="76333" y1="23333" x2="80333" y2="27667"/>
                        <a14:foregroundMark x1="83333" y1="31000" x2="89000" y2="35000"/>
                        <a14:foregroundMark x1="90333" y1="40000" x2="91667" y2="45333"/>
                        <a14:foregroundMark x1="48333" y1="93667" x2="42667" y2="94667"/>
                        <a14:foregroundMark x1="3333" y1="64667" x2="3333" y2="64667"/>
                        <a14:foregroundMark x1="58667" y1="3000" x2="58667" y2="3000"/>
                        <a14:foregroundMark x1="95333" y1="35333" x2="95333" y2="3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3910" y="3408862"/>
            <a:ext cx="560558" cy="5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0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FUNCIONALIDADES</a:t>
            </a:r>
            <a:endParaRPr sz="3000" dirty="0"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5030182" y="268029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8329" y="127428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25B187ED-764B-42BF-9F5C-AEEC2745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17" y="1405536"/>
            <a:ext cx="3607013" cy="644700"/>
          </a:xfrm>
        </p:spPr>
        <p:txBody>
          <a:bodyPr/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ANALISA CÓDIGO ALÉM DO ESLINT.</a:t>
            </a:r>
          </a:p>
        </p:txBody>
      </p:sp>
      <p:sp>
        <p:nvSpPr>
          <p:cNvPr id="64" name="Título 6">
            <a:extLst>
              <a:ext uri="{FF2B5EF4-FFF2-40B4-BE49-F238E27FC236}">
                <a16:creationId xmlns:a16="http://schemas.microsoft.com/office/drawing/2014/main" id="{9ADDD103-8F56-4DDF-BD65-276E0C6C9623}"/>
              </a:ext>
            </a:extLst>
          </p:cNvPr>
          <p:cNvSpPr txBox="1">
            <a:spLocks/>
          </p:cNvSpPr>
          <p:nvPr/>
        </p:nvSpPr>
        <p:spPr>
          <a:xfrm>
            <a:off x="4572000" y="1873284"/>
            <a:ext cx="360701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lvl="0"/>
            <a:r>
              <a:rPr lang="pt-PT" dirty="0">
                <a:solidFill>
                  <a:srgbClr val="00B0F0"/>
                </a:solidFill>
              </a:rPr>
              <a:t>PADRÃO DE QUALIDADE</a:t>
            </a:r>
          </a:p>
        </p:txBody>
      </p:sp>
      <p:sp>
        <p:nvSpPr>
          <p:cNvPr id="66" name="Título 6">
            <a:extLst>
              <a:ext uri="{FF2B5EF4-FFF2-40B4-BE49-F238E27FC236}">
                <a16:creationId xmlns:a16="http://schemas.microsoft.com/office/drawing/2014/main" id="{5666A92E-9D46-485D-B4A9-3BF50498C4C5}"/>
              </a:ext>
            </a:extLst>
          </p:cNvPr>
          <p:cNvSpPr txBox="1">
            <a:spLocks/>
          </p:cNvSpPr>
          <p:nvPr/>
        </p:nvSpPr>
        <p:spPr>
          <a:xfrm>
            <a:off x="621630" y="3224511"/>
            <a:ext cx="360701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lvl="0"/>
            <a:r>
              <a:rPr lang="pt-PT" dirty="0">
                <a:solidFill>
                  <a:srgbClr val="00B0F0"/>
                </a:solidFill>
              </a:rPr>
              <a:t>RELATÓRIOS DE TENDÊNCIAS DE ERROS </a:t>
            </a:r>
          </a:p>
        </p:txBody>
      </p:sp>
      <p:sp>
        <p:nvSpPr>
          <p:cNvPr id="67" name="Título 6">
            <a:extLst>
              <a:ext uri="{FF2B5EF4-FFF2-40B4-BE49-F238E27FC236}">
                <a16:creationId xmlns:a16="http://schemas.microsoft.com/office/drawing/2014/main" id="{464F099F-8F98-450D-81F2-37BEF23EEAAB}"/>
              </a:ext>
            </a:extLst>
          </p:cNvPr>
          <p:cNvSpPr txBox="1">
            <a:spLocks/>
          </p:cNvSpPr>
          <p:nvPr/>
        </p:nvSpPr>
        <p:spPr>
          <a:xfrm>
            <a:off x="4572000" y="3546861"/>
            <a:ext cx="360701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lvl="0"/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AVALIAÇÃO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200918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4"/>
            <a:ext cx="4727700" cy="1053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ANÁLISE ALÉM DO ESLINT</a:t>
            </a:r>
            <a:br>
              <a:rPr lang="pt-PT" dirty="0"/>
            </a:b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9237F-866E-4543-ADD1-4F53D1C1EAA3}"/>
              </a:ext>
            </a:extLst>
          </p:cNvPr>
          <p:cNvSpPr txBox="1"/>
          <p:nvPr/>
        </p:nvSpPr>
        <p:spPr>
          <a:xfrm>
            <a:off x="969032" y="1379426"/>
            <a:ext cx="2554050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 err="1">
                <a:solidFill>
                  <a:schemeClr val="accent1"/>
                </a:solidFill>
                <a:latin typeface="Share Tech"/>
                <a:sym typeface="Maven Pro"/>
              </a:rPr>
              <a:t>DeepScan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, conhecido pelas analises estáticas de código, exclusivamente para JavaScript.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Suporta a análise de fluxo de dados, compreendendo o fluxo de execução do código.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906D4-6665-4D06-88B6-A96D42B9DDA0}"/>
              </a:ext>
            </a:extLst>
          </p:cNvPr>
          <p:cNvSpPr txBox="1"/>
          <p:nvPr/>
        </p:nvSpPr>
        <p:spPr>
          <a:xfrm>
            <a:off x="3957458" y="4056231"/>
            <a:ext cx="48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Suporta tecnologias como: recursos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ECMAScritp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 2019,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ECMAScript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Next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,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React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, Vue.js,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Flow</a:t>
            </a: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 e </a:t>
            </a:r>
            <a:r>
              <a:rPr lang="pt-PT" sz="1800" dirty="0" err="1">
                <a:solidFill>
                  <a:schemeClr val="lt1"/>
                </a:solidFill>
                <a:latin typeface="Maven Pro"/>
                <a:sym typeface="Maven Pro"/>
              </a:rPr>
              <a:t>TypeScript</a:t>
            </a:r>
            <a:endParaRPr lang="pt-PT" sz="1800" dirty="0">
              <a:solidFill>
                <a:schemeClr val="lt1"/>
              </a:solidFill>
              <a:latin typeface="Maven Pro"/>
              <a:sym typeface="Maven Pro"/>
            </a:endParaRPr>
          </a:p>
        </p:txBody>
      </p:sp>
      <p:pic>
        <p:nvPicPr>
          <p:cNvPr id="1026" name="Picture 2" descr="First moments with ESLint - PLint-talk">
            <a:extLst>
              <a:ext uri="{FF2B5EF4-FFF2-40B4-BE49-F238E27FC236}">
                <a16:creationId xmlns:a16="http://schemas.microsoft.com/office/drawing/2014/main" id="{9D3974C1-DB69-4422-9DAA-E0CE658A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99" y="1159203"/>
            <a:ext cx="2330802" cy="233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(JavaScript) – Wikipédia, a enciclopédia livre">
            <a:extLst>
              <a:ext uri="{FF2B5EF4-FFF2-40B4-BE49-F238E27FC236}">
                <a16:creationId xmlns:a16="http://schemas.microsoft.com/office/drawing/2014/main" id="{0A7ED128-D6BB-4019-A590-A6148E60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16" y="2511599"/>
            <a:ext cx="1818167" cy="12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.js">
            <a:extLst>
              <a:ext uri="{FF2B5EF4-FFF2-40B4-BE49-F238E27FC236}">
                <a16:creationId xmlns:a16="http://schemas.microsoft.com/office/drawing/2014/main" id="{E793EAB3-4613-46B2-A653-A45F6AEA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16" y="2702483"/>
            <a:ext cx="1096926" cy="10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985DA0-19F3-4560-ACD7-FA1F4F54D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016" y="1051937"/>
            <a:ext cx="659798" cy="6597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106D5D-9E93-4F54-B744-E7CF6FCF26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26" b="95484" l="5313" r="94688">
                        <a14:foregroundMark x1="25313" y1="6129" x2="25313" y2="6129"/>
                        <a14:foregroundMark x1="5313" y1="3226" x2="5313" y2="3226"/>
                        <a14:foregroundMark x1="63125" y1="94839" x2="63125" y2="94839"/>
                        <a14:foregroundMark x1="91250" y1="93548" x2="91250" y2="93548"/>
                        <a14:foregroundMark x1="94688" y1="95484" x2="94688" y2="95484"/>
                        <a14:foregroundMark x1="68125" y1="91935" x2="68125" y2="919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7169" y="849799"/>
            <a:ext cx="953115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20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ANÁLISE SEMÂNTICA</a:t>
            </a:r>
            <a:endParaRPr sz="3000" dirty="0"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5030182" y="268029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8329" y="127428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E76E3D7-B6CE-4FF2-B351-60A63D5EB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481" y="1622621"/>
            <a:ext cx="3064611" cy="2193757"/>
          </a:xfrm>
        </p:spPr>
        <p:txBody>
          <a:bodyPr/>
          <a:lstStyle/>
          <a:p>
            <a:pPr algn="l"/>
            <a:r>
              <a:rPr lang="pt-PT" dirty="0" err="1"/>
              <a:t>DeepScan</a:t>
            </a:r>
            <a:r>
              <a:rPr lang="pt-PT" dirty="0"/>
              <a:t> realiza análises Semânticas diferente das restantes ferramentas de </a:t>
            </a:r>
            <a:r>
              <a:rPr lang="pt-PT" dirty="0" err="1"/>
              <a:t>linter</a:t>
            </a:r>
            <a:r>
              <a:rPr lang="pt-PT" dirty="0"/>
              <a:t>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Usa CFG(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)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B4EF503E-9ADA-4EE9-BCBA-A08897D24D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9326" y="1517293"/>
            <a:ext cx="5400040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1403638"/>
            <a:ext cx="4178930" cy="2694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PT" sz="1600" dirty="0"/>
              <a:t>O </a:t>
            </a:r>
            <a:r>
              <a:rPr lang="pt-PT" sz="1600" dirty="0" err="1"/>
              <a:t>Selenium</a:t>
            </a:r>
            <a:r>
              <a:rPr lang="pt-PT" sz="1600" dirty="0"/>
              <a:t> automatiza browsers…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É um conjunto de ferramentas utilizadas para desenvolver e aplicar testes a aplicações baseadas em web.</a:t>
            </a:r>
          </a:p>
          <a:p>
            <a:pPr marL="0" indent="0">
              <a:buNone/>
            </a:pPr>
            <a:r>
              <a:rPr lang="pt-PT" sz="1600" dirty="0"/>
              <a:t>Dentro deste conjunto temos:</a:t>
            </a:r>
          </a:p>
          <a:p>
            <a:pPr marL="742950" lvl="1" indent="-285750"/>
            <a:r>
              <a:rPr lang="pt-PT" dirty="0" err="1"/>
              <a:t>Selenium</a:t>
            </a:r>
            <a:r>
              <a:rPr lang="pt-PT" dirty="0"/>
              <a:t> </a:t>
            </a:r>
            <a:r>
              <a:rPr lang="pt-PT" dirty="0" err="1"/>
              <a:t>Webdriver</a:t>
            </a:r>
            <a:endParaRPr lang="pt-PT" dirty="0"/>
          </a:p>
          <a:p>
            <a:pPr marL="742950" lvl="1" indent="-285750"/>
            <a:r>
              <a:rPr lang="pt-PT" dirty="0" err="1"/>
              <a:t>Selenium</a:t>
            </a:r>
            <a:r>
              <a:rPr lang="pt-PT" dirty="0"/>
              <a:t> IDE</a:t>
            </a:r>
          </a:p>
          <a:p>
            <a:pPr marL="742950" lvl="1" indent="-285750"/>
            <a:r>
              <a:rPr lang="pt-PT" dirty="0" err="1"/>
              <a:t>Selenium</a:t>
            </a:r>
            <a:r>
              <a:rPr lang="pt-PT" dirty="0"/>
              <a:t> </a:t>
            </a:r>
            <a:r>
              <a:rPr lang="pt-PT" dirty="0" err="1"/>
              <a:t>Grid</a:t>
            </a:r>
            <a:endParaRPr lang="pt-PT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SELENIUM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2" descr="SeleniumHQ Browser Automation">
            <a:extLst>
              <a:ext uri="{FF2B5EF4-FFF2-40B4-BE49-F238E27FC236}">
                <a16:creationId xmlns:a16="http://schemas.microsoft.com/office/drawing/2014/main" id="{E440E79B-792A-408F-9879-E35F6447B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7" y="1584685"/>
            <a:ext cx="1889437" cy="1974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2566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ANÁLISE SEMÂNTICA - Exemplo</a:t>
            </a:r>
            <a:endParaRPr sz="3000" dirty="0"/>
          </a:p>
        </p:txBody>
      </p:sp>
      <p:grpSp>
        <p:nvGrpSpPr>
          <p:cNvPr id="616" name="Google Shape;616;p30"/>
          <p:cNvGrpSpPr/>
          <p:nvPr/>
        </p:nvGrpSpPr>
        <p:grpSpPr>
          <a:xfrm>
            <a:off x="5030182" y="268029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588329" y="1274289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D2B56FA5-3A46-4780-8582-0BC9B1553305}"/>
              </a:ext>
            </a:extLst>
          </p:cNvPr>
          <p:cNvPicPr/>
          <p:nvPr/>
        </p:nvPicPr>
        <p:blipFill rotWithShape="1">
          <a:blip r:embed="rId3"/>
          <a:srcRect r="16353"/>
          <a:stretch/>
        </p:blipFill>
        <p:spPr>
          <a:xfrm>
            <a:off x="769880" y="1701716"/>
            <a:ext cx="7604240" cy="24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3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5730217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PADRÃO DE QUALIDADE - EQUIPA</a:t>
            </a:r>
            <a:endParaRPr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9237F-866E-4543-ADD1-4F53D1C1EAA3}"/>
              </a:ext>
            </a:extLst>
          </p:cNvPr>
          <p:cNvSpPr txBox="1"/>
          <p:nvPr/>
        </p:nvSpPr>
        <p:spPr>
          <a:xfrm>
            <a:off x="969032" y="1379426"/>
            <a:ext cx="2554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Esta funcionalidade consiste na análise continua do repositório e de um relatório relativo ao status da qualidade, problemas de código e linhas de código que a equipa tem produzido.</a:t>
            </a:r>
            <a:endParaRPr lang="pt-PT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37C774-4D8F-4CD0-872C-C916ECFA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55" y="1015489"/>
            <a:ext cx="5262971" cy="30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75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RELATÓRIOS DE TENDÊNCIAS DE ERROS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9237F-866E-4543-ADD1-4F53D1C1EAA3}"/>
              </a:ext>
            </a:extLst>
          </p:cNvPr>
          <p:cNvSpPr txBox="1"/>
          <p:nvPr/>
        </p:nvSpPr>
        <p:spPr>
          <a:xfrm>
            <a:off x="796504" y="1341326"/>
            <a:ext cx="3361428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Os problemas identificados no projeto serão sempre misturados automaticamente, mesmo que o código seja alterado.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Com esta funcionalidade torna-se possível a verificação dos problemas não resolvidos, identificados com tempo. Ainda é possível ver os problemas já resolvidos.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088652-774B-426E-BF02-FC232A171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32" y="2005508"/>
            <a:ext cx="4651868" cy="17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AVALIAÇÃO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9237F-866E-4543-ADD1-4F53D1C1EAA3}"/>
              </a:ext>
            </a:extLst>
          </p:cNvPr>
          <p:cNvSpPr txBox="1"/>
          <p:nvPr/>
        </p:nvSpPr>
        <p:spPr>
          <a:xfrm>
            <a:off x="657342" y="1379426"/>
            <a:ext cx="3207292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Ao ser analisado, cada projeto será avaliado com uma nota: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“INSATISFATÓRIA”, “NORMAL” e “BOM”</a:t>
            </a:r>
          </a:p>
          <a:p>
            <a:pPr>
              <a:spcAft>
                <a:spcPts val="1600"/>
              </a:spcAft>
              <a:buClr>
                <a:schemeClr val="lt1"/>
              </a:buClr>
              <a:buSzPts val="1800"/>
            </a:pPr>
            <a:r>
              <a:rPr lang="pt-PT" sz="1800" dirty="0">
                <a:solidFill>
                  <a:schemeClr val="lt1"/>
                </a:solidFill>
                <a:latin typeface="Maven Pro"/>
                <a:sym typeface="Maven Pro"/>
              </a:rPr>
              <a:t>Com esta avaliação, pretende-se que o desenvolvedor se sinta motivado para manter ou melhorar a nota do seu projeto.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9E72F5-D21B-44C7-B81B-F676C0F7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19" y="1552755"/>
            <a:ext cx="5242329" cy="250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8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EXEMPLO DE UTILIZAÇÃO – </a:t>
            </a:r>
            <a:r>
              <a:rPr lang="pt-PT" sz="2000" dirty="0"/>
              <a:t>PASSO A PASSO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8233D5-51F6-4F20-B25D-7A3EA507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2" y="2141527"/>
            <a:ext cx="7977109" cy="1404118"/>
          </a:xfrm>
          <a:prstGeom prst="rect">
            <a:avLst/>
          </a:prstGeom>
        </p:spPr>
      </p:pic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B1E17DA4-1E16-4F95-9B8D-16B9FE631D51}"/>
              </a:ext>
            </a:extLst>
          </p:cNvPr>
          <p:cNvSpPr txBox="1">
            <a:spLocks/>
          </p:cNvSpPr>
          <p:nvPr/>
        </p:nvSpPr>
        <p:spPr>
          <a:xfrm>
            <a:off x="363642" y="1414514"/>
            <a:ext cx="6178791" cy="7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ADICIONAR PROJETO</a:t>
            </a:r>
          </a:p>
        </p:txBody>
      </p:sp>
    </p:spTree>
    <p:extLst>
      <p:ext uri="{BB962C8B-B14F-4D97-AF65-F5344CB8AC3E}">
        <p14:creationId xmlns:p14="http://schemas.microsoft.com/office/powerpoint/2010/main" val="4292300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EA4E51-B914-4E73-A983-B95639D7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7" y="359014"/>
            <a:ext cx="6475228" cy="19835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196FE0-3C4E-4E01-870C-1E0E05FF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7" y="2529236"/>
            <a:ext cx="4513752" cy="23296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EC5B8A-667B-4A04-A8C1-6B6D9EA0A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764" y="1891264"/>
            <a:ext cx="2780999" cy="3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85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EXEMPLO DE UTILIZAÇÃO – </a:t>
            </a:r>
            <a:r>
              <a:rPr lang="pt-PT" sz="2000" dirty="0"/>
              <a:t>PASSO A PASSO</a:t>
            </a:r>
            <a:endParaRPr lang="pt-PT" dirty="0"/>
          </a:p>
        </p:txBody>
      </p:sp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B1E17DA4-1E16-4F95-9B8D-16B9FE631D51}"/>
              </a:ext>
            </a:extLst>
          </p:cNvPr>
          <p:cNvSpPr txBox="1">
            <a:spLocks/>
          </p:cNvSpPr>
          <p:nvPr/>
        </p:nvSpPr>
        <p:spPr>
          <a:xfrm>
            <a:off x="363642" y="1414514"/>
            <a:ext cx="6178791" cy="7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RELATÓRIO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DC3AAA-DEE3-4F38-A113-CE17A8C39D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770" y="2141527"/>
            <a:ext cx="7728459" cy="25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8;p31">
            <a:extLst>
              <a:ext uri="{FF2B5EF4-FFF2-40B4-BE49-F238E27FC236}">
                <a16:creationId xmlns:a16="http://schemas.microsoft.com/office/drawing/2014/main" id="{29AA5CEA-CB9D-4278-9905-61D9C4E88D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EXEMPLO DE UTILIZAÇÃO – </a:t>
            </a:r>
            <a:r>
              <a:rPr lang="pt-PT" sz="2000" dirty="0"/>
              <a:t>PASSO A PASSO</a:t>
            </a:r>
            <a:endParaRPr lang="pt-PT" dirty="0"/>
          </a:p>
        </p:txBody>
      </p:sp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42ADDD7C-411B-4CAD-A67F-D90AD25CB7AD}"/>
              </a:ext>
            </a:extLst>
          </p:cNvPr>
          <p:cNvSpPr txBox="1">
            <a:spLocks/>
          </p:cNvSpPr>
          <p:nvPr/>
        </p:nvSpPr>
        <p:spPr>
          <a:xfrm>
            <a:off x="87195" y="882887"/>
            <a:ext cx="6178791" cy="7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RELATÓRIO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20C709-E662-465A-B455-90A0D383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1" y="1519712"/>
            <a:ext cx="7781925" cy="34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1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0F0541-848C-4EC1-8ED9-B49860FC8E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8824" y="1936854"/>
            <a:ext cx="8162974" cy="1527198"/>
          </a:xfrm>
          <a:prstGeom prst="rect">
            <a:avLst/>
          </a:prstGeom>
        </p:spPr>
      </p:pic>
      <p:sp>
        <p:nvSpPr>
          <p:cNvPr id="3" name="Google Shape;658;p31">
            <a:extLst>
              <a:ext uri="{FF2B5EF4-FFF2-40B4-BE49-F238E27FC236}">
                <a16:creationId xmlns:a16="http://schemas.microsoft.com/office/drawing/2014/main" id="{391FCC19-21AA-4A86-B415-CBBE21342B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EXEMPLO DE UTILIZAÇÃO – </a:t>
            </a:r>
            <a:r>
              <a:rPr lang="pt-PT" sz="2000" dirty="0"/>
              <a:t>PASSO A PASSO</a:t>
            </a:r>
            <a:endParaRPr lang="pt-PT" dirty="0"/>
          </a:p>
        </p:txBody>
      </p:sp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475D4E9B-6887-4BD8-B292-844D89D6AA2C}"/>
              </a:ext>
            </a:extLst>
          </p:cNvPr>
          <p:cNvSpPr txBox="1">
            <a:spLocks/>
          </p:cNvSpPr>
          <p:nvPr/>
        </p:nvSpPr>
        <p:spPr>
          <a:xfrm>
            <a:off x="182887" y="1138687"/>
            <a:ext cx="6178791" cy="7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PROBLEMAS ENCONTRADOS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F5C65B-CE63-45E7-8537-00DBD1A9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76" y="3496536"/>
            <a:ext cx="7134447" cy="15313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CFE507-AC12-41B6-BBB5-050CD41B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84" y="1928820"/>
            <a:ext cx="173379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3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31">
            <a:extLst>
              <a:ext uri="{FF2B5EF4-FFF2-40B4-BE49-F238E27FC236}">
                <a16:creationId xmlns:a16="http://schemas.microsoft.com/office/drawing/2014/main" id="{391FCC19-21AA-4A86-B415-CBBE21342B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4" y="411674"/>
            <a:ext cx="6178791" cy="727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dirty="0"/>
              <a:t>EXEMPLO DE UTILIZAÇÃO – </a:t>
            </a:r>
            <a:r>
              <a:rPr lang="pt-PT" sz="2000" dirty="0"/>
              <a:t>PASSO A PASSO</a:t>
            </a:r>
            <a:endParaRPr lang="pt-PT" dirty="0"/>
          </a:p>
        </p:txBody>
      </p:sp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475D4E9B-6887-4BD8-B292-844D89D6AA2C}"/>
              </a:ext>
            </a:extLst>
          </p:cNvPr>
          <p:cNvSpPr txBox="1">
            <a:spLocks/>
          </p:cNvSpPr>
          <p:nvPr/>
        </p:nvSpPr>
        <p:spPr>
          <a:xfrm>
            <a:off x="182887" y="1138687"/>
            <a:ext cx="6178791" cy="72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sz="2400" dirty="0"/>
              <a:t>PROBLEMAS ENCONTRADOS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EB1032-7D4A-452E-A799-726BE383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2" y="1896269"/>
            <a:ext cx="7963786" cy="15096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F2B7B2-2ACB-4C04-97CF-6921C7BB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" y="3474085"/>
            <a:ext cx="7963785" cy="14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92914A4-C9FA-4A4F-B93F-97AB28338F7A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SELENIUM IDE</a:t>
            </a:r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38D848B8-E0AA-440C-A878-2B9A9CA63EFE}"/>
              </a:ext>
            </a:extLst>
          </p:cNvPr>
          <p:cNvSpPr txBox="1">
            <a:spLocks/>
          </p:cNvSpPr>
          <p:nvPr/>
        </p:nvSpPr>
        <p:spPr>
          <a:xfrm>
            <a:off x="537970" y="1244009"/>
            <a:ext cx="4299844" cy="238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É um plugin para Firefox e Chrome.</a:t>
            </a:r>
          </a:p>
          <a:p>
            <a:pPr marL="0" indent="0"/>
            <a:r>
              <a:rPr lang="pt-PT" dirty="0"/>
              <a:t>É uma versão com interface gráfica do </a:t>
            </a:r>
            <a:r>
              <a:rPr lang="pt-PT" dirty="0" err="1"/>
              <a:t>Selenium</a:t>
            </a:r>
            <a:r>
              <a:rPr lang="pt-PT" dirty="0"/>
              <a:t>.</a:t>
            </a:r>
          </a:p>
          <a:p>
            <a:pPr marL="0" indent="0"/>
            <a:r>
              <a:rPr lang="pt-PT" dirty="0"/>
              <a:t>Permite criar testes sem necessidade de saber uma linguagem de programação.</a:t>
            </a:r>
          </a:p>
          <a:p>
            <a:pPr marL="0" indent="0"/>
            <a:r>
              <a:rPr lang="pt-PT" dirty="0"/>
              <a:t>Consegue gravar e reproduzir input.</a:t>
            </a:r>
          </a:p>
          <a:p>
            <a:pPr marL="0" indent="0"/>
            <a:r>
              <a:rPr lang="pt-PT" dirty="0"/>
              <a:t>Os testes criados podem ser exportados para as linguagens suportadas (</a:t>
            </a:r>
            <a:r>
              <a:rPr lang="pt-PT" dirty="0" err="1"/>
              <a:t>python</a:t>
            </a:r>
            <a:r>
              <a:rPr lang="pt-PT" dirty="0"/>
              <a:t>, java, c#, entre outros).</a:t>
            </a:r>
          </a:p>
          <a:p>
            <a:pPr marL="0" indent="0"/>
            <a:r>
              <a:rPr lang="pt-PT" dirty="0"/>
              <a:t> </a:t>
            </a:r>
          </a:p>
        </p:txBody>
      </p:sp>
      <p:grpSp>
        <p:nvGrpSpPr>
          <p:cNvPr id="7" name="Google Shape;508;p28">
            <a:extLst>
              <a:ext uri="{FF2B5EF4-FFF2-40B4-BE49-F238E27FC236}">
                <a16:creationId xmlns:a16="http://schemas.microsoft.com/office/drawing/2014/main" id="{0902AE04-0CA3-4963-900A-CE00CC62A753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8" name="Google Shape;509;p28">
              <a:extLst>
                <a:ext uri="{FF2B5EF4-FFF2-40B4-BE49-F238E27FC236}">
                  <a16:creationId xmlns:a16="http://schemas.microsoft.com/office/drawing/2014/main" id="{9238D609-F4C3-4E7F-9A3D-D95E1CC4782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28">
              <a:extLst>
                <a:ext uri="{FF2B5EF4-FFF2-40B4-BE49-F238E27FC236}">
                  <a16:creationId xmlns:a16="http://schemas.microsoft.com/office/drawing/2014/main" id="{D4789982-7575-4B35-8F9C-D86ED9705542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28">
              <a:extLst>
                <a:ext uri="{FF2B5EF4-FFF2-40B4-BE49-F238E27FC236}">
                  <a16:creationId xmlns:a16="http://schemas.microsoft.com/office/drawing/2014/main" id="{4621C621-D6A0-4B27-BDC8-E3835FE14BB3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28">
              <a:extLst>
                <a:ext uri="{FF2B5EF4-FFF2-40B4-BE49-F238E27FC236}">
                  <a16:creationId xmlns:a16="http://schemas.microsoft.com/office/drawing/2014/main" id="{4747BF5D-706D-4742-99F0-E697BAA395F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28">
              <a:extLst>
                <a:ext uri="{FF2B5EF4-FFF2-40B4-BE49-F238E27FC236}">
                  <a16:creationId xmlns:a16="http://schemas.microsoft.com/office/drawing/2014/main" id="{2174A1C8-03B4-4345-AEBA-AD838C1A4ADA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;p28">
              <a:extLst>
                <a:ext uri="{FF2B5EF4-FFF2-40B4-BE49-F238E27FC236}">
                  <a16:creationId xmlns:a16="http://schemas.microsoft.com/office/drawing/2014/main" id="{21556E1E-AE0E-4504-8DA9-0E80B8FABA1E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;p28">
              <a:extLst>
                <a:ext uri="{FF2B5EF4-FFF2-40B4-BE49-F238E27FC236}">
                  <a16:creationId xmlns:a16="http://schemas.microsoft.com/office/drawing/2014/main" id="{2BCBAF14-C7C2-4E90-85CB-DC6966BFDA0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;p28">
              <a:extLst>
                <a:ext uri="{FF2B5EF4-FFF2-40B4-BE49-F238E27FC236}">
                  <a16:creationId xmlns:a16="http://schemas.microsoft.com/office/drawing/2014/main" id="{0200F7F9-2FF5-43B8-ADA4-F51154B11F5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7;p28">
              <a:extLst>
                <a:ext uri="{FF2B5EF4-FFF2-40B4-BE49-F238E27FC236}">
                  <a16:creationId xmlns:a16="http://schemas.microsoft.com/office/drawing/2014/main" id="{249176D1-7E63-4DA2-AF77-6F42EB5159F3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8;p28">
              <a:extLst>
                <a:ext uri="{FF2B5EF4-FFF2-40B4-BE49-F238E27FC236}">
                  <a16:creationId xmlns:a16="http://schemas.microsoft.com/office/drawing/2014/main" id="{1F597552-C5C1-46D3-8EC6-3F8C3508D275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9;p28">
              <a:extLst>
                <a:ext uri="{FF2B5EF4-FFF2-40B4-BE49-F238E27FC236}">
                  <a16:creationId xmlns:a16="http://schemas.microsoft.com/office/drawing/2014/main" id="{7E4B582D-1A68-400E-A814-B31AFC95BCE2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0;p28">
              <a:extLst>
                <a:ext uri="{FF2B5EF4-FFF2-40B4-BE49-F238E27FC236}">
                  <a16:creationId xmlns:a16="http://schemas.microsoft.com/office/drawing/2014/main" id="{DB36B136-8E54-4CE4-8C0A-9182DC6F819A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1;p28">
              <a:extLst>
                <a:ext uri="{FF2B5EF4-FFF2-40B4-BE49-F238E27FC236}">
                  <a16:creationId xmlns:a16="http://schemas.microsoft.com/office/drawing/2014/main" id="{441E0741-C81D-4CBA-BA23-DB612BE3C38C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2;p28">
              <a:extLst>
                <a:ext uri="{FF2B5EF4-FFF2-40B4-BE49-F238E27FC236}">
                  <a16:creationId xmlns:a16="http://schemas.microsoft.com/office/drawing/2014/main" id="{265BBA04-193B-4CC5-9468-FD1279F7450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3;p28">
              <a:extLst>
                <a:ext uri="{FF2B5EF4-FFF2-40B4-BE49-F238E27FC236}">
                  <a16:creationId xmlns:a16="http://schemas.microsoft.com/office/drawing/2014/main" id="{06196CDA-7099-4E79-A8B9-E7469C90A994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4;p28">
              <a:extLst>
                <a:ext uri="{FF2B5EF4-FFF2-40B4-BE49-F238E27FC236}">
                  <a16:creationId xmlns:a16="http://schemas.microsoft.com/office/drawing/2014/main" id="{C133DD1D-54A8-45CC-959A-59BE763C33E7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5;p28">
              <a:extLst>
                <a:ext uri="{FF2B5EF4-FFF2-40B4-BE49-F238E27FC236}">
                  <a16:creationId xmlns:a16="http://schemas.microsoft.com/office/drawing/2014/main" id="{2DC80F07-59AA-451E-B3C8-4FD3093C3CA1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6;p28">
              <a:extLst>
                <a:ext uri="{FF2B5EF4-FFF2-40B4-BE49-F238E27FC236}">
                  <a16:creationId xmlns:a16="http://schemas.microsoft.com/office/drawing/2014/main" id="{8694DF73-760E-4513-B00C-5484FDB87855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7;p28">
              <a:extLst>
                <a:ext uri="{FF2B5EF4-FFF2-40B4-BE49-F238E27FC236}">
                  <a16:creationId xmlns:a16="http://schemas.microsoft.com/office/drawing/2014/main" id="{9B7B6092-9C5E-4C5B-8579-AE94EAA6B8CA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8;p28">
            <a:extLst>
              <a:ext uri="{FF2B5EF4-FFF2-40B4-BE49-F238E27FC236}">
                <a16:creationId xmlns:a16="http://schemas.microsoft.com/office/drawing/2014/main" id="{614B5FE5-B548-4034-B2CB-833517728748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29" name="Google Shape;529;p28">
              <a:extLst>
                <a:ext uri="{FF2B5EF4-FFF2-40B4-BE49-F238E27FC236}">
                  <a16:creationId xmlns:a16="http://schemas.microsoft.com/office/drawing/2014/main" id="{F388435D-66A8-43B8-A162-6BE093BF988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0;p28">
              <a:extLst>
                <a:ext uri="{FF2B5EF4-FFF2-40B4-BE49-F238E27FC236}">
                  <a16:creationId xmlns:a16="http://schemas.microsoft.com/office/drawing/2014/main" id="{55AAC636-7774-46F0-A521-7BD554C44900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1;p28">
              <a:extLst>
                <a:ext uri="{FF2B5EF4-FFF2-40B4-BE49-F238E27FC236}">
                  <a16:creationId xmlns:a16="http://schemas.microsoft.com/office/drawing/2014/main" id="{F3DAEE22-9BE6-4505-B347-5235D7CEA2EE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2;p28">
              <a:extLst>
                <a:ext uri="{FF2B5EF4-FFF2-40B4-BE49-F238E27FC236}">
                  <a16:creationId xmlns:a16="http://schemas.microsoft.com/office/drawing/2014/main" id="{637018CB-D78D-4F6C-BF1E-1F1A99CEF877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;p28">
              <a:extLst>
                <a:ext uri="{FF2B5EF4-FFF2-40B4-BE49-F238E27FC236}">
                  <a16:creationId xmlns:a16="http://schemas.microsoft.com/office/drawing/2014/main" id="{2B7B3F17-7442-416B-B02A-8FAF5D81A31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Imagem 34" descr="Selenium IDE">
            <a:extLst>
              <a:ext uri="{FF2B5EF4-FFF2-40B4-BE49-F238E27FC236}">
                <a16:creationId xmlns:a16="http://schemas.microsoft.com/office/drawing/2014/main" id="{2576BE38-76AD-4C27-B35F-9CDF7B5DC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"/>
          <a:stretch/>
        </p:blipFill>
        <p:spPr>
          <a:xfrm>
            <a:off x="5485002" y="1655944"/>
            <a:ext cx="1808930" cy="188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04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720566" y="2842469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BRUNO RODRIGUES PG41066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CARLOS ALVES PG41840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668726" y="1350488"/>
            <a:ext cx="7607547" cy="1689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PT" b="1" dirty="0"/>
              <a:t>PROJETO 2</a:t>
            </a:r>
            <a:br>
              <a:rPr lang="pt-PT" b="1" dirty="0"/>
            </a:br>
            <a:r>
              <a:rPr lang="pt-PT" b="1" dirty="0"/>
              <a:t>SELENIUM, KRITIKA E DEEPSCAN</a:t>
            </a:r>
            <a:endParaRPr b="1" dirty="0"/>
          </a:p>
        </p:txBody>
      </p:sp>
      <p:pic>
        <p:nvPicPr>
          <p:cNvPr id="1026" name="Picture 2" descr="SeleniumHQ Browser Automation">
            <a:extLst>
              <a:ext uri="{FF2B5EF4-FFF2-40B4-BE49-F238E27FC236}">
                <a16:creationId xmlns:a16="http://schemas.microsoft.com/office/drawing/2014/main" id="{F5FA5270-B09A-45CF-BC7C-D74081B43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5" y="3373563"/>
            <a:ext cx="1514700" cy="1582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C3F63D0-0493-48ED-8064-C003B4D48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701" y="3951432"/>
            <a:ext cx="4389009" cy="640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55F556-55C0-4BB0-9A4E-6081B862A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507" y="3269071"/>
            <a:ext cx="1678338" cy="1678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040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DC46C3-DF2D-46ED-B478-462621F7A2B0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Interface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9CCF29B-44FF-44FA-9C47-118DEC47268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3"/>
          <a:stretch/>
        </p:blipFill>
        <p:spPr>
          <a:xfrm>
            <a:off x="3591663" y="537090"/>
            <a:ext cx="2567761" cy="15822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B49488-918F-4538-9791-AC2CFC1A47CF}"/>
              </a:ext>
            </a:extLst>
          </p:cNvPr>
          <p:cNvPicPr/>
          <p:nvPr/>
        </p:nvPicPr>
        <p:blipFill rotWithShape="1">
          <a:blip r:embed="rId3"/>
          <a:srcRect r="17032"/>
          <a:stretch/>
        </p:blipFill>
        <p:spPr>
          <a:xfrm>
            <a:off x="3587931" y="2417517"/>
            <a:ext cx="2575223" cy="13977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9AB8338-A726-408C-813A-86397E8627AF}"/>
              </a:ext>
            </a:extLst>
          </p:cNvPr>
          <p:cNvPicPr/>
          <p:nvPr/>
        </p:nvPicPr>
        <p:blipFill rotWithShape="1">
          <a:blip r:embed="rId4"/>
          <a:srcRect r="16729"/>
          <a:stretch/>
        </p:blipFill>
        <p:spPr>
          <a:xfrm>
            <a:off x="6267486" y="537090"/>
            <a:ext cx="2718523" cy="15822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C8005DA-F90C-4B01-BFA3-26266732DEB3}"/>
              </a:ext>
            </a:extLst>
          </p:cNvPr>
          <p:cNvPicPr/>
          <p:nvPr/>
        </p:nvPicPr>
        <p:blipFill rotWithShape="1">
          <a:blip r:embed="rId5"/>
          <a:srcRect l="20320"/>
          <a:stretch/>
        </p:blipFill>
        <p:spPr>
          <a:xfrm>
            <a:off x="6512846" y="2232999"/>
            <a:ext cx="2473163" cy="1582274"/>
          </a:xfrm>
          <a:prstGeom prst="rect">
            <a:avLst/>
          </a:prstGeom>
        </p:spPr>
      </p:pic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51415A59-EA26-4EAE-840E-B8D4A072692B}"/>
              </a:ext>
            </a:extLst>
          </p:cNvPr>
          <p:cNvSpPr txBox="1">
            <a:spLocks/>
          </p:cNvSpPr>
          <p:nvPr/>
        </p:nvSpPr>
        <p:spPr>
          <a:xfrm>
            <a:off x="514579" y="1224376"/>
            <a:ext cx="2969021" cy="342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O processo de criação é bastante simples: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Criamos um novo projeto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Colocamos um nome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Introduzimos o </a:t>
            </a:r>
            <a:r>
              <a:rPr lang="pt-PT" dirty="0" err="1">
                <a:solidFill>
                  <a:schemeClr val="bg1"/>
                </a:solidFill>
              </a:rPr>
              <a:t>url</a:t>
            </a:r>
            <a:r>
              <a:rPr lang="pt-PT" dirty="0">
                <a:solidFill>
                  <a:schemeClr val="bg1"/>
                </a:solidFill>
              </a:rPr>
              <a:t> base do projeto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O programa depois começa a gravar o input introduzido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Quando satisfeito, terminar a gravação</a:t>
            </a:r>
          </a:p>
        </p:txBody>
      </p:sp>
    </p:spTree>
    <p:extLst>
      <p:ext uri="{BB962C8B-B14F-4D97-AF65-F5344CB8AC3E}">
        <p14:creationId xmlns:p14="http://schemas.microsoft.com/office/powerpoint/2010/main" val="28455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DC46C3-DF2D-46ED-B478-462621F7A2B0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Interface</a:t>
            </a:r>
          </a:p>
        </p:txBody>
      </p:sp>
      <p:sp>
        <p:nvSpPr>
          <p:cNvPr id="19" name="Google Shape;506;p28">
            <a:extLst>
              <a:ext uri="{FF2B5EF4-FFF2-40B4-BE49-F238E27FC236}">
                <a16:creationId xmlns:a16="http://schemas.microsoft.com/office/drawing/2014/main" id="{51415A59-EA26-4EAE-840E-B8D4A072692B}"/>
              </a:ext>
            </a:extLst>
          </p:cNvPr>
          <p:cNvSpPr txBox="1">
            <a:spLocks/>
          </p:cNvSpPr>
          <p:nvPr/>
        </p:nvSpPr>
        <p:spPr>
          <a:xfrm>
            <a:off x="514579" y="1224376"/>
            <a:ext cx="2969021" cy="342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Quando o processo terminar teremos: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Uma janela que nos mostra o os comandos gravados. Permite também adicionar ou alterar comandos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Uma janela que nos apresenta o log do teste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Este teste aqui apresentado apresenta o </a:t>
            </a:r>
            <a:r>
              <a:rPr lang="pt-PT" dirty="0" err="1">
                <a:solidFill>
                  <a:schemeClr val="bg1"/>
                </a:solidFill>
              </a:rPr>
              <a:t>prompt</a:t>
            </a:r>
            <a:r>
              <a:rPr lang="pt-PT" dirty="0">
                <a:solidFill>
                  <a:schemeClr val="bg1"/>
                </a:solidFill>
              </a:rPr>
              <a:t> para download da nova versão do </a:t>
            </a:r>
            <a:r>
              <a:rPr lang="pt-PT" dirty="0" err="1">
                <a:solidFill>
                  <a:schemeClr val="bg1"/>
                </a:solidFill>
              </a:rPr>
              <a:t>python</a:t>
            </a:r>
            <a:r>
              <a:rPr lang="pt-PT" dirty="0">
                <a:solidFill>
                  <a:schemeClr val="bg1"/>
                </a:solidFill>
              </a:rPr>
              <a:t> para </a:t>
            </a:r>
            <a:r>
              <a:rPr lang="pt-PT" dirty="0" err="1">
                <a:solidFill>
                  <a:schemeClr val="bg1"/>
                </a:solidFill>
              </a:rPr>
              <a:t>windows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15C48C-FB26-44DB-A154-10877445C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78137"/>
            <a:ext cx="3789069" cy="27762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6A1737-E071-4249-BA3A-D887AD280C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3030" y="3251634"/>
            <a:ext cx="3434316" cy="12617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1DB69C-11B3-423B-A8B3-BD421DAD78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65196" y="3118618"/>
            <a:ext cx="3000375" cy="15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7C96D65-ACB2-478D-ACE4-FFE2AEFA5276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Interface</a:t>
            </a:r>
          </a:p>
        </p:txBody>
      </p:sp>
      <p:sp>
        <p:nvSpPr>
          <p:cNvPr id="13" name="Google Shape;506;p28">
            <a:extLst>
              <a:ext uri="{FF2B5EF4-FFF2-40B4-BE49-F238E27FC236}">
                <a16:creationId xmlns:a16="http://schemas.microsoft.com/office/drawing/2014/main" id="{59628378-8429-4F6C-AC58-74E714E0EB99}"/>
              </a:ext>
            </a:extLst>
          </p:cNvPr>
          <p:cNvSpPr txBox="1">
            <a:spLocks/>
          </p:cNvSpPr>
          <p:nvPr/>
        </p:nvSpPr>
        <p:spPr>
          <a:xfrm>
            <a:off x="514579" y="1224376"/>
            <a:ext cx="2969021" cy="342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Temos também a capacidade de exportar o teste criado para uma linguagem a escolha, que seja suportada.</a:t>
            </a:r>
          </a:p>
          <a:p>
            <a:pPr marL="0" indent="0">
              <a:buClr>
                <a:schemeClr val="bg1"/>
              </a:buClr>
            </a:pPr>
            <a:endParaRPr lang="pt-PT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</a:pPr>
            <a:r>
              <a:rPr lang="pt-PT" dirty="0">
                <a:solidFill>
                  <a:schemeClr val="bg1"/>
                </a:solidFill>
              </a:rPr>
              <a:t>Podemos depois abrir o ficheiro criado num editor à escolha e continuar a fazer alterações ao código, com o </a:t>
            </a:r>
            <a:r>
              <a:rPr lang="pt-PT" dirty="0" err="1">
                <a:solidFill>
                  <a:schemeClr val="bg1"/>
                </a:solidFill>
              </a:rPr>
              <a:t>WebDriver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3E5D60-878B-4288-808A-CF49501CFB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1257" y="146050"/>
            <a:ext cx="3114675" cy="2425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B557B7C-EB72-4506-9916-4BD77521AA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3809" y="2729035"/>
            <a:ext cx="5400040" cy="20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92914A4-C9FA-4A4F-B93F-97AB28338F7A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pt-PT" dirty="0"/>
              <a:t>SELENIUM </a:t>
            </a:r>
            <a:r>
              <a:rPr lang="pt-PT" dirty="0" err="1"/>
              <a:t>WebDriver</a:t>
            </a:r>
            <a:endParaRPr lang="pt-PT" dirty="0"/>
          </a:p>
        </p:txBody>
      </p:sp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38D848B8-E0AA-440C-A878-2B9A9CA63EFE}"/>
              </a:ext>
            </a:extLst>
          </p:cNvPr>
          <p:cNvSpPr txBox="1">
            <a:spLocks/>
          </p:cNvSpPr>
          <p:nvPr/>
        </p:nvSpPr>
        <p:spPr>
          <a:xfrm>
            <a:off x="537970" y="1244009"/>
            <a:ext cx="4299844" cy="238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A ferramenta pela qual o </a:t>
            </a:r>
            <a:r>
              <a:rPr lang="pt-PT" dirty="0" err="1"/>
              <a:t>Selenium</a:t>
            </a:r>
            <a:r>
              <a:rPr lang="pt-PT" dirty="0"/>
              <a:t> é conhecido</a:t>
            </a:r>
          </a:p>
          <a:p>
            <a:pPr marL="0" indent="0"/>
            <a:r>
              <a:rPr lang="pt-PT" dirty="0"/>
              <a:t>O </a:t>
            </a:r>
            <a:r>
              <a:rPr lang="pt-PT" dirty="0" err="1"/>
              <a:t>Webdriver</a:t>
            </a:r>
            <a:r>
              <a:rPr lang="pt-PT" dirty="0"/>
              <a:t> permite criar scripts através de programação. </a:t>
            </a:r>
          </a:p>
          <a:p>
            <a:pPr marL="0" indent="0"/>
            <a:r>
              <a:rPr lang="pt-PT" dirty="0"/>
              <a:t>Suporta múltiplas línguas, desde Ruby, o Java, o </a:t>
            </a:r>
            <a:r>
              <a:rPr lang="pt-PT" dirty="0" err="1"/>
              <a:t>Python</a:t>
            </a:r>
            <a:r>
              <a:rPr lang="pt-PT" dirty="0"/>
              <a:t>, o C# e JavaScript, entre outras, que não são mantidas pelo projeto.</a:t>
            </a:r>
          </a:p>
          <a:p>
            <a:pPr marL="0" indent="0"/>
            <a:r>
              <a:rPr lang="pt-PT" dirty="0"/>
              <a:t>Necessita de um web driver para funcionar, que irá servir como ponte entre a ferramenta e o browser</a:t>
            </a:r>
          </a:p>
        </p:txBody>
      </p:sp>
      <p:grpSp>
        <p:nvGrpSpPr>
          <p:cNvPr id="7" name="Google Shape;508;p28">
            <a:extLst>
              <a:ext uri="{FF2B5EF4-FFF2-40B4-BE49-F238E27FC236}">
                <a16:creationId xmlns:a16="http://schemas.microsoft.com/office/drawing/2014/main" id="{0902AE04-0CA3-4963-900A-CE00CC62A753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8" name="Google Shape;509;p28">
              <a:extLst>
                <a:ext uri="{FF2B5EF4-FFF2-40B4-BE49-F238E27FC236}">
                  <a16:creationId xmlns:a16="http://schemas.microsoft.com/office/drawing/2014/main" id="{9238D609-F4C3-4E7F-9A3D-D95E1CC4782B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28">
              <a:extLst>
                <a:ext uri="{FF2B5EF4-FFF2-40B4-BE49-F238E27FC236}">
                  <a16:creationId xmlns:a16="http://schemas.microsoft.com/office/drawing/2014/main" id="{D4789982-7575-4B35-8F9C-D86ED9705542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28">
              <a:extLst>
                <a:ext uri="{FF2B5EF4-FFF2-40B4-BE49-F238E27FC236}">
                  <a16:creationId xmlns:a16="http://schemas.microsoft.com/office/drawing/2014/main" id="{4621C621-D6A0-4B27-BDC8-E3835FE14BB3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28">
              <a:extLst>
                <a:ext uri="{FF2B5EF4-FFF2-40B4-BE49-F238E27FC236}">
                  <a16:creationId xmlns:a16="http://schemas.microsoft.com/office/drawing/2014/main" id="{4747BF5D-706D-4742-99F0-E697BAA395FF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28">
              <a:extLst>
                <a:ext uri="{FF2B5EF4-FFF2-40B4-BE49-F238E27FC236}">
                  <a16:creationId xmlns:a16="http://schemas.microsoft.com/office/drawing/2014/main" id="{2174A1C8-03B4-4345-AEBA-AD838C1A4ADA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;p28">
              <a:extLst>
                <a:ext uri="{FF2B5EF4-FFF2-40B4-BE49-F238E27FC236}">
                  <a16:creationId xmlns:a16="http://schemas.microsoft.com/office/drawing/2014/main" id="{21556E1E-AE0E-4504-8DA9-0E80B8FABA1E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;p28">
              <a:extLst>
                <a:ext uri="{FF2B5EF4-FFF2-40B4-BE49-F238E27FC236}">
                  <a16:creationId xmlns:a16="http://schemas.microsoft.com/office/drawing/2014/main" id="{2BCBAF14-C7C2-4E90-85CB-DC6966BFDA02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;p28">
              <a:extLst>
                <a:ext uri="{FF2B5EF4-FFF2-40B4-BE49-F238E27FC236}">
                  <a16:creationId xmlns:a16="http://schemas.microsoft.com/office/drawing/2014/main" id="{0200F7F9-2FF5-43B8-ADA4-F51154B11F5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7;p28">
              <a:extLst>
                <a:ext uri="{FF2B5EF4-FFF2-40B4-BE49-F238E27FC236}">
                  <a16:creationId xmlns:a16="http://schemas.microsoft.com/office/drawing/2014/main" id="{249176D1-7E63-4DA2-AF77-6F42EB5159F3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8;p28">
              <a:extLst>
                <a:ext uri="{FF2B5EF4-FFF2-40B4-BE49-F238E27FC236}">
                  <a16:creationId xmlns:a16="http://schemas.microsoft.com/office/drawing/2014/main" id="{1F597552-C5C1-46D3-8EC6-3F8C3508D275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19;p28">
              <a:extLst>
                <a:ext uri="{FF2B5EF4-FFF2-40B4-BE49-F238E27FC236}">
                  <a16:creationId xmlns:a16="http://schemas.microsoft.com/office/drawing/2014/main" id="{7E4B582D-1A68-400E-A814-B31AFC95BCE2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0;p28">
              <a:extLst>
                <a:ext uri="{FF2B5EF4-FFF2-40B4-BE49-F238E27FC236}">
                  <a16:creationId xmlns:a16="http://schemas.microsoft.com/office/drawing/2014/main" id="{DB36B136-8E54-4CE4-8C0A-9182DC6F819A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1;p28">
              <a:extLst>
                <a:ext uri="{FF2B5EF4-FFF2-40B4-BE49-F238E27FC236}">
                  <a16:creationId xmlns:a16="http://schemas.microsoft.com/office/drawing/2014/main" id="{441E0741-C81D-4CBA-BA23-DB612BE3C38C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2;p28">
              <a:extLst>
                <a:ext uri="{FF2B5EF4-FFF2-40B4-BE49-F238E27FC236}">
                  <a16:creationId xmlns:a16="http://schemas.microsoft.com/office/drawing/2014/main" id="{265BBA04-193B-4CC5-9468-FD1279F74507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3;p28">
              <a:extLst>
                <a:ext uri="{FF2B5EF4-FFF2-40B4-BE49-F238E27FC236}">
                  <a16:creationId xmlns:a16="http://schemas.microsoft.com/office/drawing/2014/main" id="{06196CDA-7099-4E79-A8B9-E7469C90A994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4;p28">
              <a:extLst>
                <a:ext uri="{FF2B5EF4-FFF2-40B4-BE49-F238E27FC236}">
                  <a16:creationId xmlns:a16="http://schemas.microsoft.com/office/drawing/2014/main" id="{C133DD1D-54A8-45CC-959A-59BE763C33E7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5;p28">
              <a:extLst>
                <a:ext uri="{FF2B5EF4-FFF2-40B4-BE49-F238E27FC236}">
                  <a16:creationId xmlns:a16="http://schemas.microsoft.com/office/drawing/2014/main" id="{2DC80F07-59AA-451E-B3C8-4FD3093C3CA1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26;p28">
              <a:extLst>
                <a:ext uri="{FF2B5EF4-FFF2-40B4-BE49-F238E27FC236}">
                  <a16:creationId xmlns:a16="http://schemas.microsoft.com/office/drawing/2014/main" id="{8694DF73-760E-4513-B00C-5484FDB87855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7;p28">
              <a:extLst>
                <a:ext uri="{FF2B5EF4-FFF2-40B4-BE49-F238E27FC236}">
                  <a16:creationId xmlns:a16="http://schemas.microsoft.com/office/drawing/2014/main" id="{9B7B6092-9C5E-4C5B-8579-AE94EAA6B8CA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28;p28">
            <a:extLst>
              <a:ext uri="{FF2B5EF4-FFF2-40B4-BE49-F238E27FC236}">
                <a16:creationId xmlns:a16="http://schemas.microsoft.com/office/drawing/2014/main" id="{614B5FE5-B548-4034-B2CB-833517728748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29" name="Google Shape;529;p28">
              <a:extLst>
                <a:ext uri="{FF2B5EF4-FFF2-40B4-BE49-F238E27FC236}">
                  <a16:creationId xmlns:a16="http://schemas.microsoft.com/office/drawing/2014/main" id="{F388435D-66A8-43B8-A162-6BE093BF988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0;p28">
              <a:extLst>
                <a:ext uri="{FF2B5EF4-FFF2-40B4-BE49-F238E27FC236}">
                  <a16:creationId xmlns:a16="http://schemas.microsoft.com/office/drawing/2014/main" id="{55AAC636-7774-46F0-A521-7BD554C44900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1;p28">
              <a:extLst>
                <a:ext uri="{FF2B5EF4-FFF2-40B4-BE49-F238E27FC236}">
                  <a16:creationId xmlns:a16="http://schemas.microsoft.com/office/drawing/2014/main" id="{F3DAEE22-9BE6-4505-B347-5235D7CEA2EE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2;p28">
              <a:extLst>
                <a:ext uri="{FF2B5EF4-FFF2-40B4-BE49-F238E27FC236}">
                  <a16:creationId xmlns:a16="http://schemas.microsoft.com/office/drawing/2014/main" id="{637018CB-D78D-4F6C-BF1E-1F1A99CEF877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3;p28">
              <a:extLst>
                <a:ext uri="{FF2B5EF4-FFF2-40B4-BE49-F238E27FC236}">
                  <a16:creationId xmlns:a16="http://schemas.microsoft.com/office/drawing/2014/main" id="{2B7B3F17-7442-416B-B02A-8FAF5D81A310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m desenho&#10;&#10;Descrição gerada automaticamente">
            <a:extLst>
              <a:ext uri="{FF2B5EF4-FFF2-40B4-BE49-F238E27FC236}">
                <a16:creationId xmlns:a16="http://schemas.microsoft.com/office/drawing/2014/main" id="{64B47E9B-25DE-4B39-AFA1-33AAA956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48" y="1676046"/>
            <a:ext cx="1800251" cy="18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35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1273</Words>
  <Application>Microsoft Office PowerPoint</Application>
  <PresentationFormat>Apresentação no Ecrã (16:9)</PresentationFormat>
  <Paragraphs>194</Paragraphs>
  <Slides>50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50</vt:i4>
      </vt:variant>
    </vt:vector>
  </HeadingPairs>
  <TitlesOfParts>
    <vt:vector size="60" baseType="lpstr">
      <vt:lpstr>Arial</vt:lpstr>
      <vt:lpstr>Wingdings</vt:lpstr>
      <vt:lpstr>Fira Sans Condensed Medium</vt:lpstr>
      <vt:lpstr>Maven Pro</vt:lpstr>
      <vt:lpstr>Nunito Light</vt:lpstr>
      <vt:lpstr>Advent Pro SemiBold</vt:lpstr>
      <vt:lpstr>Share Tech</vt:lpstr>
      <vt:lpstr>Livvic Light</vt:lpstr>
      <vt:lpstr>Fira Sans Extra Condensed Medium</vt:lpstr>
      <vt:lpstr>Data Science Consulting by Slidesgo</vt:lpstr>
      <vt:lpstr>PROJETO 2 SELENIUM, KRITIKA E DEEPSCAN</vt:lpstr>
      <vt:lpstr>SELENIUM - KRITIKA – DEEPSCAN</vt:lpstr>
      <vt:lpstr>EXEMPLOS</vt:lpstr>
      <vt:lpstr>SELENIUM</vt:lpstr>
      <vt:lpstr>SELENIUM IDE</vt:lpstr>
      <vt:lpstr>Interface</vt:lpstr>
      <vt:lpstr>Interface</vt:lpstr>
      <vt:lpstr>Interface</vt:lpstr>
      <vt:lpstr>SELENIUM WebDriver</vt:lpstr>
      <vt:lpstr>Exemplo</vt:lpstr>
      <vt:lpstr>Capacidades</vt:lpstr>
      <vt:lpstr>Diferenças</vt:lpstr>
      <vt:lpstr>Vantagens do Webdriver</vt:lpstr>
      <vt:lpstr>SELENIUM Grid</vt:lpstr>
      <vt:lpstr>KRITIKA.IO</vt:lpstr>
      <vt:lpstr>LINGUAGENS DE PROGRAMAÇÃO SUPORTADAS</vt:lpstr>
      <vt:lpstr>FUNCIONALIDADES</vt:lpstr>
      <vt:lpstr>ANÁLISE INCREMENTAL</vt:lpstr>
      <vt:lpstr>DUPLICAÇÕES</vt:lpstr>
      <vt:lpstr>PERFIS DE REGRAS PERSONALIZADAS</vt:lpstr>
      <vt:lpstr>DIFF-MODE</vt:lpstr>
      <vt:lpstr>VIOLAÇÕES DE CÓDIGO</vt:lpstr>
      <vt:lpstr>CORREÇÃO DAS VIOLAÇÕES</vt:lpstr>
      <vt:lpstr>PADRÃO DE QUALIDADE</vt:lpstr>
      <vt:lpstr>LICENÇAS E DEPENDENCIAS</vt:lpstr>
      <vt:lpstr>EXEMPLOS DE UTILIZAÇÃO – PASSO A PASSO</vt:lpstr>
      <vt:lpstr>EXEMPLOS DE UTILIZAÇÃO – PASSO A PASSO</vt:lpstr>
      <vt:lpstr>EXEMPLOS DE UTILIZAÇÃO – PASSO A PASSO</vt:lpstr>
      <vt:lpstr>EXEMPLOS DE UTILIZAÇÃO – PASSO A PASSO</vt:lpstr>
      <vt:lpstr>EXEMPLOS DE UTILIZAÇÃO – PASSO A PASSO</vt:lpstr>
      <vt:lpstr>EXEMPLOS DE UTILIZAÇÃO 2 – PASSO A PASSO </vt:lpstr>
      <vt:lpstr>EXEMPLOS DE UTILIZAÇÃO 2 – PASSO A PASSO </vt:lpstr>
      <vt:lpstr>EXEMPLOS DE UTILIZAÇÃO 2 – PASSO A PASSO </vt:lpstr>
      <vt:lpstr>EXEMPLOS DE UTILIZAÇÃO – PASSO A PASSO</vt:lpstr>
      <vt:lpstr>KRITIKA.IO- CONCLUSÃO </vt:lpstr>
      <vt:lpstr>DEEPSCAN.IO</vt:lpstr>
      <vt:lpstr>FUNCIONALIDADES</vt:lpstr>
      <vt:lpstr>ANÁLISE ALÉM DO ESLINT </vt:lpstr>
      <vt:lpstr>ANÁLISE SEMÂNTICA</vt:lpstr>
      <vt:lpstr>ANÁLISE SEMÂNTICA - Exemplo</vt:lpstr>
      <vt:lpstr>PADRÃO DE QUALIDADE - EQUIPA</vt:lpstr>
      <vt:lpstr>RELATÓRIOS DE TENDÊNCIAS DE ERROS </vt:lpstr>
      <vt:lpstr>AVALIAÇÃO DO PROJETO</vt:lpstr>
      <vt:lpstr>EXEMPLO DE UTILIZAÇÃO – PASSO A PASSO</vt:lpstr>
      <vt:lpstr>Apresentação do PowerPoint</vt:lpstr>
      <vt:lpstr>EXEMPLO DE UTILIZAÇÃO – PASSO A PASSO</vt:lpstr>
      <vt:lpstr>EXEMPLO DE UTILIZAÇÃO – PASSO A PASSO</vt:lpstr>
      <vt:lpstr>EXEMPLO DE UTILIZAÇÃO – PASSO A PASSO</vt:lpstr>
      <vt:lpstr>EXEMPLO DE UTILIZAÇÃO – PASSO A PASSO</vt:lpstr>
      <vt:lpstr>PROJETO 2 SELENIUM, KRITIKA E DEEPSCAN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SELENIUM, KRITIKA E DEEPSCAN</dc:title>
  <dc:creator>cmdsa alves</dc:creator>
  <cp:lastModifiedBy>cmdsa alves</cp:lastModifiedBy>
  <cp:revision>42</cp:revision>
  <dcterms:modified xsi:type="dcterms:W3CDTF">2020-05-17T20:08:07Z</dcterms:modified>
</cp:coreProperties>
</file>