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</p:sldMasterIdLst>
  <p:notesMasterIdLst>
    <p:notesMasterId r:id="rId22"/>
  </p:notesMasterIdLst>
  <p:sldIdLst>
    <p:sldId id="258" r:id="rId3"/>
    <p:sldId id="281" r:id="rId4"/>
    <p:sldId id="261" r:id="rId5"/>
    <p:sldId id="274" r:id="rId6"/>
    <p:sldId id="275" r:id="rId7"/>
    <p:sldId id="276" r:id="rId8"/>
    <p:sldId id="277" r:id="rId9"/>
    <p:sldId id="278" r:id="rId10"/>
    <p:sldId id="279" r:id="rId11"/>
    <p:sldId id="268" r:id="rId12"/>
    <p:sldId id="265" r:id="rId13"/>
    <p:sldId id="267" r:id="rId14"/>
    <p:sldId id="269" r:id="rId15"/>
    <p:sldId id="270" r:id="rId16"/>
    <p:sldId id="266" r:id="rId17"/>
    <p:sldId id="271" r:id="rId18"/>
    <p:sldId id="272" r:id="rId19"/>
    <p:sldId id="280" r:id="rId20"/>
    <p:sldId id="259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EDC0B-4861-8C45-F42D-12A694A42B96}" v="1231" dt="2020-05-30T16:46:34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2" autoAdjust="0"/>
    <p:restoredTop sz="94672"/>
  </p:normalViewPr>
  <p:slideViewPr>
    <p:cSldViewPr snapToGrid="0">
      <p:cViewPr varScale="1">
        <p:scale>
          <a:sx n="130" d="100"/>
          <a:sy n="130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B12A89-0E8A-744C-9503-5788423A1C39}" type="doc">
      <dgm:prSet loTypeId="urn:microsoft.com/office/officeart/2005/8/layout/ven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50E4064-2AF6-2746-B06E-E0338813AC42}">
      <dgm:prSet phldrT="[Texto]"/>
      <dgm:spPr/>
      <dgm:t>
        <a:bodyPr/>
        <a:lstStyle/>
        <a:p>
          <a:r>
            <a:rPr lang="pt-PT" b="0" dirty="0" err="1"/>
            <a:t>Annotations</a:t>
          </a:r>
          <a:r>
            <a:rPr lang="pt-PT" b="0" dirty="0"/>
            <a:t> </a:t>
          </a:r>
          <a:endParaRPr lang="pt-PT" dirty="0"/>
        </a:p>
      </dgm:t>
    </dgm:pt>
    <dgm:pt modelId="{DD71457A-062B-0245-A824-DEA2523B2C0C}" type="parTrans" cxnId="{003924D8-8F0F-6E4C-AB6E-72578DD46C48}">
      <dgm:prSet/>
      <dgm:spPr/>
      <dgm:t>
        <a:bodyPr/>
        <a:lstStyle/>
        <a:p>
          <a:endParaRPr lang="pt-PT"/>
        </a:p>
      </dgm:t>
    </dgm:pt>
    <dgm:pt modelId="{40BD7960-B5A5-BE4F-88F8-5D6ADB5CBE0F}" type="sibTrans" cxnId="{003924D8-8F0F-6E4C-AB6E-72578DD46C48}">
      <dgm:prSet/>
      <dgm:spPr/>
      <dgm:t>
        <a:bodyPr/>
        <a:lstStyle/>
        <a:p>
          <a:endParaRPr lang="pt-PT"/>
        </a:p>
      </dgm:t>
    </dgm:pt>
    <dgm:pt modelId="{3C14D705-8817-5D4B-BF62-06DF5CA6CED6}">
      <dgm:prSet phldrT="[Texto]"/>
      <dgm:spPr/>
      <dgm:t>
        <a:bodyPr/>
        <a:lstStyle/>
        <a:p>
          <a:r>
            <a:rPr lang="pt-PT" b="0" dirty="0" err="1"/>
            <a:t>Unnecessary</a:t>
          </a:r>
          <a:r>
            <a:rPr lang="pt-PT" b="0" dirty="0"/>
            <a:t> </a:t>
          </a:r>
          <a:r>
            <a:rPr lang="pt-PT" b="0" dirty="0" err="1"/>
            <a:t>code</a:t>
          </a:r>
          <a:r>
            <a:rPr lang="pt-PT" b="0" dirty="0"/>
            <a:t> </a:t>
          </a:r>
          <a:endParaRPr lang="pt-PT" dirty="0"/>
        </a:p>
      </dgm:t>
    </dgm:pt>
    <dgm:pt modelId="{E847C201-6441-1349-9D20-75E0D949EE56}" type="parTrans" cxnId="{3AAD17F2-D8D7-3A42-902D-12978F40F648}">
      <dgm:prSet/>
      <dgm:spPr/>
      <dgm:t>
        <a:bodyPr/>
        <a:lstStyle/>
        <a:p>
          <a:endParaRPr lang="pt-PT"/>
        </a:p>
      </dgm:t>
    </dgm:pt>
    <dgm:pt modelId="{59686D9B-B3A3-124A-B447-D26B466136E0}" type="sibTrans" cxnId="{3AAD17F2-D8D7-3A42-902D-12978F40F648}">
      <dgm:prSet/>
      <dgm:spPr/>
      <dgm:t>
        <a:bodyPr/>
        <a:lstStyle/>
        <a:p>
          <a:endParaRPr lang="pt-PT"/>
        </a:p>
      </dgm:t>
    </dgm:pt>
    <dgm:pt modelId="{FFFD6E9C-95AC-AC49-B771-D681E6FFFE7E}">
      <dgm:prSet phldrT="[Texto]"/>
      <dgm:spPr/>
      <dgm:t>
        <a:bodyPr/>
        <a:lstStyle/>
        <a:p>
          <a:r>
            <a:rPr lang="pt-PT" b="0" dirty="0" err="1"/>
            <a:t>Name</a:t>
          </a:r>
          <a:r>
            <a:rPr lang="pt-PT" b="0" dirty="0"/>
            <a:t> </a:t>
          </a:r>
          <a:r>
            <a:rPr lang="pt-PT" b="0" dirty="0" err="1"/>
            <a:t>shadowing</a:t>
          </a:r>
          <a:r>
            <a:rPr lang="pt-PT" b="0" dirty="0"/>
            <a:t> </a:t>
          </a:r>
          <a:r>
            <a:rPr lang="pt-PT" b="0" dirty="0" err="1"/>
            <a:t>and</a:t>
          </a:r>
          <a:r>
            <a:rPr lang="pt-PT" b="0" dirty="0"/>
            <a:t> </a:t>
          </a:r>
          <a:r>
            <a:rPr lang="pt-PT" b="0" dirty="0" err="1"/>
            <a:t>conflicts</a:t>
          </a:r>
          <a:r>
            <a:rPr lang="pt-PT" b="0" dirty="0"/>
            <a:t> </a:t>
          </a:r>
          <a:endParaRPr lang="pt-PT" dirty="0"/>
        </a:p>
      </dgm:t>
    </dgm:pt>
    <dgm:pt modelId="{F160E769-0EF9-B941-B910-20618562276C}" type="parTrans" cxnId="{59162196-8D96-504D-9EE1-A1573472B3BB}">
      <dgm:prSet/>
      <dgm:spPr/>
      <dgm:t>
        <a:bodyPr/>
        <a:lstStyle/>
        <a:p>
          <a:endParaRPr lang="pt-PT"/>
        </a:p>
      </dgm:t>
    </dgm:pt>
    <dgm:pt modelId="{B1A49026-B368-174A-97A1-BD21C57C1102}" type="sibTrans" cxnId="{59162196-8D96-504D-9EE1-A1573472B3BB}">
      <dgm:prSet/>
      <dgm:spPr/>
      <dgm:t>
        <a:bodyPr/>
        <a:lstStyle/>
        <a:p>
          <a:endParaRPr lang="pt-PT"/>
        </a:p>
      </dgm:t>
    </dgm:pt>
    <dgm:pt modelId="{A9DDB690-1DB1-F743-9697-5420581A4E59}">
      <dgm:prSet phldrT="[Texto]"/>
      <dgm:spPr/>
      <dgm:t>
        <a:bodyPr/>
        <a:lstStyle/>
        <a:p>
          <a:r>
            <a:rPr lang="pt-PT" b="0" dirty="0" err="1"/>
            <a:t>Potential</a:t>
          </a:r>
          <a:r>
            <a:rPr lang="pt-PT" b="0" dirty="0"/>
            <a:t> </a:t>
          </a:r>
          <a:r>
            <a:rPr lang="pt-PT" b="0" dirty="0" err="1"/>
            <a:t>programming</a:t>
          </a:r>
          <a:r>
            <a:rPr lang="pt-PT" b="0" dirty="0"/>
            <a:t> </a:t>
          </a:r>
          <a:r>
            <a:rPr lang="pt-PT" b="0" dirty="0" err="1"/>
            <a:t>problems</a:t>
          </a:r>
          <a:r>
            <a:rPr lang="pt-PT" b="0" dirty="0"/>
            <a:t> </a:t>
          </a:r>
          <a:endParaRPr lang="pt-PT" dirty="0"/>
        </a:p>
      </dgm:t>
    </dgm:pt>
    <dgm:pt modelId="{32362B47-E8CA-CF41-8888-51A30B67AC2B}" type="parTrans" cxnId="{30B2796B-D9A6-094C-AC6B-4C7B56F250F3}">
      <dgm:prSet/>
      <dgm:spPr/>
      <dgm:t>
        <a:bodyPr/>
        <a:lstStyle/>
        <a:p>
          <a:endParaRPr lang="pt-PT"/>
        </a:p>
      </dgm:t>
    </dgm:pt>
    <dgm:pt modelId="{2BF03965-9087-E54D-8C02-116DF56B33C3}" type="sibTrans" cxnId="{30B2796B-D9A6-094C-AC6B-4C7B56F250F3}">
      <dgm:prSet/>
      <dgm:spPr/>
      <dgm:t>
        <a:bodyPr/>
        <a:lstStyle/>
        <a:p>
          <a:endParaRPr lang="pt-PT"/>
        </a:p>
      </dgm:t>
    </dgm:pt>
    <dgm:pt modelId="{813663E6-CB4E-0645-9441-B5E193946BE0}">
      <dgm:prSet/>
      <dgm:spPr/>
      <dgm:t>
        <a:bodyPr/>
        <a:lstStyle/>
        <a:p>
          <a:r>
            <a:rPr lang="pt-PT" b="0" dirty="0" err="1"/>
            <a:t>Generic</a:t>
          </a:r>
          <a:r>
            <a:rPr lang="pt-PT" b="0" dirty="0"/>
            <a:t> </a:t>
          </a:r>
          <a:r>
            <a:rPr lang="pt-PT" b="0" dirty="0" err="1"/>
            <a:t>types</a:t>
          </a:r>
          <a:endParaRPr lang="pt-PT" dirty="0"/>
        </a:p>
      </dgm:t>
    </dgm:pt>
    <dgm:pt modelId="{F4BAF2AA-EFC9-FA4C-AC3A-25CB3DCDE6A3}" type="parTrans" cxnId="{77DA8A46-482D-5241-8893-0CD46545FF80}">
      <dgm:prSet/>
      <dgm:spPr/>
      <dgm:t>
        <a:bodyPr/>
        <a:lstStyle/>
        <a:p>
          <a:endParaRPr lang="pt-PT"/>
        </a:p>
      </dgm:t>
    </dgm:pt>
    <dgm:pt modelId="{1F660B2C-C7B4-D546-9591-3A219C585195}" type="sibTrans" cxnId="{77DA8A46-482D-5241-8893-0CD46545FF80}">
      <dgm:prSet/>
      <dgm:spPr/>
      <dgm:t>
        <a:bodyPr/>
        <a:lstStyle/>
        <a:p>
          <a:endParaRPr lang="pt-PT"/>
        </a:p>
      </dgm:t>
    </dgm:pt>
    <dgm:pt modelId="{B8C28BFE-826D-9D42-9283-23632277FBC4}">
      <dgm:prSet phldrT="[Texto]"/>
      <dgm:spPr/>
      <dgm:t>
        <a:bodyPr/>
        <a:lstStyle/>
        <a:p>
          <a:r>
            <a:rPr lang="pt-PT" b="0" dirty="0" err="1"/>
            <a:t>Code</a:t>
          </a:r>
          <a:r>
            <a:rPr lang="pt-PT" b="0" dirty="0"/>
            <a:t> </a:t>
          </a:r>
          <a:r>
            <a:rPr lang="pt-PT" b="0" dirty="0" err="1"/>
            <a:t>Style</a:t>
          </a:r>
          <a:endParaRPr lang="pt-PT" dirty="0"/>
        </a:p>
      </dgm:t>
    </dgm:pt>
    <dgm:pt modelId="{2AB45DEC-F69E-1A41-ABDD-D7D821C3646F}" type="parTrans" cxnId="{C237CC2F-B8C2-F240-9715-0A2B83301AF8}">
      <dgm:prSet/>
      <dgm:spPr/>
      <dgm:t>
        <a:bodyPr/>
        <a:lstStyle/>
        <a:p>
          <a:endParaRPr lang="pt-PT"/>
        </a:p>
      </dgm:t>
    </dgm:pt>
    <dgm:pt modelId="{973D2A91-86BE-4F4A-8AAC-C5A85914FFFA}" type="sibTrans" cxnId="{C237CC2F-B8C2-F240-9715-0A2B83301AF8}">
      <dgm:prSet/>
      <dgm:spPr/>
      <dgm:t>
        <a:bodyPr/>
        <a:lstStyle/>
        <a:p>
          <a:endParaRPr lang="pt-PT"/>
        </a:p>
      </dgm:t>
    </dgm:pt>
    <dgm:pt modelId="{E110D4D2-1F98-5C4C-BF7B-A3667E0C0411}" type="pres">
      <dgm:prSet presAssocID="{3EB12A89-0E8A-744C-9503-5788423A1C39}" presName="Name0" presStyleCnt="0">
        <dgm:presLayoutVars>
          <dgm:dir val="rev"/>
          <dgm:resizeHandles val="exact"/>
        </dgm:presLayoutVars>
      </dgm:prSet>
      <dgm:spPr/>
    </dgm:pt>
    <dgm:pt modelId="{76029B7C-7F08-2343-B8BD-249ECF0B40B8}" type="pres">
      <dgm:prSet presAssocID="{650E4064-2AF6-2746-B06E-E0338813AC42}" presName="Name5" presStyleLbl="vennNode1" presStyleIdx="0" presStyleCnt="6">
        <dgm:presLayoutVars>
          <dgm:bulletEnabled val="1"/>
        </dgm:presLayoutVars>
      </dgm:prSet>
      <dgm:spPr/>
    </dgm:pt>
    <dgm:pt modelId="{B37E5991-59C1-6442-9CEC-FAD378B06BCA}" type="pres">
      <dgm:prSet presAssocID="{40BD7960-B5A5-BE4F-88F8-5D6ADB5CBE0F}" presName="space" presStyleCnt="0"/>
      <dgm:spPr/>
    </dgm:pt>
    <dgm:pt modelId="{00BFA4F5-52CD-3D44-B455-95E9DCB15224}" type="pres">
      <dgm:prSet presAssocID="{813663E6-CB4E-0645-9441-B5E193946BE0}" presName="Name5" presStyleLbl="vennNode1" presStyleIdx="1" presStyleCnt="6">
        <dgm:presLayoutVars>
          <dgm:bulletEnabled val="1"/>
        </dgm:presLayoutVars>
      </dgm:prSet>
      <dgm:spPr/>
    </dgm:pt>
    <dgm:pt modelId="{161AE9B2-B196-1A4E-BB20-86808744B515}" type="pres">
      <dgm:prSet presAssocID="{1F660B2C-C7B4-D546-9591-3A219C585195}" presName="space" presStyleCnt="0"/>
      <dgm:spPr/>
    </dgm:pt>
    <dgm:pt modelId="{E60BDA27-ADC3-554E-8D8D-2F399A2E81FD}" type="pres">
      <dgm:prSet presAssocID="{3C14D705-8817-5D4B-BF62-06DF5CA6CED6}" presName="Name5" presStyleLbl="vennNode1" presStyleIdx="2" presStyleCnt="6">
        <dgm:presLayoutVars>
          <dgm:bulletEnabled val="1"/>
        </dgm:presLayoutVars>
      </dgm:prSet>
      <dgm:spPr/>
    </dgm:pt>
    <dgm:pt modelId="{1438E4B6-E334-2041-AD40-4EDE55DD0E92}" type="pres">
      <dgm:prSet presAssocID="{59686D9B-B3A3-124A-B447-D26B466136E0}" presName="space" presStyleCnt="0"/>
      <dgm:spPr/>
    </dgm:pt>
    <dgm:pt modelId="{A55F2097-50F8-EA4C-B30A-674E372F00BE}" type="pres">
      <dgm:prSet presAssocID="{FFFD6E9C-95AC-AC49-B771-D681E6FFFE7E}" presName="Name5" presStyleLbl="vennNode1" presStyleIdx="3" presStyleCnt="6">
        <dgm:presLayoutVars>
          <dgm:bulletEnabled val="1"/>
        </dgm:presLayoutVars>
      </dgm:prSet>
      <dgm:spPr/>
    </dgm:pt>
    <dgm:pt modelId="{1A7A2593-6785-A343-ACFA-652DE7BD4AD0}" type="pres">
      <dgm:prSet presAssocID="{B1A49026-B368-174A-97A1-BD21C57C1102}" presName="space" presStyleCnt="0"/>
      <dgm:spPr/>
    </dgm:pt>
    <dgm:pt modelId="{73A2A854-0110-2C44-97F0-E998D3489A85}" type="pres">
      <dgm:prSet presAssocID="{A9DDB690-1DB1-F743-9697-5420581A4E59}" presName="Name5" presStyleLbl="vennNode1" presStyleIdx="4" presStyleCnt="6">
        <dgm:presLayoutVars>
          <dgm:bulletEnabled val="1"/>
        </dgm:presLayoutVars>
      </dgm:prSet>
      <dgm:spPr/>
    </dgm:pt>
    <dgm:pt modelId="{7BD3A07E-8D87-774D-A1D8-F4B4E388823C}" type="pres">
      <dgm:prSet presAssocID="{2BF03965-9087-E54D-8C02-116DF56B33C3}" presName="space" presStyleCnt="0"/>
      <dgm:spPr/>
    </dgm:pt>
    <dgm:pt modelId="{F608B234-2920-D042-8BE8-AFC980B6D6E0}" type="pres">
      <dgm:prSet presAssocID="{B8C28BFE-826D-9D42-9283-23632277FBC4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C7594A0D-7CCD-A241-A852-D96D196448BD}" type="presOf" srcId="{3C14D705-8817-5D4B-BF62-06DF5CA6CED6}" destId="{E60BDA27-ADC3-554E-8D8D-2F399A2E81FD}" srcOrd="0" destOrd="0" presId="urn:microsoft.com/office/officeart/2005/8/layout/venn3"/>
    <dgm:cxn modelId="{C237CC2F-B8C2-F240-9715-0A2B83301AF8}" srcId="{3EB12A89-0E8A-744C-9503-5788423A1C39}" destId="{B8C28BFE-826D-9D42-9283-23632277FBC4}" srcOrd="5" destOrd="0" parTransId="{2AB45DEC-F69E-1A41-ABDD-D7D821C3646F}" sibTransId="{973D2A91-86BE-4F4A-8AAC-C5A85914FFFA}"/>
    <dgm:cxn modelId="{77DA8A46-482D-5241-8893-0CD46545FF80}" srcId="{3EB12A89-0E8A-744C-9503-5788423A1C39}" destId="{813663E6-CB4E-0645-9441-B5E193946BE0}" srcOrd="1" destOrd="0" parTransId="{F4BAF2AA-EFC9-FA4C-AC3A-25CB3DCDE6A3}" sibTransId="{1F660B2C-C7B4-D546-9591-3A219C585195}"/>
    <dgm:cxn modelId="{3F72CF56-E6B7-F94A-AC71-34543BA04BE0}" type="presOf" srcId="{813663E6-CB4E-0645-9441-B5E193946BE0}" destId="{00BFA4F5-52CD-3D44-B455-95E9DCB15224}" srcOrd="0" destOrd="0" presId="urn:microsoft.com/office/officeart/2005/8/layout/venn3"/>
    <dgm:cxn modelId="{80772B64-8378-AF4B-AF62-14FC19D440A2}" type="presOf" srcId="{3EB12A89-0E8A-744C-9503-5788423A1C39}" destId="{E110D4D2-1F98-5C4C-BF7B-A3667E0C0411}" srcOrd="0" destOrd="0" presId="urn:microsoft.com/office/officeart/2005/8/layout/venn3"/>
    <dgm:cxn modelId="{30B2796B-D9A6-094C-AC6B-4C7B56F250F3}" srcId="{3EB12A89-0E8A-744C-9503-5788423A1C39}" destId="{A9DDB690-1DB1-F743-9697-5420581A4E59}" srcOrd="4" destOrd="0" parTransId="{32362B47-E8CA-CF41-8888-51A30B67AC2B}" sibTransId="{2BF03965-9087-E54D-8C02-116DF56B33C3}"/>
    <dgm:cxn modelId="{FF66E17B-BB8E-4247-95B1-A8C7A2BE1241}" type="presOf" srcId="{A9DDB690-1DB1-F743-9697-5420581A4E59}" destId="{73A2A854-0110-2C44-97F0-E998D3489A85}" srcOrd="0" destOrd="0" presId="urn:microsoft.com/office/officeart/2005/8/layout/venn3"/>
    <dgm:cxn modelId="{2FCC6783-1E47-C946-A5FF-DABE3D223B27}" type="presOf" srcId="{B8C28BFE-826D-9D42-9283-23632277FBC4}" destId="{F608B234-2920-D042-8BE8-AFC980B6D6E0}" srcOrd="0" destOrd="0" presId="urn:microsoft.com/office/officeart/2005/8/layout/venn3"/>
    <dgm:cxn modelId="{59162196-8D96-504D-9EE1-A1573472B3BB}" srcId="{3EB12A89-0E8A-744C-9503-5788423A1C39}" destId="{FFFD6E9C-95AC-AC49-B771-D681E6FFFE7E}" srcOrd="3" destOrd="0" parTransId="{F160E769-0EF9-B941-B910-20618562276C}" sibTransId="{B1A49026-B368-174A-97A1-BD21C57C1102}"/>
    <dgm:cxn modelId="{6AF0C9AE-7FFD-F844-841C-D75AC4E17B26}" type="presOf" srcId="{FFFD6E9C-95AC-AC49-B771-D681E6FFFE7E}" destId="{A55F2097-50F8-EA4C-B30A-674E372F00BE}" srcOrd="0" destOrd="0" presId="urn:microsoft.com/office/officeart/2005/8/layout/venn3"/>
    <dgm:cxn modelId="{845B2DCA-53B6-DF4A-BE25-D674DB2486F2}" type="presOf" srcId="{650E4064-2AF6-2746-B06E-E0338813AC42}" destId="{76029B7C-7F08-2343-B8BD-249ECF0B40B8}" srcOrd="0" destOrd="0" presId="urn:microsoft.com/office/officeart/2005/8/layout/venn3"/>
    <dgm:cxn modelId="{003924D8-8F0F-6E4C-AB6E-72578DD46C48}" srcId="{3EB12A89-0E8A-744C-9503-5788423A1C39}" destId="{650E4064-2AF6-2746-B06E-E0338813AC42}" srcOrd="0" destOrd="0" parTransId="{DD71457A-062B-0245-A824-DEA2523B2C0C}" sibTransId="{40BD7960-B5A5-BE4F-88F8-5D6ADB5CBE0F}"/>
    <dgm:cxn modelId="{3AAD17F2-D8D7-3A42-902D-12978F40F648}" srcId="{3EB12A89-0E8A-744C-9503-5788423A1C39}" destId="{3C14D705-8817-5D4B-BF62-06DF5CA6CED6}" srcOrd="2" destOrd="0" parTransId="{E847C201-6441-1349-9D20-75E0D949EE56}" sibTransId="{59686D9B-B3A3-124A-B447-D26B466136E0}"/>
    <dgm:cxn modelId="{F9C010C0-A2F2-9746-B9E9-F1C1140C6506}" type="presParOf" srcId="{E110D4D2-1F98-5C4C-BF7B-A3667E0C0411}" destId="{76029B7C-7F08-2343-B8BD-249ECF0B40B8}" srcOrd="0" destOrd="0" presId="urn:microsoft.com/office/officeart/2005/8/layout/venn3"/>
    <dgm:cxn modelId="{51B542B8-201A-2244-8BF5-EA5859BFF1C9}" type="presParOf" srcId="{E110D4D2-1F98-5C4C-BF7B-A3667E0C0411}" destId="{B37E5991-59C1-6442-9CEC-FAD378B06BCA}" srcOrd="1" destOrd="0" presId="urn:microsoft.com/office/officeart/2005/8/layout/venn3"/>
    <dgm:cxn modelId="{78E8D3A4-B527-1C4A-88BD-82EF732DB8BE}" type="presParOf" srcId="{E110D4D2-1F98-5C4C-BF7B-A3667E0C0411}" destId="{00BFA4F5-52CD-3D44-B455-95E9DCB15224}" srcOrd="2" destOrd="0" presId="urn:microsoft.com/office/officeart/2005/8/layout/venn3"/>
    <dgm:cxn modelId="{F203138E-AA4A-2B4B-BBD1-1FF730F664D1}" type="presParOf" srcId="{E110D4D2-1F98-5C4C-BF7B-A3667E0C0411}" destId="{161AE9B2-B196-1A4E-BB20-86808744B515}" srcOrd="3" destOrd="0" presId="urn:microsoft.com/office/officeart/2005/8/layout/venn3"/>
    <dgm:cxn modelId="{68D075B3-D0D9-AE41-B6C5-E4F4E23D43F5}" type="presParOf" srcId="{E110D4D2-1F98-5C4C-BF7B-A3667E0C0411}" destId="{E60BDA27-ADC3-554E-8D8D-2F399A2E81FD}" srcOrd="4" destOrd="0" presId="urn:microsoft.com/office/officeart/2005/8/layout/venn3"/>
    <dgm:cxn modelId="{9D7B1EEA-B6CA-EF46-8DEA-77A7C1FE5875}" type="presParOf" srcId="{E110D4D2-1F98-5C4C-BF7B-A3667E0C0411}" destId="{1438E4B6-E334-2041-AD40-4EDE55DD0E92}" srcOrd="5" destOrd="0" presId="urn:microsoft.com/office/officeart/2005/8/layout/venn3"/>
    <dgm:cxn modelId="{FE65BE86-9A32-844E-8B9D-B397DAB2992E}" type="presParOf" srcId="{E110D4D2-1F98-5C4C-BF7B-A3667E0C0411}" destId="{A55F2097-50F8-EA4C-B30A-674E372F00BE}" srcOrd="6" destOrd="0" presId="urn:microsoft.com/office/officeart/2005/8/layout/venn3"/>
    <dgm:cxn modelId="{EC166A77-171F-B44E-AE56-C5A8DD08E73C}" type="presParOf" srcId="{E110D4D2-1F98-5C4C-BF7B-A3667E0C0411}" destId="{1A7A2593-6785-A343-ACFA-652DE7BD4AD0}" srcOrd="7" destOrd="0" presId="urn:microsoft.com/office/officeart/2005/8/layout/venn3"/>
    <dgm:cxn modelId="{D1A1F8B7-035A-0044-9600-2A5EC4118919}" type="presParOf" srcId="{E110D4D2-1F98-5C4C-BF7B-A3667E0C0411}" destId="{73A2A854-0110-2C44-97F0-E998D3489A85}" srcOrd="8" destOrd="0" presId="urn:microsoft.com/office/officeart/2005/8/layout/venn3"/>
    <dgm:cxn modelId="{33D248D8-3517-0744-8E37-C65FF7716915}" type="presParOf" srcId="{E110D4D2-1F98-5C4C-BF7B-A3667E0C0411}" destId="{7BD3A07E-8D87-774D-A1D8-F4B4E388823C}" srcOrd="9" destOrd="0" presId="urn:microsoft.com/office/officeart/2005/8/layout/venn3"/>
    <dgm:cxn modelId="{19D0AE7B-82A9-4142-8E25-F2DF15993C3A}" type="presParOf" srcId="{E110D4D2-1F98-5C4C-BF7B-A3667E0C0411}" destId="{F608B234-2920-D042-8BE8-AFC980B6D6E0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29B7C-7F08-2343-B8BD-249ECF0B40B8}">
      <dsp:nvSpPr>
        <dsp:cNvPr id="0" name=""/>
        <dsp:cNvSpPr/>
      </dsp:nvSpPr>
      <dsp:spPr>
        <a:xfrm>
          <a:off x="8721170" y="2116347"/>
          <a:ext cx="2179959" cy="21799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9970" tIns="22860" rIns="11997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0" kern="1200" dirty="0" err="1"/>
            <a:t>Annotations</a:t>
          </a:r>
          <a:r>
            <a:rPr lang="pt-PT" sz="1800" b="0" kern="1200" dirty="0"/>
            <a:t> </a:t>
          </a:r>
          <a:endParaRPr lang="pt-PT" sz="1800" kern="1200" dirty="0"/>
        </a:p>
      </dsp:txBody>
      <dsp:txXfrm>
        <a:off x="9040418" y="2435595"/>
        <a:ext cx="1541463" cy="1541463"/>
      </dsp:txXfrm>
    </dsp:sp>
    <dsp:sp modelId="{00BFA4F5-52CD-3D44-B455-95E9DCB15224}">
      <dsp:nvSpPr>
        <dsp:cNvPr id="0" name=""/>
        <dsp:cNvSpPr/>
      </dsp:nvSpPr>
      <dsp:spPr>
        <a:xfrm>
          <a:off x="6977202" y="2116347"/>
          <a:ext cx="2179959" cy="21799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9970" tIns="22860" rIns="11997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0" kern="1200" dirty="0" err="1"/>
            <a:t>Generic</a:t>
          </a:r>
          <a:r>
            <a:rPr lang="pt-PT" sz="1800" b="0" kern="1200" dirty="0"/>
            <a:t> </a:t>
          </a:r>
          <a:r>
            <a:rPr lang="pt-PT" sz="1800" b="0" kern="1200" dirty="0" err="1"/>
            <a:t>types</a:t>
          </a:r>
          <a:endParaRPr lang="pt-PT" sz="1800" kern="1200" dirty="0"/>
        </a:p>
      </dsp:txBody>
      <dsp:txXfrm>
        <a:off x="7296450" y="2435595"/>
        <a:ext cx="1541463" cy="1541463"/>
      </dsp:txXfrm>
    </dsp:sp>
    <dsp:sp modelId="{E60BDA27-ADC3-554E-8D8D-2F399A2E81FD}">
      <dsp:nvSpPr>
        <dsp:cNvPr id="0" name=""/>
        <dsp:cNvSpPr/>
      </dsp:nvSpPr>
      <dsp:spPr>
        <a:xfrm>
          <a:off x="5233234" y="2116347"/>
          <a:ext cx="2179959" cy="21799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9970" tIns="22860" rIns="11997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0" kern="1200" dirty="0" err="1"/>
            <a:t>Unnecessary</a:t>
          </a:r>
          <a:r>
            <a:rPr lang="pt-PT" sz="1800" b="0" kern="1200" dirty="0"/>
            <a:t> </a:t>
          </a:r>
          <a:r>
            <a:rPr lang="pt-PT" sz="1800" b="0" kern="1200" dirty="0" err="1"/>
            <a:t>code</a:t>
          </a:r>
          <a:r>
            <a:rPr lang="pt-PT" sz="1800" b="0" kern="1200" dirty="0"/>
            <a:t> </a:t>
          </a:r>
          <a:endParaRPr lang="pt-PT" sz="1800" kern="1200" dirty="0"/>
        </a:p>
      </dsp:txBody>
      <dsp:txXfrm>
        <a:off x="5552482" y="2435595"/>
        <a:ext cx="1541463" cy="1541463"/>
      </dsp:txXfrm>
    </dsp:sp>
    <dsp:sp modelId="{A55F2097-50F8-EA4C-B30A-674E372F00BE}">
      <dsp:nvSpPr>
        <dsp:cNvPr id="0" name=""/>
        <dsp:cNvSpPr/>
      </dsp:nvSpPr>
      <dsp:spPr>
        <a:xfrm>
          <a:off x="3489266" y="2116347"/>
          <a:ext cx="2179959" cy="21799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9970" tIns="22860" rIns="11997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0" kern="1200" dirty="0" err="1"/>
            <a:t>Name</a:t>
          </a:r>
          <a:r>
            <a:rPr lang="pt-PT" sz="1800" b="0" kern="1200" dirty="0"/>
            <a:t> </a:t>
          </a:r>
          <a:r>
            <a:rPr lang="pt-PT" sz="1800" b="0" kern="1200" dirty="0" err="1"/>
            <a:t>shadowing</a:t>
          </a:r>
          <a:r>
            <a:rPr lang="pt-PT" sz="1800" b="0" kern="1200" dirty="0"/>
            <a:t> </a:t>
          </a:r>
          <a:r>
            <a:rPr lang="pt-PT" sz="1800" b="0" kern="1200" dirty="0" err="1"/>
            <a:t>and</a:t>
          </a:r>
          <a:r>
            <a:rPr lang="pt-PT" sz="1800" b="0" kern="1200" dirty="0"/>
            <a:t> </a:t>
          </a:r>
          <a:r>
            <a:rPr lang="pt-PT" sz="1800" b="0" kern="1200" dirty="0" err="1"/>
            <a:t>conflicts</a:t>
          </a:r>
          <a:r>
            <a:rPr lang="pt-PT" sz="1800" b="0" kern="1200" dirty="0"/>
            <a:t> </a:t>
          </a:r>
          <a:endParaRPr lang="pt-PT" sz="1800" kern="1200" dirty="0"/>
        </a:p>
      </dsp:txBody>
      <dsp:txXfrm>
        <a:off x="3808514" y="2435595"/>
        <a:ext cx="1541463" cy="1541463"/>
      </dsp:txXfrm>
    </dsp:sp>
    <dsp:sp modelId="{73A2A854-0110-2C44-97F0-E998D3489A85}">
      <dsp:nvSpPr>
        <dsp:cNvPr id="0" name=""/>
        <dsp:cNvSpPr/>
      </dsp:nvSpPr>
      <dsp:spPr>
        <a:xfrm>
          <a:off x="1745298" y="2116347"/>
          <a:ext cx="2179959" cy="21799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9970" tIns="22860" rIns="11997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0" kern="1200" dirty="0" err="1"/>
            <a:t>Potential</a:t>
          </a:r>
          <a:r>
            <a:rPr lang="pt-PT" sz="1800" b="0" kern="1200" dirty="0"/>
            <a:t> </a:t>
          </a:r>
          <a:r>
            <a:rPr lang="pt-PT" sz="1800" b="0" kern="1200" dirty="0" err="1"/>
            <a:t>programming</a:t>
          </a:r>
          <a:r>
            <a:rPr lang="pt-PT" sz="1800" b="0" kern="1200" dirty="0"/>
            <a:t> </a:t>
          </a:r>
          <a:r>
            <a:rPr lang="pt-PT" sz="1800" b="0" kern="1200" dirty="0" err="1"/>
            <a:t>problems</a:t>
          </a:r>
          <a:r>
            <a:rPr lang="pt-PT" sz="1800" b="0" kern="1200" dirty="0"/>
            <a:t> </a:t>
          </a:r>
          <a:endParaRPr lang="pt-PT" sz="1800" kern="1200" dirty="0"/>
        </a:p>
      </dsp:txBody>
      <dsp:txXfrm>
        <a:off x="2064546" y="2435595"/>
        <a:ext cx="1541463" cy="1541463"/>
      </dsp:txXfrm>
    </dsp:sp>
    <dsp:sp modelId="{F608B234-2920-D042-8BE8-AFC980B6D6E0}">
      <dsp:nvSpPr>
        <dsp:cNvPr id="0" name=""/>
        <dsp:cNvSpPr/>
      </dsp:nvSpPr>
      <dsp:spPr>
        <a:xfrm>
          <a:off x="1330" y="2116347"/>
          <a:ext cx="2179959" cy="21799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9970" tIns="22860" rIns="11997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0" kern="1200" dirty="0" err="1"/>
            <a:t>Code</a:t>
          </a:r>
          <a:r>
            <a:rPr lang="pt-PT" sz="1800" b="0" kern="1200" dirty="0"/>
            <a:t> </a:t>
          </a:r>
          <a:r>
            <a:rPr lang="pt-PT" sz="1800" b="0" kern="1200" dirty="0" err="1"/>
            <a:t>Style</a:t>
          </a:r>
          <a:endParaRPr lang="pt-PT" sz="1800" kern="1200" dirty="0"/>
        </a:p>
      </dsp:txBody>
      <dsp:txXfrm>
        <a:off x="320578" y="2435595"/>
        <a:ext cx="1541463" cy="1541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53314-0646-0D41-993D-F23FD50BFB57}" type="datetimeFigureOut">
              <a:rPr lang="pt-PT" smtClean="0"/>
              <a:t>01/06/20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08C3D-671F-8F48-B1A9-297FE0DE9E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149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08C3D-671F-8F48-B1A9-297FE0DE9E8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21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01/06/20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01/06/20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01/06/20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5E80-E775-49B7-8420-E72E4267968A}" type="datetime1">
              <a:rPr lang="pt-PT" smtClean="0"/>
              <a:t>01/06/20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1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F94B-2C33-415B-A083-B9CBD998D384}" type="datetime1">
              <a:rPr lang="pt-PT" smtClean="0"/>
              <a:t>01/06/20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121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C0BB-6F52-4E0B-8180-1796DBAA93EE}" type="datetime1">
              <a:rPr lang="pt-PT" smtClean="0"/>
              <a:t>01/06/20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89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70EF-FFC3-4D50-8676-E0884A97765E}" type="datetime1">
              <a:rPr lang="pt-PT" smtClean="0"/>
              <a:t>01/06/20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3239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3192-E4E3-4BAE-940D-362395B00636}" type="datetime1">
              <a:rPr lang="pt-PT" smtClean="0"/>
              <a:t>01/06/20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521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E00-D8AC-4022-A3AD-0DD78A24617A}" type="datetime1">
              <a:rPr lang="pt-PT" smtClean="0"/>
              <a:t>01/06/20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3924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203E-CC76-4920-9F9B-9A6F3E873E2E}" type="datetime1">
              <a:rPr lang="pt-PT" smtClean="0"/>
              <a:t>01/06/20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Cruz C., Meireles A., Pereira R., Ramires 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521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E0D9EC-0156-4F05-8B9B-48A56EF1930E}" type="datetime1">
              <a:rPr lang="pt-PT" smtClean="0"/>
              <a:t>01/06/20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Cruz C., Meireles A., Pereira R., Ramires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759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01/06/20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6D3-84AB-4A3E-8084-65BC533EA256}" type="datetime1">
              <a:rPr lang="pt-PT" smtClean="0"/>
              <a:t>01/06/20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4604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5862-0FF4-4610-859A-7873E3D06EA7}" type="datetime1">
              <a:rPr lang="pt-PT" smtClean="0"/>
              <a:t>01/06/20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265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A560-5141-448C-B9DE-49D3083A064C}" type="datetime1">
              <a:rPr lang="pt-PT" smtClean="0"/>
              <a:t>01/06/20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623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01/06/20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01/06/20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01/06/20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01/06/20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01/06/20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01/06/20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01/06/20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01/06/20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2883B2-9705-477A-B0FE-CA548233FD4B}" type="datetime1">
              <a:rPr lang="pt-PT" smtClean="0"/>
              <a:t>01/06/20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Cruz C., Meireles A., Pereira R., Ramires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01DB2E-58AB-414D-A86D-17845CD37422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8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199BE-CED7-4FEA-8182-330EB53A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57176"/>
            <a:ext cx="10058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>
                <a:ea typeface="+mj-lt"/>
                <a:cs typeface="+mj-lt"/>
              </a:rPr>
              <a:t>Ferramentas e técnicas de </a:t>
            </a:r>
            <a:r>
              <a:rPr lang="pt-PT" i="1" dirty="0" err="1">
                <a:ea typeface="+mj-lt"/>
                <a:cs typeface="+mj-lt"/>
              </a:rPr>
              <a:t>Compiler</a:t>
            </a:r>
            <a:r>
              <a:rPr lang="pt-PT" i="1" dirty="0">
                <a:ea typeface="+mj-lt"/>
                <a:cs typeface="+mj-lt"/>
              </a:rPr>
              <a:t> </a:t>
            </a:r>
            <a:r>
              <a:rPr lang="pt-PT" i="1" dirty="0" err="1">
                <a:ea typeface="+mj-lt"/>
                <a:cs typeface="+mj-lt"/>
              </a:rPr>
              <a:t>warnings</a:t>
            </a:r>
            <a:endParaRPr lang="pt-PT" dirty="0" err="1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299A556-D769-476D-9C65-DD7E744C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4998720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Grupo 1:</a:t>
            </a:r>
          </a:p>
          <a:p>
            <a:r>
              <a:rPr lang="pt-PT" dirty="0"/>
              <a:t>Ricardo Pereira</a:t>
            </a:r>
          </a:p>
          <a:p>
            <a:r>
              <a:rPr lang="pt-PT" dirty="0"/>
              <a:t>Tiago </a:t>
            </a:r>
            <a:r>
              <a:rPr lang="pt-PT" dirty="0" err="1"/>
              <a:t>ramires</a:t>
            </a:r>
            <a:r>
              <a:rPr lang="pt-PT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0D569B-1528-4780-8A30-150616E6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75" y="0"/>
            <a:ext cx="2197050" cy="1988330"/>
          </a:xfrm>
          <a:prstGeom prst="rect">
            <a:avLst/>
          </a:prstGeom>
        </p:spPr>
      </p:pic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E924B28-90C5-45F7-A4BD-E3D5A431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10" name="Marcador de Posição do Texto 4">
            <a:extLst>
              <a:ext uri="{FF2B5EF4-FFF2-40B4-BE49-F238E27FC236}">
                <a16:creationId xmlns:a16="http://schemas.microsoft.com/office/drawing/2014/main" id="{DFB87CBC-6BDC-45E9-8DFF-28173838D0A7}"/>
              </a:ext>
            </a:extLst>
          </p:cNvPr>
          <p:cNvSpPr txBox="1">
            <a:spLocks/>
          </p:cNvSpPr>
          <p:nvPr/>
        </p:nvSpPr>
        <p:spPr>
          <a:xfrm>
            <a:off x="6096000" y="4453128"/>
            <a:ext cx="499872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Grupo 3:</a:t>
            </a:r>
          </a:p>
          <a:p>
            <a:r>
              <a:rPr lang="pt-PT" dirty="0"/>
              <a:t>Adriana Meireles </a:t>
            </a:r>
          </a:p>
          <a:p>
            <a:r>
              <a:rPr lang="pt-PT" dirty="0"/>
              <a:t>Carla cruz </a:t>
            </a:r>
          </a:p>
        </p:txBody>
      </p:sp>
    </p:spTree>
    <p:extLst>
      <p:ext uri="{BB962C8B-B14F-4D97-AF65-F5344CB8AC3E}">
        <p14:creationId xmlns:p14="http://schemas.microsoft.com/office/powerpoint/2010/main" val="24311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95B2-DA46-45FF-AD32-0A75907E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US" dirty="0">
              <a:ea typeface="+mj-lt"/>
              <a:cs typeface="+mj-lt"/>
            </a:endParaRPr>
          </a:p>
          <a:p>
            <a:endParaRPr lang="pt-PT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C5FE19-00D4-4DE9-9EC7-17D480E4A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82" y="2005223"/>
            <a:ext cx="10058400" cy="381956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É uma linguagem de programação orientada aos objetos;</a:t>
            </a: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Alto nível;</a:t>
            </a: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Suporta módulos e pacotes;</a:t>
            </a: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Incentiva à reutilização de código.</a:t>
            </a: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endParaRPr lang="pt-PT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FFD18B9-E8E5-4FD4-98E5-611DFA3B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78092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95B2-DA46-45FF-AD32-0A75907E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ea typeface="+mj-lt"/>
                <a:cs typeface="+mj-lt"/>
              </a:rPr>
              <a:t>Funcionamento</a:t>
            </a:r>
            <a:r>
              <a:rPr lang="en-US" dirty="0">
                <a:ea typeface="+mj-lt"/>
                <a:cs typeface="+mj-lt"/>
              </a:rPr>
              <a:t> do </a:t>
            </a:r>
            <a:r>
              <a:rPr lang="en-US" dirty="0" err="1">
                <a:ea typeface="+mj-lt"/>
                <a:cs typeface="+mj-lt"/>
              </a:rPr>
              <a:t>Compilador</a:t>
            </a:r>
            <a:r>
              <a:rPr lang="en-US" dirty="0">
                <a:ea typeface="+mj-lt"/>
                <a:cs typeface="+mj-lt"/>
              </a:rPr>
              <a:t> </a:t>
            </a:r>
          </a:p>
          <a:p>
            <a:endParaRPr lang="pt-PT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C5FE19-00D4-4DE9-9EC7-17D480E4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cs typeface="Calibri" panose="020F0502020204030204"/>
              </a:rPr>
              <a:t> </a:t>
            </a:r>
            <a:r>
              <a:rPr lang="pt-PT" dirty="0">
                <a:ea typeface="+mn-lt"/>
                <a:cs typeface="+mn-lt"/>
              </a:rPr>
              <a:t>É uma linguagem de programação interpretada e compilada;</a:t>
            </a:r>
            <a:endParaRPr lang="pt-PT" dirty="0" err="1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O compilador traduz a linguagem </a:t>
            </a:r>
            <a:r>
              <a:rPr lang="pt-PT" dirty="0" err="1">
                <a:ea typeface="+mn-lt"/>
                <a:cs typeface="+mn-lt"/>
              </a:rPr>
              <a:t>Python</a:t>
            </a:r>
            <a:r>
              <a:rPr lang="pt-PT" dirty="0">
                <a:ea typeface="+mn-lt"/>
                <a:cs typeface="+mn-lt"/>
              </a:rPr>
              <a:t> para </a:t>
            </a:r>
            <a:r>
              <a:rPr lang="pt-PT" dirty="0" err="1">
                <a:ea typeface="+mn-lt"/>
                <a:cs typeface="+mn-lt"/>
              </a:rPr>
              <a:t>bytecode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O interpretador executa este </a:t>
            </a:r>
            <a:r>
              <a:rPr lang="pt-PT" dirty="0" err="1">
                <a:ea typeface="+mn-lt"/>
                <a:cs typeface="+mn-lt"/>
              </a:rPr>
              <a:t>bytecode</a:t>
            </a:r>
            <a:r>
              <a:rPr lang="pt-PT" dirty="0">
                <a:ea typeface="+mn-lt"/>
                <a:cs typeface="+mn-lt"/>
              </a:rPr>
              <a:t> numa Máquina Virtual;</a:t>
            </a: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Caso existam erros, o compilador gera um relatório de erros e o interpretador interrompe a tradução quando encontra o primeiro erro.</a:t>
            </a: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FFD18B9-E8E5-4FD4-98E5-611DFA3B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311389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95B2-DA46-45FF-AD32-0A75907E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>
                <a:ea typeface="+mj-lt"/>
                <a:cs typeface="+mj-lt"/>
              </a:rPr>
              <a:t>Warnings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C5FE19-00D4-4DE9-9EC7-17D480E4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São, geralmente, emitidos quando o encerramento do programa não é garantido;</a:t>
            </a: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Os </a:t>
            </a:r>
            <a:r>
              <a:rPr lang="pt-PT" dirty="0" err="1">
                <a:ea typeface="+mn-lt"/>
                <a:cs typeface="+mn-lt"/>
              </a:rPr>
              <a:t>Warnings</a:t>
            </a:r>
            <a:r>
              <a:rPr lang="pt-PT" dirty="0">
                <a:ea typeface="+mn-lt"/>
                <a:cs typeface="+mn-lt"/>
              </a:rPr>
              <a:t> são emitidos recorrendo-se à função </a:t>
            </a:r>
            <a:r>
              <a:rPr lang="pt-PT" b="1" dirty="0" err="1">
                <a:ea typeface="+mn-lt"/>
                <a:cs typeface="+mn-lt"/>
              </a:rPr>
              <a:t>warn</a:t>
            </a:r>
            <a:r>
              <a:rPr lang="pt-PT" b="1" dirty="0">
                <a:ea typeface="+mn-lt"/>
                <a:cs typeface="+mn-lt"/>
              </a:rPr>
              <a:t>()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Existem dois estados no controlo de </a:t>
            </a:r>
            <a:r>
              <a:rPr lang="pt-PT" dirty="0" err="1">
                <a:ea typeface="+mn-lt"/>
                <a:cs typeface="+mn-lt"/>
              </a:rPr>
              <a:t>warnings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Primeiro, é feita uma determinação se uma mensagem deve ou não ser emitida que é controlada por um filtro, recorrendo-se à função </a:t>
            </a:r>
            <a:r>
              <a:rPr lang="pt-PT" b="1" dirty="0" err="1">
                <a:ea typeface="+mn-lt"/>
                <a:cs typeface="+mn-lt"/>
              </a:rPr>
              <a:t>filterwarnings</a:t>
            </a:r>
            <a:r>
              <a:rPr lang="pt-PT" b="1" dirty="0">
                <a:ea typeface="+mn-lt"/>
                <a:cs typeface="+mn-lt"/>
              </a:rPr>
              <a:t>()</a:t>
            </a:r>
            <a:r>
              <a:rPr lang="pt-PT" dirty="0">
                <a:ea typeface="+mn-lt"/>
                <a:cs typeface="+mn-lt"/>
              </a:rPr>
              <a:t>. </a:t>
            </a:r>
            <a:endParaRPr lang="pt-PT" b="1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O segundo estado é que caso uma mensagem seja emitida, é impressa recorrendo à função </a:t>
            </a:r>
            <a:r>
              <a:rPr lang="pt-PT" b="1" dirty="0" err="1">
                <a:ea typeface="+mn-lt"/>
                <a:cs typeface="+mn-lt"/>
              </a:rPr>
              <a:t>showwarning</a:t>
            </a:r>
            <a:r>
              <a:rPr lang="pt-PT" b="1" dirty="0">
                <a:ea typeface="+mn-lt"/>
                <a:cs typeface="+mn-lt"/>
              </a:rPr>
              <a:t> ()</a:t>
            </a:r>
            <a:r>
              <a:rPr lang="pt-PT" dirty="0">
                <a:ea typeface="+mn-lt"/>
                <a:cs typeface="+mn-lt"/>
              </a:rPr>
              <a:t> e para a sua formatação é chamada a função </a:t>
            </a:r>
            <a:r>
              <a:rPr lang="pt-PT" b="1" dirty="0" err="1">
                <a:ea typeface="+mn-lt"/>
                <a:cs typeface="+mn-lt"/>
              </a:rPr>
              <a:t>formatwarning</a:t>
            </a:r>
            <a:r>
              <a:rPr lang="pt-PT" b="1" dirty="0">
                <a:ea typeface="+mn-lt"/>
                <a:cs typeface="+mn-lt"/>
              </a:rPr>
              <a:t> ()</a:t>
            </a:r>
            <a:endParaRPr lang="pt-PT" b="1">
              <a:cs typeface="Calibri"/>
            </a:endParaRPr>
          </a:p>
          <a:p>
            <a:pPr marL="200660" lvl="1" indent="0">
              <a:buNone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FFD18B9-E8E5-4FD4-98E5-611DFA3B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49576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95B2-DA46-45FF-AD32-0A75907E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>
                <a:ea typeface="+mj-lt"/>
                <a:cs typeface="+mj-lt"/>
              </a:rPr>
              <a:t>Warnings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C5FE19-00D4-4DE9-9EC7-17D480E4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cs typeface="Calibri" panose="020F0502020204030204"/>
              </a:rPr>
              <a:t> </a:t>
            </a:r>
            <a:r>
              <a:rPr lang="pt-PT" dirty="0">
                <a:ea typeface="+mn-lt"/>
                <a:cs typeface="+mn-lt"/>
              </a:rPr>
              <a:t>Existem várias categorias de </a:t>
            </a:r>
            <a:r>
              <a:rPr lang="pt-PT" dirty="0" err="1">
                <a:ea typeface="+mn-lt"/>
                <a:cs typeface="+mn-lt"/>
              </a:rPr>
              <a:t>warnings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 err="1">
                <a:ea typeface="+mn-lt"/>
                <a:cs typeface="+mn-lt"/>
              </a:rPr>
              <a:t>Warning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 err="1">
                <a:ea typeface="+mn-lt"/>
                <a:cs typeface="+mn-lt"/>
              </a:rPr>
              <a:t>UserWarning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>
              <a:cs typeface="Calibri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 err="1">
                <a:ea typeface="+mn-lt"/>
                <a:cs typeface="+mn-lt"/>
              </a:rPr>
              <a:t>DeprecationWarning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 err="1">
                <a:ea typeface="+mn-lt"/>
                <a:cs typeface="+mn-lt"/>
              </a:rPr>
              <a:t>SyntaxWarning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 err="1">
                <a:ea typeface="+mn-lt"/>
                <a:cs typeface="+mn-lt"/>
              </a:rPr>
              <a:t>RuntimeWarning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 err="1">
                <a:ea typeface="+mn-lt"/>
                <a:cs typeface="+mn-lt"/>
              </a:rPr>
              <a:t>FutureWarning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 err="1">
                <a:ea typeface="+mn-lt"/>
                <a:cs typeface="+mn-lt"/>
              </a:rPr>
              <a:t>PendingDeprecationWarning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 err="1">
                <a:ea typeface="+mn-lt"/>
                <a:cs typeface="+mn-lt"/>
              </a:rPr>
              <a:t>ImportWarning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 err="1">
                <a:ea typeface="+mn-lt"/>
                <a:cs typeface="+mn-lt"/>
              </a:rPr>
              <a:t>UnicodeWarning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 err="1">
                <a:ea typeface="+mn-lt"/>
                <a:cs typeface="+mn-lt"/>
              </a:rPr>
              <a:t>BytesWarning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 err="1">
                <a:ea typeface="+mn-lt"/>
                <a:cs typeface="+mn-lt"/>
              </a:rPr>
              <a:t>ResourceWarning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 marL="200660" lvl="1" indent="0">
              <a:buNone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FFD18B9-E8E5-4FD4-98E5-611DFA3B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381525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95B2-DA46-45FF-AD32-0A75907E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>
                <a:ea typeface="+mj-lt"/>
                <a:cs typeface="+mj-lt"/>
              </a:rPr>
              <a:t>Warnings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C5FE19-00D4-4DE9-9EC7-17D480E4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Existem os filtros de </a:t>
            </a:r>
            <a:r>
              <a:rPr lang="pt-PT" dirty="0" err="1">
                <a:ea typeface="+mn-lt"/>
                <a:cs typeface="+mn-lt"/>
              </a:rPr>
              <a:t>warnings</a:t>
            </a:r>
            <a:r>
              <a:rPr lang="pt-PT" dirty="0">
                <a:ea typeface="+mn-lt"/>
                <a:cs typeface="+mn-lt"/>
              </a:rPr>
              <a:t> que decidem se os </a:t>
            </a:r>
            <a:r>
              <a:rPr lang="pt-PT" dirty="0" err="1">
                <a:ea typeface="+mn-lt"/>
                <a:cs typeface="+mn-lt"/>
              </a:rPr>
              <a:t>warnings</a:t>
            </a:r>
            <a:r>
              <a:rPr lang="pt-PT" dirty="0">
                <a:ea typeface="+mn-lt"/>
                <a:cs typeface="+mn-lt"/>
              </a:rPr>
              <a:t> são ignorados, exibidos ou transformados em erros:</a:t>
            </a:r>
            <a:endParaRPr lang="pt-PT" dirty="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Ação;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Mensagem;</a:t>
            </a:r>
            <a:endParaRPr lang="pt-PT">
              <a:cs typeface="Calibri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Categoria;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Módulo;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pt-PT" dirty="0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 err="1">
                <a:ea typeface="+mn-lt"/>
                <a:cs typeface="+mn-lt"/>
              </a:rPr>
              <a:t>Lineno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>
              <a:cs typeface="Calibri" panose="020F0502020204030204"/>
            </a:endParaRPr>
          </a:p>
          <a:p>
            <a:pPr marL="200660" lvl="1" indent="0">
              <a:buNone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FFD18B9-E8E5-4FD4-98E5-611DFA3B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62765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95B2-DA46-45FF-AD32-0A75907E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3. </a:t>
            </a:r>
            <a:r>
              <a:rPr lang="en-US" dirty="0">
                <a:ea typeface="+mj-lt"/>
                <a:cs typeface="+mj-lt"/>
              </a:rPr>
              <a:t>Warnings </a:t>
            </a:r>
            <a:r>
              <a:rPr lang="en-US" dirty="0" err="1">
                <a:ea typeface="+mj-lt"/>
                <a:cs typeface="+mj-lt"/>
              </a:rPr>
              <a:t>na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Prática</a:t>
            </a:r>
            <a:endParaRPr lang="en-US" dirty="0" err="1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C5FE19-00D4-4DE9-9EC7-17D480E4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</a:t>
            </a:r>
            <a:r>
              <a:rPr lang="pt-PT" b="1" dirty="0">
                <a:ea typeface="+mn-lt"/>
                <a:cs typeface="+mn-lt"/>
              </a:rPr>
              <a:t>Gerar </a:t>
            </a:r>
            <a:r>
              <a:rPr lang="pt-PT" b="1" dirty="0" err="1">
                <a:ea typeface="+mn-lt"/>
                <a:cs typeface="+mn-lt"/>
              </a:rPr>
              <a:t>Warnings</a:t>
            </a:r>
            <a:r>
              <a:rPr lang="pt-PT" b="1" dirty="0">
                <a:ea typeface="+mn-lt"/>
                <a:cs typeface="+mn-lt"/>
              </a:rPr>
              <a:t>: </a:t>
            </a:r>
            <a:endParaRPr lang="pt-PT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FFD18B9-E8E5-4FD4-98E5-611DFA3B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pic>
        <p:nvPicPr>
          <p:cNvPr id="5" name="Imagem 5" descr="Uma imagem com preto, laranja, vermelho, branco&#10;&#10;Descrição gerada com confiança muito alta">
            <a:extLst>
              <a:ext uri="{FF2B5EF4-FFF2-40B4-BE49-F238E27FC236}">
                <a16:creationId xmlns:a16="http://schemas.microsoft.com/office/drawing/2014/main" id="{0760B5E2-DCB0-4B78-90CA-D7F95645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75" y="2218612"/>
            <a:ext cx="6437452" cy="1398348"/>
          </a:xfrm>
          <a:prstGeom prst="rect">
            <a:avLst/>
          </a:prstGeom>
        </p:spPr>
      </p:pic>
      <p:pic>
        <p:nvPicPr>
          <p:cNvPr id="6" name="Imagem 6" descr="Uma imagem com fotografia, símbolo, preto, pessoas&#10;&#10;Descrição gerada com confiança muito alta">
            <a:extLst>
              <a:ext uri="{FF2B5EF4-FFF2-40B4-BE49-F238E27FC236}">
                <a16:creationId xmlns:a16="http://schemas.microsoft.com/office/drawing/2014/main" id="{5E69FFF9-0355-4FE8-80AD-1013B18D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376" y="4038720"/>
            <a:ext cx="6437452" cy="12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3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95B2-DA46-45FF-AD32-0A75907E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3. </a:t>
            </a:r>
            <a:r>
              <a:rPr lang="en-US" dirty="0">
                <a:ea typeface="+mj-lt"/>
                <a:cs typeface="+mj-lt"/>
              </a:rPr>
              <a:t>Warnings </a:t>
            </a:r>
            <a:r>
              <a:rPr lang="en-US" dirty="0" err="1">
                <a:ea typeface="+mj-lt"/>
                <a:cs typeface="+mj-lt"/>
              </a:rPr>
              <a:t>na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Prática</a:t>
            </a:r>
            <a:endParaRPr lang="en-US" dirty="0" err="1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C5FE19-00D4-4DE9-9EC7-17D480E4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</a:t>
            </a:r>
            <a:r>
              <a:rPr lang="pt-PT" b="1" dirty="0">
                <a:ea typeface="+mn-lt"/>
                <a:cs typeface="+mn-lt"/>
              </a:rPr>
              <a:t>Filtrar com padrões: </a:t>
            </a: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FFD18B9-E8E5-4FD4-98E5-611DFA3B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pic>
        <p:nvPicPr>
          <p:cNvPr id="7" name="Imagem 7" descr="Uma imagem com fotografia, branco&#10;&#10;Descrição gerada com confiança muito alta">
            <a:extLst>
              <a:ext uri="{FF2B5EF4-FFF2-40B4-BE49-F238E27FC236}">
                <a16:creationId xmlns:a16="http://schemas.microsoft.com/office/drawing/2014/main" id="{574732A9-1176-4AE3-8072-594A0DCC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45" y="2597691"/>
            <a:ext cx="6437452" cy="1257504"/>
          </a:xfrm>
          <a:prstGeom prst="rect">
            <a:avLst/>
          </a:prstGeom>
        </p:spPr>
      </p:pic>
      <p:pic>
        <p:nvPicPr>
          <p:cNvPr id="8" name="Imagem 8" descr="Uma imagem com garrafa, laranja, fotografia, preto&#10;&#10;Descrição gerada com confiança muito alta">
            <a:extLst>
              <a:ext uri="{FF2B5EF4-FFF2-40B4-BE49-F238E27FC236}">
                <a16:creationId xmlns:a16="http://schemas.microsoft.com/office/drawing/2014/main" id="{8105BD52-6571-4459-9031-D1F1CFFE6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944" y="4402903"/>
            <a:ext cx="6504972" cy="11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4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95B2-DA46-45FF-AD32-0A75907E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3. </a:t>
            </a:r>
            <a:r>
              <a:rPr lang="en-US" dirty="0">
                <a:ea typeface="+mj-lt"/>
                <a:cs typeface="+mj-lt"/>
              </a:rPr>
              <a:t>Warnings </a:t>
            </a:r>
            <a:r>
              <a:rPr lang="en-US" dirty="0" err="1">
                <a:ea typeface="+mj-lt"/>
                <a:cs typeface="+mj-lt"/>
              </a:rPr>
              <a:t>na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Prática</a:t>
            </a:r>
            <a:endParaRPr lang="en-US" dirty="0" err="1"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C5FE19-00D4-4DE9-9EC7-17D480E4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 </a:t>
            </a:r>
            <a:r>
              <a:rPr lang="pt-PT" b="1" dirty="0" err="1">
                <a:ea typeface="+mn-lt"/>
                <a:cs typeface="+mn-lt"/>
              </a:rPr>
              <a:t>Warnings</a:t>
            </a:r>
            <a:r>
              <a:rPr lang="pt-PT" b="1" dirty="0">
                <a:ea typeface="+mn-lt"/>
                <a:cs typeface="+mn-lt"/>
              </a:rPr>
              <a:t> repetidos: </a:t>
            </a: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FFD18B9-E8E5-4FD4-98E5-611DFA3B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pic>
        <p:nvPicPr>
          <p:cNvPr id="5" name="Imagem 5" descr="Uma imagem com fotografia, símbolo&#10;&#10;Descrição gerada com confiança muito alta">
            <a:extLst>
              <a:ext uri="{FF2B5EF4-FFF2-40B4-BE49-F238E27FC236}">
                <a16:creationId xmlns:a16="http://schemas.microsoft.com/office/drawing/2014/main" id="{AF6F32D9-D1A3-4576-9404-3140CA7C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44" y="2718261"/>
            <a:ext cx="6437452" cy="1305729"/>
          </a:xfrm>
          <a:prstGeom prst="rect">
            <a:avLst/>
          </a:prstGeom>
        </p:spPr>
      </p:pic>
      <p:pic>
        <p:nvPicPr>
          <p:cNvPr id="6" name="Imagem 8" descr="Uma imagem com garrafa, fotografia, vermelho, preto&#10;&#10;Descrição gerada com confiança muito alta">
            <a:extLst>
              <a:ext uri="{FF2B5EF4-FFF2-40B4-BE49-F238E27FC236}">
                <a16:creationId xmlns:a16="http://schemas.microsoft.com/office/drawing/2014/main" id="{EEFA4687-1D87-4C80-984A-97A9701F8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946" y="4597717"/>
            <a:ext cx="6533908" cy="9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5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F2FE6-4DC3-7D4F-9A1F-23842D83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640575-64CE-BD4D-A738-DF28C9E0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Devem ser tidas em conta boas práticas para a construção de </a:t>
            </a:r>
            <a:r>
              <a:rPr lang="pt-PT" i="1" dirty="0"/>
              <a:t>software;</a:t>
            </a:r>
            <a:r>
              <a:rPr lang="pt-PT" dirty="0"/>
              <a:t> </a:t>
            </a:r>
            <a:r>
              <a:rPr lang="en-US" dirty="0"/>
              <a:t>​</a:t>
            </a:r>
          </a:p>
          <a:p>
            <a:pPr>
              <a:buFont typeface="Arial" panose="020B0604020202020204" pitchFamily="34" charset="0"/>
              <a:buChar char="•"/>
            </a:pP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pt-PT" u="sng" dirty="0"/>
              <a:t>Estas ferramentas são essenciais</a:t>
            </a:r>
            <a:r>
              <a:rPr lang="pt-PT" dirty="0"/>
              <a:t> para para garantir </a:t>
            </a:r>
            <a:r>
              <a:rPr lang="pt-PT" i="1" dirty="0"/>
              <a:t>softwares</a:t>
            </a:r>
            <a:r>
              <a:rPr lang="pt-PT" dirty="0"/>
              <a:t> fidedignos e funcionais;</a:t>
            </a:r>
            <a:r>
              <a:rPr lang="en-US" dirty="0"/>
              <a:t>​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A aplicação destas ferramentas não tem qualquer custo</a:t>
            </a:r>
            <a:r>
              <a:rPr lang="pt-PT" dirty="0"/>
              <a:t> !</a:t>
            </a:r>
            <a:r>
              <a:rPr lang="en-US" dirty="0"/>
              <a:t>​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u="sng" dirty="0"/>
              <a:t>redução de bugs </a:t>
            </a:r>
            <a:r>
              <a:rPr lang="pt-PT" dirty="0"/>
              <a:t>é garantida; </a:t>
            </a:r>
            <a:r>
              <a:rPr lang="en-US" dirty="0"/>
              <a:t>​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As boas práticas devem ser ensinadas desde logo </a:t>
            </a:r>
            <a:r>
              <a:rPr lang="pt-PT" b="1" dirty="0"/>
              <a:t>no período de formação</a:t>
            </a:r>
            <a:r>
              <a:rPr lang="pt-PT" dirty="0"/>
              <a:t> dos programadores.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452688E-18BA-E64E-BAB8-56A33CB7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294296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199BE-CED7-4FEA-8182-330EB53A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57176"/>
            <a:ext cx="10058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>
                <a:ea typeface="+mj-lt"/>
                <a:cs typeface="+mj-lt"/>
              </a:rPr>
              <a:t>Ferramentas e técnicas de </a:t>
            </a:r>
            <a:r>
              <a:rPr lang="pt-PT" i="1" dirty="0" err="1">
                <a:ea typeface="+mj-lt"/>
                <a:cs typeface="+mj-lt"/>
              </a:rPr>
              <a:t>Compiler</a:t>
            </a:r>
            <a:r>
              <a:rPr lang="pt-PT" i="1" dirty="0">
                <a:ea typeface="+mj-lt"/>
                <a:cs typeface="+mj-lt"/>
              </a:rPr>
              <a:t> </a:t>
            </a:r>
            <a:r>
              <a:rPr lang="pt-PT" i="1" dirty="0" err="1">
                <a:ea typeface="+mj-lt"/>
                <a:cs typeface="+mj-lt"/>
              </a:rPr>
              <a:t>warnings</a:t>
            </a:r>
            <a:endParaRPr lang="pt-PT" dirty="0" err="1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299A556-D769-476D-9C65-DD7E744C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4998720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Grupo 1:</a:t>
            </a:r>
          </a:p>
          <a:p>
            <a:r>
              <a:rPr lang="pt-PT" dirty="0"/>
              <a:t>Ricardo Pereira</a:t>
            </a:r>
          </a:p>
          <a:p>
            <a:r>
              <a:rPr lang="pt-PT" dirty="0"/>
              <a:t>Tiago </a:t>
            </a:r>
            <a:r>
              <a:rPr lang="pt-PT" dirty="0" err="1"/>
              <a:t>ramires</a:t>
            </a:r>
            <a:r>
              <a:rPr lang="pt-PT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0D569B-1528-4780-8A30-150616E6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75" y="0"/>
            <a:ext cx="2197050" cy="1988330"/>
          </a:xfrm>
          <a:prstGeom prst="rect">
            <a:avLst/>
          </a:prstGeom>
        </p:spPr>
      </p:pic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E924B28-90C5-45F7-A4BD-E3D5A431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sp>
        <p:nvSpPr>
          <p:cNvPr id="10" name="Marcador de Posição do Texto 4">
            <a:extLst>
              <a:ext uri="{FF2B5EF4-FFF2-40B4-BE49-F238E27FC236}">
                <a16:creationId xmlns:a16="http://schemas.microsoft.com/office/drawing/2014/main" id="{DFB87CBC-6BDC-45E9-8DFF-28173838D0A7}"/>
              </a:ext>
            </a:extLst>
          </p:cNvPr>
          <p:cNvSpPr txBox="1">
            <a:spLocks/>
          </p:cNvSpPr>
          <p:nvPr/>
        </p:nvSpPr>
        <p:spPr>
          <a:xfrm>
            <a:off x="6096000" y="4453128"/>
            <a:ext cx="499872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Grupo 3:</a:t>
            </a:r>
          </a:p>
          <a:p>
            <a:r>
              <a:rPr lang="pt-PT" dirty="0"/>
              <a:t>Adriana Meireles </a:t>
            </a:r>
          </a:p>
          <a:p>
            <a:r>
              <a:rPr lang="pt-PT" dirty="0"/>
              <a:t>Carla cruz </a:t>
            </a:r>
          </a:p>
        </p:txBody>
      </p:sp>
    </p:spTree>
    <p:extLst>
      <p:ext uri="{BB962C8B-B14F-4D97-AF65-F5344CB8AC3E}">
        <p14:creationId xmlns:p14="http://schemas.microsoft.com/office/powerpoint/2010/main" val="16596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9D699-B44E-0641-B462-143CD667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770D48-6F64-934E-B0FA-898B8E1B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Existem outras formas de prevenir falhas de segurança no </a:t>
            </a:r>
            <a:r>
              <a:rPr lang="pt-PT" i="1" dirty="0"/>
              <a:t>software</a:t>
            </a:r>
            <a:r>
              <a:rPr lang="pt-PT" dirty="0"/>
              <a:t>?</a:t>
            </a:r>
            <a:r>
              <a:rPr lang="en-US" dirty="0"/>
              <a:t>​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Medidas que se podem tomar </a:t>
            </a:r>
            <a:r>
              <a:rPr lang="pt-PT" u="sng" dirty="0"/>
              <a:t>durante a produção do código</a:t>
            </a:r>
            <a:r>
              <a:rPr lang="pt-PT" dirty="0"/>
              <a:t>.</a:t>
            </a:r>
            <a:r>
              <a:rPr lang="en-US" dirty="0"/>
              <a:t>​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pt-PT" b="1" i="1" dirty="0" err="1"/>
              <a:t>Segmentation</a:t>
            </a:r>
            <a:r>
              <a:rPr lang="pt-PT" b="1" i="1" dirty="0"/>
              <a:t> </a:t>
            </a:r>
            <a:r>
              <a:rPr lang="pt-PT" b="1" i="1" dirty="0" err="1"/>
              <a:t>faults</a:t>
            </a:r>
            <a:r>
              <a:rPr lang="pt-PT" b="1" dirty="0"/>
              <a:t>,</a:t>
            </a:r>
            <a:r>
              <a:rPr lang="pt-PT" dirty="0"/>
              <a:t> </a:t>
            </a:r>
            <a:r>
              <a:rPr lang="pt-PT" i="1" dirty="0" err="1"/>
              <a:t>compiler</a:t>
            </a:r>
            <a:r>
              <a:rPr lang="pt-PT" dirty="0"/>
              <a:t> </a:t>
            </a:r>
            <a:r>
              <a:rPr lang="pt-PT" i="1" dirty="0" err="1"/>
              <a:t>warnings</a:t>
            </a:r>
            <a:r>
              <a:rPr lang="pt-PT" dirty="0"/>
              <a:t> e </a:t>
            </a:r>
            <a:r>
              <a:rPr lang="pt-PT" b="1" dirty="0"/>
              <a:t>vulnerabilidades</a:t>
            </a:r>
            <a:r>
              <a:rPr lang="pt-PT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F60B280-C643-3B4A-950F-23414680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51081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95B2-DA46-45FF-AD32-0A75907E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Java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C5FE19-00D4-4DE9-9EC7-17D480E4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cs typeface="Calibri" panose="020F0502020204030204"/>
              </a:rPr>
              <a:t> B</a:t>
            </a:r>
            <a:r>
              <a:rPr lang="pt-PT" dirty="0"/>
              <a:t>aseada em C/C++ e foi criada por James </a:t>
            </a:r>
            <a:r>
              <a:rPr lang="pt-PT" dirty="0" err="1"/>
              <a:t>Gosling</a:t>
            </a:r>
            <a:r>
              <a:rPr lang="pt-PT" dirty="0"/>
              <a:t>. Formalmente anunciada em 1995, o Java é uma linguagem de </a:t>
            </a:r>
            <a:r>
              <a:rPr lang="pt-PT" dirty="0" err="1"/>
              <a:t>programação</a:t>
            </a:r>
            <a:r>
              <a:rPr lang="pt-PT" dirty="0"/>
              <a:t> orientada a objetos.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t-PT" dirty="0">
                <a:cs typeface="Calibri" panose="020F0502020204030204"/>
              </a:rPr>
              <a:t> E</a:t>
            </a:r>
            <a:r>
              <a:rPr lang="pt-PT" dirty="0"/>
              <a:t>sta linguagem é compilada para um </a:t>
            </a:r>
            <a:r>
              <a:rPr lang="pt-PT" i="1" dirty="0" err="1"/>
              <a:t>bytecode</a:t>
            </a:r>
            <a:r>
              <a:rPr lang="pt-PT" i="1" dirty="0"/>
              <a:t> </a:t>
            </a:r>
            <a:r>
              <a:rPr lang="pt-PT" dirty="0"/>
              <a:t>que é interpretado por uma </a:t>
            </a:r>
            <a:r>
              <a:rPr lang="pt-PT" dirty="0" err="1"/>
              <a:t>máquina</a:t>
            </a:r>
            <a:r>
              <a:rPr lang="pt-PT" dirty="0"/>
              <a:t> virtual (Java Virtual </a:t>
            </a:r>
            <a:r>
              <a:rPr lang="pt-PT" dirty="0" err="1"/>
              <a:t>Machine</a:t>
            </a:r>
            <a:r>
              <a:rPr lang="pt-PT" dirty="0"/>
              <a:t> - JVM).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t-PT" dirty="0"/>
              <a:t> O Java é </a:t>
            </a:r>
            <a:r>
              <a:rPr lang="pt-PT" dirty="0" err="1"/>
              <a:t>rápido</a:t>
            </a:r>
            <a:r>
              <a:rPr lang="pt-PT" dirty="0"/>
              <a:t>, seguro e </a:t>
            </a:r>
            <a:r>
              <a:rPr lang="pt-PT" dirty="0" err="1"/>
              <a:t>confiável</a:t>
            </a:r>
            <a:r>
              <a:rPr lang="pt-PT" dirty="0"/>
              <a:t>. </a:t>
            </a: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>
              <a:buNone/>
            </a:pPr>
            <a:endParaRPr lang="pt-PT" dirty="0">
              <a:cs typeface="Calibri" panose="020F0502020204030204"/>
            </a:endParaRPr>
          </a:p>
          <a:p>
            <a:pPr marL="0" indent="0">
              <a:buNone/>
            </a:pPr>
            <a:endParaRPr lang="pt-PT" dirty="0">
              <a:cs typeface="Calibri" panose="020F0502020204030204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FFD18B9-E8E5-4FD4-98E5-611DFA3B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137358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67D20-BC0C-4C4D-8C5F-656C5279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Interpretador e Compilador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001FE2-53D3-A747-9432-22339D06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Em Java, a </a:t>
            </a:r>
            <a:r>
              <a:rPr lang="pt-PT" dirty="0" err="1"/>
              <a:t>compilação</a:t>
            </a:r>
            <a:r>
              <a:rPr lang="pt-PT" dirty="0"/>
              <a:t> é </a:t>
            </a:r>
            <a:r>
              <a:rPr lang="pt-PT" dirty="0" err="1"/>
              <a:t>instantânea</a:t>
            </a:r>
            <a:r>
              <a:rPr lang="pt-PT" dirty="0"/>
              <a:t> traduzindo </a:t>
            </a:r>
            <a:r>
              <a:rPr lang="pt-PT" dirty="0" err="1"/>
              <a:t>bytecodes</a:t>
            </a:r>
            <a:r>
              <a:rPr lang="pt-PT" dirty="0"/>
              <a:t> para </a:t>
            </a:r>
            <a:r>
              <a:rPr lang="pt-PT" dirty="0" err="1"/>
              <a:t>código</a:t>
            </a:r>
            <a:r>
              <a:rPr lang="pt-PT" dirty="0"/>
              <a:t> </a:t>
            </a:r>
            <a:r>
              <a:rPr lang="pt-PT" dirty="0" err="1"/>
              <a:t>máquina</a:t>
            </a:r>
            <a:r>
              <a:rPr lang="pt-PT" dirty="0"/>
              <a:t>, sendo este executado posteriormente. Isto melhora o tempo de </a:t>
            </a:r>
            <a:r>
              <a:rPr lang="pt-PT" dirty="0" err="1"/>
              <a:t>execução</a:t>
            </a:r>
            <a:r>
              <a:rPr lang="pt-PT" dirty="0"/>
              <a:t> do programa.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A JVM é um interpretador Java que carrega e executa as </a:t>
            </a:r>
            <a:r>
              <a:rPr lang="pt-PT" dirty="0" err="1"/>
              <a:t>aplicações</a:t>
            </a:r>
            <a:r>
              <a:rPr lang="pt-PT" dirty="0"/>
              <a:t> Java que </a:t>
            </a:r>
            <a:r>
              <a:rPr lang="pt-PT" dirty="0" err="1"/>
              <a:t>estão</a:t>
            </a:r>
            <a:r>
              <a:rPr lang="pt-PT" dirty="0"/>
              <a:t> em </a:t>
            </a:r>
            <a:r>
              <a:rPr lang="pt-PT" dirty="0" err="1"/>
              <a:t>bytecodes</a:t>
            </a:r>
            <a:r>
              <a:rPr lang="pt-PT" dirty="0"/>
              <a:t>, convertendo esses </a:t>
            </a:r>
            <a:r>
              <a:rPr lang="pt-PT" dirty="0" err="1"/>
              <a:t>bytecodes</a:t>
            </a:r>
            <a:r>
              <a:rPr lang="pt-PT" dirty="0"/>
              <a:t> em </a:t>
            </a:r>
            <a:r>
              <a:rPr lang="pt-PT" dirty="0" err="1"/>
              <a:t>código</a:t>
            </a:r>
            <a:r>
              <a:rPr lang="pt-PT" dirty="0"/>
              <a:t> </a:t>
            </a:r>
            <a:r>
              <a:rPr lang="pt-PT" dirty="0" err="1"/>
              <a:t>executável</a:t>
            </a:r>
            <a:r>
              <a:rPr lang="pt-PT" dirty="0"/>
              <a:t> de </a:t>
            </a:r>
            <a:r>
              <a:rPr lang="pt-PT" dirty="0" err="1"/>
              <a:t>máquina</a:t>
            </a:r>
            <a:r>
              <a:rPr lang="pt-PT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O </a:t>
            </a:r>
            <a:r>
              <a:rPr lang="pt-PT" dirty="0" err="1"/>
              <a:t>equilíbrio</a:t>
            </a:r>
            <a:r>
              <a:rPr lang="pt-PT" dirty="0"/>
              <a:t> entre </a:t>
            </a:r>
            <a:r>
              <a:rPr lang="pt-PT" dirty="0" err="1"/>
              <a:t>interpretação</a:t>
            </a:r>
            <a:r>
              <a:rPr lang="pt-PT" dirty="0"/>
              <a:t> e </a:t>
            </a:r>
            <a:r>
              <a:rPr lang="pt-PT" dirty="0" err="1"/>
              <a:t>compilação</a:t>
            </a:r>
            <a:r>
              <a:rPr lang="pt-PT" dirty="0"/>
              <a:t> evoluiu bastante com o passar do tempo, de modo que os programas Java executados com </a:t>
            </a:r>
            <a:r>
              <a:rPr lang="pt-PT" dirty="0" err="1"/>
              <a:t>frequência</a:t>
            </a:r>
            <a:r>
              <a:rPr lang="pt-PT" dirty="0"/>
              <a:t> sofrem </a:t>
            </a:r>
            <a:r>
              <a:rPr lang="pt-PT" dirty="0" err="1"/>
              <a:t>pouquíssimo</a:t>
            </a:r>
            <a:r>
              <a:rPr lang="pt-PT" dirty="0"/>
              <a:t> trabalho extra da </a:t>
            </a:r>
            <a:r>
              <a:rPr lang="pt-PT" dirty="0" err="1"/>
              <a:t>interpretação</a:t>
            </a:r>
            <a:r>
              <a:rPr lang="pt-PT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1BC7F1-6ED9-224F-8D41-A66C5AC8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57569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56269-A467-5F4F-BFB5-9C320456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Problemas Mais Comuns nas Outras Linguagens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150B90-B8CE-654C-BCE1-3125A4BD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Input </a:t>
            </a:r>
            <a:r>
              <a:rPr lang="pt-PT" dirty="0" err="1"/>
              <a:t>Validation</a:t>
            </a:r>
            <a:r>
              <a:rPr lang="pt-PT" dirty="0"/>
              <a:t> Error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BoundaryConditionError</a:t>
            </a:r>
            <a:r>
              <a:rPr lang="pt-PT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BufferOverflow</a:t>
            </a:r>
            <a:r>
              <a:rPr lang="pt-PT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Access </a:t>
            </a:r>
            <a:r>
              <a:rPr lang="pt-PT" dirty="0" err="1"/>
              <a:t>Validation</a:t>
            </a:r>
            <a:r>
              <a:rPr lang="pt-PT" dirty="0"/>
              <a:t> Error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ExceptionalConditionError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CrossSiteScripting</a:t>
            </a:r>
            <a:r>
              <a:rPr lang="pt-PT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SQLInjection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28A979E-EAE7-8B47-ABB1-3E56D485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324940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34A66-05B2-6942-BB1C-88F60E95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noutra Linguagem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13B2F1-64D9-6744-8C3A-45728D91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BufferOverflow</a:t>
            </a:r>
            <a:endParaRPr lang="pt-PT" dirty="0"/>
          </a:p>
          <a:p>
            <a:pPr marL="201168" lvl="1" indent="0">
              <a:buNone/>
            </a:pPr>
            <a:r>
              <a:rPr lang="pt-PT" dirty="0"/>
              <a:t>Nesta </a:t>
            </a:r>
            <a:r>
              <a:rPr lang="pt-PT" dirty="0" err="1"/>
              <a:t>situação</a:t>
            </a:r>
            <a:r>
              <a:rPr lang="pt-PT" dirty="0"/>
              <a:t> </a:t>
            </a:r>
            <a:r>
              <a:rPr lang="pt-PT" dirty="0" err="1"/>
              <a:t>são</a:t>
            </a:r>
            <a:r>
              <a:rPr lang="pt-PT" dirty="0"/>
              <a:t> ultrapassados os limites de um </a:t>
            </a:r>
            <a:r>
              <a:rPr lang="pt-PT" dirty="0" err="1"/>
              <a:t>array</a:t>
            </a:r>
            <a:r>
              <a:rPr lang="pt-PT" dirty="0"/>
              <a:t> para executar um </a:t>
            </a:r>
            <a:r>
              <a:rPr lang="pt-PT" dirty="0" err="1"/>
              <a:t>código</a:t>
            </a:r>
            <a:r>
              <a:rPr lang="pt-PT" dirty="0"/>
              <a:t> malicioso. </a:t>
            </a:r>
          </a:p>
          <a:p>
            <a:pPr marL="201168" lvl="1" indent="0">
              <a:buNone/>
            </a:pPr>
            <a:r>
              <a:rPr lang="pt-PT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FormatString</a:t>
            </a:r>
            <a:r>
              <a:rPr lang="pt-PT" dirty="0"/>
              <a:t> </a:t>
            </a:r>
          </a:p>
          <a:p>
            <a:pPr marL="201168" lvl="1" indent="0">
              <a:buNone/>
            </a:pPr>
            <a:r>
              <a:rPr lang="pt-PT" dirty="0"/>
              <a:t>Pretende-se: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Conseguir </a:t>
            </a:r>
            <a:r>
              <a:rPr lang="pt-PT" dirty="0" err="1"/>
              <a:t>informações</a:t>
            </a:r>
            <a:r>
              <a:rPr lang="pt-PT" dirty="0"/>
              <a:t> sobre os </a:t>
            </a:r>
            <a:r>
              <a:rPr lang="pt-PT" dirty="0" err="1"/>
              <a:t>conteúdos</a:t>
            </a:r>
            <a:r>
              <a:rPr lang="pt-PT" dirty="0"/>
              <a:t> dos </a:t>
            </a:r>
            <a:r>
              <a:rPr lang="pt-PT" dirty="0" err="1"/>
              <a:t>endereços</a:t>
            </a:r>
            <a:r>
              <a:rPr lang="pt-PT" dirty="0"/>
              <a:t> de </a:t>
            </a:r>
            <a:r>
              <a:rPr lang="pt-PT" dirty="0" err="1"/>
              <a:t>memória</a:t>
            </a:r>
            <a:r>
              <a:rPr lang="pt-PT" dirty="0"/>
              <a:t> que normalmente </a:t>
            </a:r>
            <a:r>
              <a:rPr lang="pt-PT" dirty="0" err="1"/>
              <a:t>não</a:t>
            </a:r>
            <a:r>
              <a:rPr lang="pt-PT" dirty="0"/>
              <a:t> </a:t>
            </a:r>
            <a:r>
              <a:rPr lang="pt-PT" dirty="0" err="1"/>
              <a:t>são</a:t>
            </a:r>
            <a:r>
              <a:rPr lang="pt-PT" dirty="0"/>
              <a:t> </a:t>
            </a:r>
            <a:r>
              <a:rPr lang="pt-PT" dirty="0" err="1"/>
              <a:t>acessíveis</a:t>
            </a:r>
            <a:r>
              <a:rPr lang="pt-PT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Conseguir uma “</a:t>
            </a:r>
            <a:r>
              <a:rPr lang="pt-PT" dirty="0" err="1"/>
              <a:t>shell</a:t>
            </a:r>
            <a:r>
              <a:rPr lang="pt-PT" dirty="0"/>
              <a:t>” de um </a:t>
            </a:r>
            <a:r>
              <a:rPr lang="pt-PT" dirty="0" err="1"/>
              <a:t>super-utilizador</a:t>
            </a:r>
            <a:r>
              <a:rPr lang="pt-PT" dirty="0"/>
              <a:t> a partir de uma </a:t>
            </a:r>
            <a:r>
              <a:rPr lang="pt-PT" dirty="0" err="1"/>
              <a:t>exceção</a:t>
            </a:r>
            <a:r>
              <a:rPr lang="pt-PT" dirty="0"/>
              <a:t> provocada pela entrada de uma </a:t>
            </a:r>
            <a:r>
              <a:rPr lang="pt-PT" dirty="0" err="1"/>
              <a:t>string</a:t>
            </a:r>
            <a:r>
              <a:rPr lang="pt-PT" dirty="0"/>
              <a:t> mal </a:t>
            </a:r>
            <a:r>
              <a:rPr lang="pt-PT" dirty="0" err="1"/>
              <a:t>intensionada</a:t>
            </a:r>
            <a:r>
              <a:rPr lang="pt-PT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8BBF011-D083-B541-A037-211F331F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292196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E5340-178E-4044-A2E8-331156A4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Vulnerabilidades em Java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101178-CC06-794A-9208-1F9D4297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Exposição</a:t>
            </a:r>
            <a:r>
              <a:rPr lang="pt-PT" dirty="0"/>
              <a:t> dos </a:t>
            </a:r>
            <a:r>
              <a:rPr lang="pt-PT" dirty="0" err="1"/>
              <a:t>Bytecodes</a:t>
            </a:r>
            <a:r>
              <a:rPr lang="pt-PT" dirty="0"/>
              <a:t> </a:t>
            </a:r>
          </a:p>
          <a:p>
            <a:pPr marL="0" indent="0">
              <a:buNone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Objetos </a:t>
            </a:r>
            <a:r>
              <a:rPr lang="pt-PT" dirty="0" err="1"/>
              <a:t>String</a:t>
            </a:r>
            <a:r>
              <a:rPr lang="pt-PT" dirty="0"/>
              <a:t> e </a:t>
            </a:r>
            <a:r>
              <a:rPr lang="pt-PT" dirty="0" err="1"/>
              <a:t>Garbage</a:t>
            </a:r>
            <a:r>
              <a:rPr lang="pt-PT" dirty="0"/>
              <a:t> </a:t>
            </a:r>
            <a:r>
              <a:rPr lang="pt-PT" dirty="0" err="1"/>
              <a:t>Collection</a:t>
            </a:r>
            <a:r>
              <a:rPr lang="pt-PT" dirty="0"/>
              <a:t> </a:t>
            </a:r>
          </a:p>
          <a:p>
            <a:pPr marL="0" indent="0">
              <a:buNone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Literais de </a:t>
            </a:r>
            <a:r>
              <a:rPr lang="pt-PT" dirty="0" err="1"/>
              <a:t>String</a:t>
            </a:r>
            <a:r>
              <a:rPr lang="pt-PT" dirty="0"/>
              <a:t>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Conclusões:</a:t>
            </a:r>
          </a:p>
          <a:p>
            <a:r>
              <a:rPr lang="pt-PT" dirty="0"/>
              <a:t>As </a:t>
            </a:r>
            <a:r>
              <a:rPr lang="pt-PT" dirty="0" err="1"/>
              <a:t>questões</a:t>
            </a:r>
            <a:r>
              <a:rPr lang="pt-PT" dirty="0"/>
              <a:t> de </a:t>
            </a:r>
            <a:r>
              <a:rPr lang="pt-PT" dirty="0" err="1"/>
              <a:t>segurança</a:t>
            </a:r>
            <a:r>
              <a:rPr lang="pt-PT" dirty="0"/>
              <a:t> em Java devem ser vistas de forma diferente das outras linguagens </a:t>
            </a:r>
          </a:p>
          <a:p>
            <a:r>
              <a:rPr lang="pt-PT" dirty="0"/>
              <a:t>O programador é o maior </a:t>
            </a:r>
            <a:r>
              <a:rPr lang="pt-PT" dirty="0" err="1"/>
              <a:t>responsável</a:t>
            </a:r>
            <a:r>
              <a:rPr lang="pt-PT" dirty="0"/>
              <a:t> pelas vulnerabilidades da </a:t>
            </a:r>
            <a:r>
              <a:rPr lang="pt-PT" dirty="0" err="1"/>
              <a:t>aplicação</a:t>
            </a:r>
            <a:r>
              <a:rPr lang="pt-PT" dirty="0"/>
              <a:t> 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DA1DA4D-3B82-584F-8902-87D43FE5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356398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1EE00-AC57-EA43-B1F0-82D750A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Compiler</a:t>
            </a:r>
            <a:r>
              <a:rPr lang="pt-PT" dirty="0"/>
              <a:t> </a:t>
            </a:r>
            <a:r>
              <a:rPr lang="pt-PT" dirty="0" err="1"/>
              <a:t>Warnings</a:t>
            </a:r>
            <a:r>
              <a:rPr lang="pt-PT" dirty="0"/>
              <a:t> em Java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ED3FD98-3841-CB4E-8A85-DC04131A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Cruz C., Meireles A., Pereira R., Ramires T.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6F8B7E0-F657-AF44-92AE-678067858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06665"/>
              </p:ext>
            </p:extLst>
          </p:nvPr>
        </p:nvGraphicFramePr>
        <p:xfrm>
          <a:off x="644769" y="691530"/>
          <a:ext cx="10902461" cy="6412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35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BEA50-2DB7-034A-A0FF-52FD8E24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Warnings na Prática </a:t>
            </a:r>
          </a:p>
        </p:txBody>
      </p:sp>
      <p:pic>
        <p:nvPicPr>
          <p:cNvPr id="1025" name="Picture 1" descr="page14image30546224">
            <a:extLst>
              <a:ext uri="{FF2B5EF4-FFF2-40B4-BE49-F238E27FC236}">
                <a16:creationId xmlns:a16="http://schemas.microsoft.com/office/drawing/2014/main" id="{E8BD8AF3-8075-E24A-BDEC-29705EC9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1973185"/>
            <a:ext cx="5131653" cy="93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age14image30541440">
            <a:extLst>
              <a:ext uri="{FF2B5EF4-FFF2-40B4-BE49-F238E27FC236}">
                <a16:creationId xmlns:a16="http://schemas.microsoft.com/office/drawing/2014/main" id="{9A02DC7B-C314-9C4E-BC35-D64DE603D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4891" y="739653"/>
            <a:ext cx="5118182" cy="34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D608D0-E6E1-5542-9A06-7295DCCF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Cruz C., Meireles A., Pereira R., Ramires T.</a:t>
            </a:r>
          </a:p>
        </p:txBody>
      </p:sp>
    </p:spTree>
    <p:extLst>
      <p:ext uri="{BB962C8B-B14F-4D97-AF65-F5344CB8AC3E}">
        <p14:creationId xmlns:p14="http://schemas.microsoft.com/office/powerpoint/2010/main" val="2566111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968</Words>
  <Application>Microsoft Macintosh PowerPoint</Application>
  <PresentationFormat>Ecrã Panorâmico</PresentationFormat>
  <Paragraphs>205</Paragraphs>
  <Slides>19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Retrospetiva</vt:lpstr>
      <vt:lpstr>Ferramentas e técnicas de Compiler warnings</vt:lpstr>
      <vt:lpstr>Introdução</vt:lpstr>
      <vt:lpstr>Java</vt:lpstr>
      <vt:lpstr>Funcionamento do Interpretador e Compilador </vt:lpstr>
      <vt:lpstr>Problemas Mais Comuns nas Outras Linguagens </vt:lpstr>
      <vt:lpstr>Exemplo noutra Linguagem </vt:lpstr>
      <vt:lpstr>Vulnerabilidades em Java </vt:lpstr>
      <vt:lpstr>Compiler Warnings em Java </vt:lpstr>
      <vt:lpstr>Warnings na Prática </vt:lpstr>
      <vt:lpstr>Python </vt:lpstr>
      <vt:lpstr>1. Funcionamento do Compilador  </vt:lpstr>
      <vt:lpstr>2. Warnings </vt:lpstr>
      <vt:lpstr>2. Warnings </vt:lpstr>
      <vt:lpstr>2. Warnings </vt:lpstr>
      <vt:lpstr>3. Warnings na Prática</vt:lpstr>
      <vt:lpstr>3. Warnings na Prática</vt:lpstr>
      <vt:lpstr>3. Warnings na Prática</vt:lpstr>
      <vt:lpstr>Conclusão</vt:lpstr>
      <vt:lpstr>Ferramentas e técnicas de Compiler warnings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Ferramentas e técnicas de Compiler warnings</dc:title>
  <dc:creator>Carla Isabel Novais da Cruz</dc:creator>
  <cp:lastModifiedBy>Carla Isabel Novais da Cruz</cp:lastModifiedBy>
  <cp:revision>4</cp:revision>
  <dcterms:created xsi:type="dcterms:W3CDTF">2020-06-01T08:23:19Z</dcterms:created>
  <dcterms:modified xsi:type="dcterms:W3CDTF">2020-06-01T13:25:23Z</dcterms:modified>
</cp:coreProperties>
</file>