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60" r:id="rId5"/>
    <p:sldId id="263" r:id="rId6"/>
    <p:sldId id="261" r:id="rId7"/>
    <p:sldId id="262" r:id="rId8"/>
    <p:sldId id="264" r:id="rId9"/>
    <p:sldId id="266" r:id="rId10"/>
    <p:sldId id="265" r:id="rId11"/>
    <p:sldId id="267" r:id="rId12"/>
    <p:sldId id="268" r:id="rId13"/>
    <p:sldId id="270"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D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367"/>
    <p:restoredTop sz="96327"/>
  </p:normalViewPr>
  <p:slideViewPr>
    <p:cSldViewPr snapToGrid="0" snapToObjects="1">
      <p:cViewPr varScale="1">
        <p:scale>
          <a:sx n="113" d="100"/>
          <a:sy n="113" d="100"/>
        </p:scale>
        <p:origin x="312" y="176"/>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333A72-193B-4C64-B60D-57AF2E0C9A99}" type="doc">
      <dgm:prSet loTypeId="urn:microsoft.com/office/officeart/2008/layout/VerticalCurvedList" loCatId="list" qsTypeId="urn:microsoft.com/office/officeart/2005/8/quickstyle/simple1" qsCatId="simple" csTypeId="urn:microsoft.com/office/officeart/2005/8/colors/colorful5" csCatId="colorful" phldr="1"/>
      <dgm:spPr/>
      <dgm:t>
        <a:bodyPr/>
        <a:lstStyle/>
        <a:p>
          <a:endParaRPr lang="en-US"/>
        </a:p>
      </dgm:t>
    </dgm:pt>
    <dgm:pt modelId="{69D116E6-98B1-4FEF-B7CD-F572939376A1}">
      <dgm:prSet phldrT="[Text]"/>
      <dgm:spPr/>
      <dgm:t>
        <a:bodyPr/>
        <a:lstStyle/>
        <a:p>
          <a:r>
            <a:rPr lang="en-US" dirty="0"/>
            <a:t>Recent surge of news surrounding the 5G technology and its potential to accommodate more than ten billion connected devices around the world.</a:t>
          </a:r>
        </a:p>
      </dgm:t>
    </dgm:pt>
    <dgm:pt modelId="{61007F26-9F09-477E-AABF-8A23750DF8AE}" type="parTrans" cxnId="{DE0847A9-8864-4017-AF3A-0931CE47E1E5}">
      <dgm:prSet/>
      <dgm:spPr/>
      <dgm:t>
        <a:bodyPr/>
        <a:lstStyle/>
        <a:p>
          <a:endParaRPr lang="en-US"/>
        </a:p>
      </dgm:t>
    </dgm:pt>
    <dgm:pt modelId="{7F3E2758-B25D-459A-B75B-57E393C06751}" type="sibTrans" cxnId="{DE0847A9-8864-4017-AF3A-0931CE47E1E5}">
      <dgm:prSet/>
      <dgm:spPr/>
      <dgm:t>
        <a:bodyPr/>
        <a:lstStyle/>
        <a:p>
          <a:endParaRPr lang="en-US"/>
        </a:p>
      </dgm:t>
    </dgm:pt>
    <dgm:pt modelId="{8DE8E920-57E4-48C9-9AFB-D5B92F6450AC}">
      <dgm:prSet phldrT="[Text]"/>
      <dgm:spPr/>
      <dgm:t>
        <a:bodyPr/>
        <a:lstStyle/>
        <a:p>
          <a:r>
            <a:rPr lang="en-US" dirty="0"/>
            <a:t>Several tech companies such Apple, Google and Tesla in advanced development stage as the Internet of Things (</a:t>
          </a:r>
          <a:r>
            <a:rPr lang="en-US" dirty="0" err="1"/>
            <a:t>IoT</a:t>
          </a:r>
          <a:r>
            <a:rPr lang="en-US" dirty="0"/>
            <a:t>) becomes a reality.</a:t>
          </a:r>
        </a:p>
      </dgm:t>
    </dgm:pt>
    <dgm:pt modelId="{C73818A5-4F56-4D91-A19C-F14101ACAAA5}" type="parTrans" cxnId="{DF30474D-DD37-4A3E-BC26-774419D36E7E}">
      <dgm:prSet/>
      <dgm:spPr/>
      <dgm:t>
        <a:bodyPr/>
        <a:lstStyle/>
        <a:p>
          <a:endParaRPr lang="en-US"/>
        </a:p>
      </dgm:t>
    </dgm:pt>
    <dgm:pt modelId="{A0533993-95B2-4B76-8AD2-0C68377102E3}" type="sibTrans" cxnId="{DF30474D-DD37-4A3E-BC26-774419D36E7E}">
      <dgm:prSet/>
      <dgm:spPr/>
      <dgm:t>
        <a:bodyPr/>
        <a:lstStyle/>
        <a:p>
          <a:endParaRPr lang="en-US"/>
        </a:p>
      </dgm:t>
    </dgm:pt>
    <dgm:pt modelId="{B73456EF-2BE1-46D0-9485-2BD6770280EF}">
      <dgm:prSet phldrT="[Text]"/>
      <dgm:spPr/>
      <dgm:t>
        <a:bodyPr/>
        <a:lstStyle/>
        <a:p>
          <a:r>
            <a:rPr lang="en-US" dirty="0"/>
            <a:t>The Covid-19 pandemic has accelerated the process of digitalization increasing the volume of people connected to the internet increasing consequently the data traffic. </a:t>
          </a:r>
        </a:p>
      </dgm:t>
    </dgm:pt>
    <dgm:pt modelId="{5820FAA3-772C-4354-94E5-D382D3A119D3}" type="parTrans" cxnId="{FB7F44E0-950E-46B3-8DF7-E75F9AB94887}">
      <dgm:prSet/>
      <dgm:spPr/>
      <dgm:t>
        <a:bodyPr/>
        <a:lstStyle/>
        <a:p>
          <a:endParaRPr lang="en-US"/>
        </a:p>
      </dgm:t>
    </dgm:pt>
    <dgm:pt modelId="{840F856A-C32B-4909-B5F0-3ECC5CA8FFE7}" type="sibTrans" cxnId="{FB7F44E0-950E-46B3-8DF7-E75F9AB94887}">
      <dgm:prSet/>
      <dgm:spPr/>
      <dgm:t>
        <a:bodyPr/>
        <a:lstStyle/>
        <a:p>
          <a:endParaRPr lang="en-US"/>
        </a:p>
      </dgm:t>
    </dgm:pt>
    <dgm:pt modelId="{7207610C-2DC7-44CA-BAE1-B98CFE98ABF0}" type="pres">
      <dgm:prSet presAssocID="{6D333A72-193B-4C64-B60D-57AF2E0C9A99}" presName="Name0" presStyleCnt="0">
        <dgm:presLayoutVars>
          <dgm:chMax val="7"/>
          <dgm:chPref val="7"/>
          <dgm:dir/>
        </dgm:presLayoutVars>
      </dgm:prSet>
      <dgm:spPr/>
    </dgm:pt>
    <dgm:pt modelId="{51117B8E-AA32-4D8F-9032-F294B9AB37B2}" type="pres">
      <dgm:prSet presAssocID="{6D333A72-193B-4C64-B60D-57AF2E0C9A99}" presName="Name1" presStyleCnt="0"/>
      <dgm:spPr/>
    </dgm:pt>
    <dgm:pt modelId="{26C0623F-DAC8-419D-A622-8F88741A14DF}" type="pres">
      <dgm:prSet presAssocID="{6D333A72-193B-4C64-B60D-57AF2E0C9A99}" presName="cycle" presStyleCnt="0"/>
      <dgm:spPr/>
    </dgm:pt>
    <dgm:pt modelId="{DAD006AF-0EBF-408F-B733-69B6D036867E}" type="pres">
      <dgm:prSet presAssocID="{6D333A72-193B-4C64-B60D-57AF2E0C9A99}" presName="srcNode" presStyleLbl="node1" presStyleIdx="0" presStyleCnt="3"/>
      <dgm:spPr/>
    </dgm:pt>
    <dgm:pt modelId="{0F77F008-F52D-47B3-BA4B-4A13B61A0BD3}" type="pres">
      <dgm:prSet presAssocID="{6D333A72-193B-4C64-B60D-57AF2E0C9A99}" presName="conn" presStyleLbl="parChTrans1D2" presStyleIdx="0" presStyleCnt="1"/>
      <dgm:spPr/>
    </dgm:pt>
    <dgm:pt modelId="{78378F0B-2076-41AF-A258-84A52D5F6D30}" type="pres">
      <dgm:prSet presAssocID="{6D333A72-193B-4C64-B60D-57AF2E0C9A99}" presName="extraNode" presStyleLbl="node1" presStyleIdx="0" presStyleCnt="3"/>
      <dgm:spPr/>
    </dgm:pt>
    <dgm:pt modelId="{B44DB746-986E-4053-A3AB-F28C74C34360}" type="pres">
      <dgm:prSet presAssocID="{6D333A72-193B-4C64-B60D-57AF2E0C9A99}" presName="dstNode" presStyleLbl="node1" presStyleIdx="0" presStyleCnt="3"/>
      <dgm:spPr/>
    </dgm:pt>
    <dgm:pt modelId="{B320994D-A77E-4920-96CB-77BAFC8D4DF0}" type="pres">
      <dgm:prSet presAssocID="{69D116E6-98B1-4FEF-B7CD-F572939376A1}" presName="text_1" presStyleLbl="node1" presStyleIdx="0" presStyleCnt="3">
        <dgm:presLayoutVars>
          <dgm:bulletEnabled val="1"/>
        </dgm:presLayoutVars>
      </dgm:prSet>
      <dgm:spPr/>
    </dgm:pt>
    <dgm:pt modelId="{AAB3DBEC-7F31-4294-A450-E0FB82DC3AE6}" type="pres">
      <dgm:prSet presAssocID="{69D116E6-98B1-4FEF-B7CD-F572939376A1}" presName="accent_1" presStyleCnt="0"/>
      <dgm:spPr/>
    </dgm:pt>
    <dgm:pt modelId="{828AF888-FE5A-42A4-84D4-77800EF25CCD}" type="pres">
      <dgm:prSet presAssocID="{69D116E6-98B1-4FEF-B7CD-F572939376A1}" presName="accentRepeatNode" presStyleLbl="solidFgAcc1" presStyleIdx="0" presStyleCnt="3"/>
      <dgm:spPr/>
    </dgm:pt>
    <dgm:pt modelId="{A915F2E3-14E3-4CFB-AFBD-3870359F82EE}" type="pres">
      <dgm:prSet presAssocID="{8DE8E920-57E4-48C9-9AFB-D5B92F6450AC}" presName="text_2" presStyleLbl="node1" presStyleIdx="1" presStyleCnt="3">
        <dgm:presLayoutVars>
          <dgm:bulletEnabled val="1"/>
        </dgm:presLayoutVars>
      </dgm:prSet>
      <dgm:spPr/>
    </dgm:pt>
    <dgm:pt modelId="{754929DF-118F-409B-8ABB-B073122582B0}" type="pres">
      <dgm:prSet presAssocID="{8DE8E920-57E4-48C9-9AFB-D5B92F6450AC}" presName="accent_2" presStyleCnt="0"/>
      <dgm:spPr/>
    </dgm:pt>
    <dgm:pt modelId="{EF7DA80C-E4D5-41FE-9F9C-0C4F72700977}" type="pres">
      <dgm:prSet presAssocID="{8DE8E920-57E4-48C9-9AFB-D5B92F6450AC}" presName="accentRepeatNode" presStyleLbl="solidFgAcc1" presStyleIdx="1" presStyleCnt="3"/>
      <dgm:spPr/>
    </dgm:pt>
    <dgm:pt modelId="{EE87C4BE-251B-4F25-A36B-8E30A6ECA465}" type="pres">
      <dgm:prSet presAssocID="{B73456EF-2BE1-46D0-9485-2BD6770280EF}" presName="text_3" presStyleLbl="node1" presStyleIdx="2" presStyleCnt="3">
        <dgm:presLayoutVars>
          <dgm:bulletEnabled val="1"/>
        </dgm:presLayoutVars>
      </dgm:prSet>
      <dgm:spPr/>
    </dgm:pt>
    <dgm:pt modelId="{4ABE8D56-B75F-4E40-95E1-B7F683F09BE0}" type="pres">
      <dgm:prSet presAssocID="{B73456EF-2BE1-46D0-9485-2BD6770280EF}" presName="accent_3" presStyleCnt="0"/>
      <dgm:spPr/>
    </dgm:pt>
    <dgm:pt modelId="{FFED142D-FA01-438E-911B-05BE8FFACC94}" type="pres">
      <dgm:prSet presAssocID="{B73456EF-2BE1-46D0-9485-2BD6770280EF}" presName="accentRepeatNode" presStyleLbl="solidFgAcc1" presStyleIdx="2" presStyleCnt="3"/>
      <dgm:spPr/>
    </dgm:pt>
  </dgm:ptLst>
  <dgm:cxnLst>
    <dgm:cxn modelId="{DF30474D-DD37-4A3E-BC26-774419D36E7E}" srcId="{6D333A72-193B-4C64-B60D-57AF2E0C9A99}" destId="{8DE8E920-57E4-48C9-9AFB-D5B92F6450AC}" srcOrd="1" destOrd="0" parTransId="{C73818A5-4F56-4D91-A19C-F14101ACAAA5}" sibTransId="{A0533993-95B2-4B76-8AD2-0C68377102E3}"/>
    <dgm:cxn modelId="{B6E57463-5B1D-4B3D-9792-8FBBEEBCA630}" type="presOf" srcId="{7F3E2758-B25D-459A-B75B-57E393C06751}" destId="{0F77F008-F52D-47B3-BA4B-4A13B61A0BD3}" srcOrd="0" destOrd="0" presId="urn:microsoft.com/office/officeart/2008/layout/VerticalCurvedList"/>
    <dgm:cxn modelId="{DE0847A9-8864-4017-AF3A-0931CE47E1E5}" srcId="{6D333A72-193B-4C64-B60D-57AF2E0C9A99}" destId="{69D116E6-98B1-4FEF-B7CD-F572939376A1}" srcOrd="0" destOrd="0" parTransId="{61007F26-9F09-477E-AABF-8A23750DF8AE}" sibTransId="{7F3E2758-B25D-459A-B75B-57E393C06751}"/>
    <dgm:cxn modelId="{87938CAA-569D-4E09-9E0B-A1D4CDAEA83D}" type="presOf" srcId="{B73456EF-2BE1-46D0-9485-2BD6770280EF}" destId="{EE87C4BE-251B-4F25-A36B-8E30A6ECA465}" srcOrd="0" destOrd="0" presId="urn:microsoft.com/office/officeart/2008/layout/VerticalCurvedList"/>
    <dgm:cxn modelId="{979372BF-0FE5-4A44-B411-AD7BA13E2752}" type="presOf" srcId="{8DE8E920-57E4-48C9-9AFB-D5B92F6450AC}" destId="{A915F2E3-14E3-4CFB-AFBD-3870359F82EE}" srcOrd="0" destOrd="0" presId="urn:microsoft.com/office/officeart/2008/layout/VerticalCurvedList"/>
    <dgm:cxn modelId="{FFB907D2-FD62-4F10-94F5-3424E25505A0}" type="presOf" srcId="{6D333A72-193B-4C64-B60D-57AF2E0C9A99}" destId="{7207610C-2DC7-44CA-BAE1-B98CFE98ABF0}" srcOrd="0" destOrd="0" presId="urn:microsoft.com/office/officeart/2008/layout/VerticalCurvedList"/>
    <dgm:cxn modelId="{FB7F44E0-950E-46B3-8DF7-E75F9AB94887}" srcId="{6D333A72-193B-4C64-B60D-57AF2E0C9A99}" destId="{B73456EF-2BE1-46D0-9485-2BD6770280EF}" srcOrd="2" destOrd="0" parTransId="{5820FAA3-772C-4354-94E5-D382D3A119D3}" sibTransId="{840F856A-C32B-4909-B5F0-3ECC5CA8FFE7}"/>
    <dgm:cxn modelId="{63EA62E0-7F88-47D1-9853-52589BE40701}" type="presOf" srcId="{69D116E6-98B1-4FEF-B7CD-F572939376A1}" destId="{B320994D-A77E-4920-96CB-77BAFC8D4DF0}" srcOrd="0" destOrd="0" presId="urn:microsoft.com/office/officeart/2008/layout/VerticalCurvedList"/>
    <dgm:cxn modelId="{A19EDC11-BC6E-4A36-8331-2BFA6F208231}" type="presParOf" srcId="{7207610C-2DC7-44CA-BAE1-B98CFE98ABF0}" destId="{51117B8E-AA32-4D8F-9032-F294B9AB37B2}" srcOrd="0" destOrd="0" presId="urn:microsoft.com/office/officeart/2008/layout/VerticalCurvedList"/>
    <dgm:cxn modelId="{3DC655D1-ACD7-4EBE-A1EC-36ACD0EAD103}" type="presParOf" srcId="{51117B8E-AA32-4D8F-9032-F294B9AB37B2}" destId="{26C0623F-DAC8-419D-A622-8F88741A14DF}" srcOrd="0" destOrd="0" presId="urn:microsoft.com/office/officeart/2008/layout/VerticalCurvedList"/>
    <dgm:cxn modelId="{721B0CF2-BFFA-467E-8142-4E7D4953CDB5}" type="presParOf" srcId="{26C0623F-DAC8-419D-A622-8F88741A14DF}" destId="{DAD006AF-0EBF-408F-B733-69B6D036867E}" srcOrd="0" destOrd="0" presId="urn:microsoft.com/office/officeart/2008/layout/VerticalCurvedList"/>
    <dgm:cxn modelId="{8290436A-97DF-4541-B544-9363D10839A2}" type="presParOf" srcId="{26C0623F-DAC8-419D-A622-8F88741A14DF}" destId="{0F77F008-F52D-47B3-BA4B-4A13B61A0BD3}" srcOrd="1" destOrd="0" presId="urn:microsoft.com/office/officeart/2008/layout/VerticalCurvedList"/>
    <dgm:cxn modelId="{682E294E-B83F-4232-930F-1AE7174E4D3B}" type="presParOf" srcId="{26C0623F-DAC8-419D-A622-8F88741A14DF}" destId="{78378F0B-2076-41AF-A258-84A52D5F6D30}" srcOrd="2" destOrd="0" presId="urn:microsoft.com/office/officeart/2008/layout/VerticalCurvedList"/>
    <dgm:cxn modelId="{9CABEAF8-4A9F-4433-ADFC-784363A41DFD}" type="presParOf" srcId="{26C0623F-DAC8-419D-A622-8F88741A14DF}" destId="{B44DB746-986E-4053-A3AB-F28C74C34360}" srcOrd="3" destOrd="0" presId="urn:microsoft.com/office/officeart/2008/layout/VerticalCurvedList"/>
    <dgm:cxn modelId="{5BBD823F-EBA4-44D7-BE4C-C61B05DD05D8}" type="presParOf" srcId="{51117B8E-AA32-4D8F-9032-F294B9AB37B2}" destId="{B320994D-A77E-4920-96CB-77BAFC8D4DF0}" srcOrd="1" destOrd="0" presId="urn:microsoft.com/office/officeart/2008/layout/VerticalCurvedList"/>
    <dgm:cxn modelId="{773771FF-B09D-4341-98E9-0D4D1B0681C2}" type="presParOf" srcId="{51117B8E-AA32-4D8F-9032-F294B9AB37B2}" destId="{AAB3DBEC-7F31-4294-A450-E0FB82DC3AE6}" srcOrd="2" destOrd="0" presId="urn:microsoft.com/office/officeart/2008/layout/VerticalCurvedList"/>
    <dgm:cxn modelId="{9F0DC40F-3285-4A69-A28A-BF8DB21051E6}" type="presParOf" srcId="{AAB3DBEC-7F31-4294-A450-E0FB82DC3AE6}" destId="{828AF888-FE5A-42A4-84D4-77800EF25CCD}" srcOrd="0" destOrd="0" presId="urn:microsoft.com/office/officeart/2008/layout/VerticalCurvedList"/>
    <dgm:cxn modelId="{EB8FD5C9-05E0-40DC-B872-20E2BD481BD6}" type="presParOf" srcId="{51117B8E-AA32-4D8F-9032-F294B9AB37B2}" destId="{A915F2E3-14E3-4CFB-AFBD-3870359F82EE}" srcOrd="3" destOrd="0" presId="urn:microsoft.com/office/officeart/2008/layout/VerticalCurvedList"/>
    <dgm:cxn modelId="{AD313A40-75AB-400F-9623-2C81B50C9790}" type="presParOf" srcId="{51117B8E-AA32-4D8F-9032-F294B9AB37B2}" destId="{754929DF-118F-409B-8ABB-B073122582B0}" srcOrd="4" destOrd="0" presId="urn:microsoft.com/office/officeart/2008/layout/VerticalCurvedList"/>
    <dgm:cxn modelId="{91C6766F-C5F4-49C7-B80B-85711E82839C}" type="presParOf" srcId="{754929DF-118F-409B-8ABB-B073122582B0}" destId="{EF7DA80C-E4D5-41FE-9F9C-0C4F72700977}" srcOrd="0" destOrd="0" presId="urn:microsoft.com/office/officeart/2008/layout/VerticalCurvedList"/>
    <dgm:cxn modelId="{1D83648C-E9A7-4969-B532-1A7B50798AB8}" type="presParOf" srcId="{51117B8E-AA32-4D8F-9032-F294B9AB37B2}" destId="{EE87C4BE-251B-4F25-A36B-8E30A6ECA465}" srcOrd="5" destOrd="0" presId="urn:microsoft.com/office/officeart/2008/layout/VerticalCurvedList"/>
    <dgm:cxn modelId="{9273192A-4D88-4190-A9D1-28BE57580FB2}" type="presParOf" srcId="{51117B8E-AA32-4D8F-9032-F294B9AB37B2}" destId="{4ABE8D56-B75F-4E40-95E1-B7F683F09BE0}" srcOrd="6" destOrd="0" presId="urn:microsoft.com/office/officeart/2008/layout/VerticalCurvedList"/>
    <dgm:cxn modelId="{FED85B36-BCA0-4DEB-84D8-EF47A8A5C98A}" type="presParOf" srcId="{4ABE8D56-B75F-4E40-95E1-B7F683F09BE0}" destId="{FFED142D-FA01-438E-911B-05BE8FFACC94}"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77F008-F52D-47B3-BA4B-4A13B61A0BD3}">
      <dsp:nvSpPr>
        <dsp:cNvPr id="0" name=""/>
        <dsp:cNvSpPr/>
      </dsp:nvSpPr>
      <dsp:spPr>
        <a:xfrm>
          <a:off x="-5258892" y="-805480"/>
          <a:ext cx="6262588" cy="6262588"/>
        </a:xfrm>
        <a:prstGeom prst="blockArc">
          <a:avLst>
            <a:gd name="adj1" fmla="val 18900000"/>
            <a:gd name="adj2" fmla="val 2700000"/>
            <a:gd name="adj3" fmla="val 345"/>
          </a:avLst>
        </a:pr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320994D-A77E-4920-96CB-77BAFC8D4DF0}">
      <dsp:nvSpPr>
        <dsp:cNvPr id="0" name=""/>
        <dsp:cNvSpPr/>
      </dsp:nvSpPr>
      <dsp:spPr>
        <a:xfrm>
          <a:off x="645645" y="465162"/>
          <a:ext cx="5815548" cy="93032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38446" tIns="43180" rIns="43180" bIns="43180" numCol="1" spcCol="1270" anchor="ctr" anchorCtr="0">
          <a:noAutofit/>
        </a:bodyPr>
        <a:lstStyle/>
        <a:p>
          <a:pPr marL="0" lvl="0" indent="0" algn="l" defTabSz="755650">
            <a:lnSpc>
              <a:spcPct val="90000"/>
            </a:lnSpc>
            <a:spcBef>
              <a:spcPct val="0"/>
            </a:spcBef>
            <a:spcAft>
              <a:spcPct val="35000"/>
            </a:spcAft>
            <a:buNone/>
          </a:pPr>
          <a:r>
            <a:rPr lang="en-US" sz="1700" kern="1200" dirty="0"/>
            <a:t>Recent surge of news surrounding the 5G technology and its potential to accommodate more than ten billion connected devices around the world.</a:t>
          </a:r>
        </a:p>
      </dsp:txBody>
      <dsp:txXfrm>
        <a:off x="645645" y="465162"/>
        <a:ext cx="5815548" cy="930325"/>
      </dsp:txXfrm>
    </dsp:sp>
    <dsp:sp modelId="{828AF888-FE5A-42A4-84D4-77800EF25CCD}">
      <dsp:nvSpPr>
        <dsp:cNvPr id="0" name=""/>
        <dsp:cNvSpPr/>
      </dsp:nvSpPr>
      <dsp:spPr>
        <a:xfrm>
          <a:off x="64192" y="348872"/>
          <a:ext cx="1162907" cy="1162907"/>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915F2E3-14E3-4CFB-AFBD-3870359F82EE}">
      <dsp:nvSpPr>
        <dsp:cNvPr id="0" name=""/>
        <dsp:cNvSpPr/>
      </dsp:nvSpPr>
      <dsp:spPr>
        <a:xfrm>
          <a:off x="983819" y="1860651"/>
          <a:ext cx="5477375" cy="930325"/>
        </a:xfrm>
        <a:prstGeom prst="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38446" tIns="43180" rIns="43180" bIns="43180" numCol="1" spcCol="1270" anchor="ctr" anchorCtr="0">
          <a:noAutofit/>
        </a:bodyPr>
        <a:lstStyle/>
        <a:p>
          <a:pPr marL="0" lvl="0" indent="0" algn="l" defTabSz="755650">
            <a:lnSpc>
              <a:spcPct val="90000"/>
            </a:lnSpc>
            <a:spcBef>
              <a:spcPct val="0"/>
            </a:spcBef>
            <a:spcAft>
              <a:spcPct val="35000"/>
            </a:spcAft>
            <a:buNone/>
          </a:pPr>
          <a:r>
            <a:rPr lang="en-US" sz="1700" kern="1200" dirty="0"/>
            <a:t>Several tech companies such Apple, Google and Tesla in advanced development stage as the Internet of Things (</a:t>
          </a:r>
          <a:r>
            <a:rPr lang="en-US" sz="1700" kern="1200" dirty="0" err="1"/>
            <a:t>IoT</a:t>
          </a:r>
          <a:r>
            <a:rPr lang="en-US" sz="1700" kern="1200" dirty="0"/>
            <a:t>) becomes a reality.</a:t>
          </a:r>
        </a:p>
      </dsp:txBody>
      <dsp:txXfrm>
        <a:off x="983819" y="1860651"/>
        <a:ext cx="5477375" cy="930325"/>
      </dsp:txXfrm>
    </dsp:sp>
    <dsp:sp modelId="{EF7DA80C-E4D5-41FE-9F9C-0C4F72700977}">
      <dsp:nvSpPr>
        <dsp:cNvPr id="0" name=""/>
        <dsp:cNvSpPr/>
      </dsp:nvSpPr>
      <dsp:spPr>
        <a:xfrm>
          <a:off x="402365" y="1744360"/>
          <a:ext cx="1162907" cy="1162907"/>
        </a:xfrm>
        <a:prstGeom prst="ellipse">
          <a:avLst/>
        </a:prstGeom>
        <a:solidFill>
          <a:schemeClr val="lt1">
            <a:hueOff val="0"/>
            <a:satOff val="0"/>
            <a:lumOff val="0"/>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dsp:style>
    </dsp:sp>
    <dsp:sp modelId="{EE87C4BE-251B-4F25-A36B-8E30A6ECA465}">
      <dsp:nvSpPr>
        <dsp:cNvPr id="0" name=""/>
        <dsp:cNvSpPr/>
      </dsp:nvSpPr>
      <dsp:spPr>
        <a:xfrm>
          <a:off x="645645" y="3256139"/>
          <a:ext cx="5815548" cy="930325"/>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38446" tIns="43180" rIns="43180" bIns="43180" numCol="1" spcCol="1270" anchor="ctr" anchorCtr="0">
          <a:noAutofit/>
        </a:bodyPr>
        <a:lstStyle/>
        <a:p>
          <a:pPr marL="0" lvl="0" indent="0" algn="l" defTabSz="755650">
            <a:lnSpc>
              <a:spcPct val="90000"/>
            </a:lnSpc>
            <a:spcBef>
              <a:spcPct val="0"/>
            </a:spcBef>
            <a:spcAft>
              <a:spcPct val="35000"/>
            </a:spcAft>
            <a:buNone/>
          </a:pPr>
          <a:r>
            <a:rPr lang="en-US" sz="1700" kern="1200" dirty="0"/>
            <a:t>The Covid-19 pandemic has accelerated the process of digitalization increasing the volume of people connected to the internet increasing consequently the data traffic. </a:t>
          </a:r>
        </a:p>
      </dsp:txBody>
      <dsp:txXfrm>
        <a:off x="645645" y="3256139"/>
        <a:ext cx="5815548" cy="930325"/>
      </dsp:txXfrm>
    </dsp:sp>
    <dsp:sp modelId="{FFED142D-FA01-438E-911B-05BE8FFACC94}">
      <dsp:nvSpPr>
        <dsp:cNvPr id="0" name=""/>
        <dsp:cNvSpPr/>
      </dsp:nvSpPr>
      <dsp:spPr>
        <a:xfrm>
          <a:off x="64192" y="3139848"/>
          <a:ext cx="1162907" cy="1162907"/>
        </a:xfrm>
        <a:prstGeom prst="ellipse">
          <a:avLst/>
        </a:prstGeom>
        <a:solidFill>
          <a:schemeClr val="lt1">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FB127-61BB-9547-9BA6-00DD598ECA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24C9A5-7D44-DA46-ABB6-1F09152E96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FA1414C-1152-2044-97C4-86B92B7C02A4}"/>
              </a:ext>
            </a:extLst>
          </p:cNvPr>
          <p:cNvSpPr>
            <a:spLocks noGrp="1"/>
          </p:cNvSpPr>
          <p:nvPr>
            <p:ph type="dt" sz="half" idx="10"/>
          </p:nvPr>
        </p:nvSpPr>
        <p:spPr/>
        <p:txBody>
          <a:bodyPr/>
          <a:lstStyle/>
          <a:p>
            <a:fld id="{F77114C3-DAD6-1641-9386-EA6AE7D7466C}" type="datetimeFigureOut">
              <a:rPr lang="en-US" smtClean="0"/>
              <a:t>1/28/21</a:t>
            </a:fld>
            <a:endParaRPr lang="en-US"/>
          </a:p>
        </p:txBody>
      </p:sp>
      <p:sp>
        <p:nvSpPr>
          <p:cNvPr id="5" name="Footer Placeholder 4">
            <a:extLst>
              <a:ext uri="{FF2B5EF4-FFF2-40B4-BE49-F238E27FC236}">
                <a16:creationId xmlns:a16="http://schemas.microsoft.com/office/drawing/2014/main" id="{5AD1F647-8F20-D14B-B5F3-FA01E1BC59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1A9553-0A1E-9F48-A471-F0FF66CD4602}"/>
              </a:ext>
            </a:extLst>
          </p:cNvPr>
          <p:cNvSpPr>
            <a:spLocks noGrp="1"/>
          </p:cNvSpPr>
          <p:nvPr>
            <p:ph type="sldNum" sz="quarter" idx="12"/>
          </p:nvPr>
        </p:nvSpPr>
        <p:spPr/>
        <p:txBody>
          <a:bodyPr/>
          <a:lstStyle/>
          <a:p>
            <a:fld id="{65B8C412-3E3F-CA41-81C4-05FB22909363}" type="slidenum">
              <a:rPr lang="en-US" smtClean="0"/>
              <a:t>‹#›</a:t>
            </a:fld>
            <a:endParaRPr lang="en-US"/>
          </a:p>
        </p:txBody>
      </p:sp>
    </p:spTree>
    <p:extLst>
      <p:ext uri="{BB962C8B-B14F-4D97-AF65-F5344CB8AC3E}">
        <p14:creationId xmlns:p14="http://schemas.microsoft.com/office/powerpoint/2010/main" val="3246296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168B5-9A05-044F-B040-583ECE8B6B3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6AB9ACD-4A07-934E-BC36-E0069E1D96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F0620F-FEE1-3043-AB04-FC3506FDC267}"/>
              </a:ext>
            </a:extLst>
          </p:cNvPr>
          <p:cNvSpPr>
            <a:spLocks noGrp="1"/>
          </p:cNvSpPr>
          <p:nvPr>
            <p:ph type="dt" sz="half" idx="10"/>
          </p:nvPr>
        </p:nvSpPr>
        <p:spPr/>
        <p:txBody>
          <a:bodyPr/>
          <a:lstStyle/>
          <a:p>
            <a:fld id="{F77114C3-DAD6-1641-9386-EA6AE7D7466C}" type="datetimeFigureOut">
              <a:rPr lang="en-US" smtClean="0"/>
              <a:t>1/28/21</a:t>
            </a:fld>
            <a:endParaRPr lang="en-US"/>
          </a:p>
        </p:txBody>
      </p:sp>
      <p:sp>
        <p:nvSpPr>
          <p:cNvPr id="5" name="Footer Placeholder 4">
            <a:extLst>
              <a:ext uri="{FF2B5EF4-FFF2-40B4-BE49-F238E27FC236}">
                <a16:creationId xmlns:a16="http://schemas.microsoft.com/office/drawing/2014/main" id="{F0CD5665-EF6A-D84F-B23D-CD3EE6F7C8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B80B05-A446-044C-B590-D355E642D5B3}"/>
              </a:ext>
            </a:extLst>
          </p:cNvPr>
          <p:cNvSpPr>
            <a:spLocks noGrp="1"/>
          </p:cNvSpPr>
          <p:nvPr>
            <p:ph type="sldNum" sz="quarter" idx="12"/>
          </p:nvPr>
        </p:nvSpPr>
        <p:spPr/>
        <p:txBody>
          <a:bodyPr/>
          <a:lstStyle/>
          <a:p>
            <a:fld id="{65B8C412-3E3F-CA41-81C4-05FB22909363}" type="slidenum">
              <a:rPr lang="en-US" smtClean="0"/>
              <a:t>‹#›</a:t>
            </a:fld>
            <a:endParaRPr lang="en-US"/>
          </a:p>
        </p:txBody>
      </p:sp>
    </p:spTree>
    <p:extLst>
      <p:ext uri="{BB962C8B-B14F-4D97-AF65-F5344CB8AC3E}">
        <p14:creationId xmlns:p14="http://schemas.microsoft.com/office/powerpoint/2010/main" val="2700119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FD7AFE-6358-7442-9EEC-81384313BC3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A3A87B0-6A63-794F-87B0-348851E262A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81D16D-8B1C-D148-88AF-164CF3B8FF35}"/>
              </a:ext>
            </a:extLst>
          </p:cNvPr>
          <p:cNvSpPr>
            <a:spLocks noGrp="1"/>
          </p:cNvSpPr>
          <p:nvPr>
            <p:ph type="dt" sz="half" idx="10"/>
          </p:nvPr>
        </p:nvSpPr>
        <p:spPr/>
        <p:txBody>
          <a:bodyPr/>
          <a:lstStyle/>
          <a:p>
            <a:fld id="{F77114C3-DAD6-1641-9386-EA6AE7D7466C}" type="datetimeFigureOut">
              <a:rPr lang="en-US" smtClean="0"/>
              <a:t>1/28/21</a:t>
            </a:fld>
            <a:endParaRPr lang="en-US"/>
          </a:p>
        </p:txBody>
      </p:sp>
      <p:sp>
        <p:nvSpPr>
          <p:cNvPr id="5" name="Footer Placeholder 4">
            <a:extLst>
              <a:ext uri="{FF2B5EF4-FFF2-40B4-BE49-F238E27FC236}">
                <a16:creationId xmlns:a16="http://schemas.microsoft.com/office/drawing/2014/main" id="{C4613584-C9C3-0141-A9F6-E02EECE0DE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7BFF8E-15F3-5A4E-B3DD-9C956B8D7BC6}"/>
              </a:ext>
            </a:extLst>
          </p:cNvPr>
          <p:cNvSpPr>
            <a:spLocks noGrp="1"/>
          </p:cNvSpPr>
          <p:nvPr>
            <p:ph type="sldNum" sz="quarter" idx="12"/>
          </p:nvPr>
        </p:nvSpPr>
        <p:spPr/>
        <p:txBody>
          <a:bodyPr/>
          <a:lstStyle/>
          <a:p>
            <a:fld id="{65B8C412-3E3F-CA41-81C4-05FB22909363}" type="slidenum">
              <a:rPr lang="en-US" smtClean="0"/>
              <a:t>‹#›</a:t>
            </a:fld>
            <a:endParaRPr lang="en-US"/>
          </a:p>
        </p:txBody>
      </p:sp>
    </p:spTree>
    <p:extLst>
      <p:ext uri="{BB962C8B-B14F-4D97-AF65-F5344CB8AC3E}">
        <p14:creationId xmlns:p14="http://schemas.microsoft.com/office/powerpoint/2010/main" val="990863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43BE5-C559-B149-B818-DD344D7B7C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CCE58C-0D74-CF4A-99BC-58CF1FAC36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8D356D-40B1-CA49-B05C-C5343A59CDCF}"/>
              </a:ext>
            </a:extLst>
          </p:cNvPr>
          <p:cNvSpPr>
            <a:spLocks noGrp="1"/>
          </p:cNvSpPr>
          <p:nvPr>
            <p:ph type="dt" sz="half" idx="10"/>
          </p:nvPr>
        </p:nvSpPr>
        <p:spPr/>
        <p:txBody>
          <a:bodyPr/>
          <a:lstStyle/>
          <a:p>
            <a:fld id="{F77114C3-DAD6-1641-9386-EA6AE7D7466C}" type="datetimeFigureOut">
              <a:rPr lang="en-US" smtClean="0"/>
              <a:t>1/28/21</a:t>
            </a:fld>
            <a:endParaRPr lang="en-US"/>
          </a:p>
        </p:txBody>
      </p:sp>
      <p:sp>
        <p:nvSpPr>
          <p:cNvPr id="5" name="Footer Placeholder 4">
            <a:extLst>
              <a:ext uri="{FF2B5EF4-FFF2-40B4-BE49-F238E27FC236}">
                <a16:creationId xmlns:a16="http://schemas.microsoft.com/office/drawing/2014/main" id="{DD9D57BA-FCEA-AF42-8647-0014D1D5DE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89B96E-6841-2747-84D9-D30A7392D515}"/>
              </a:ext>
            </a:extLst>
          </p:cNvPr>
          <p:cNvSpPr>
            <a:spLocks noGrp="1"/>
          </p:cNvSpPr>
          <p:nvPr>
            <p:ph type="sldNum" sz="quarter" idx="12"/>
          </p:nvPr>
        </p:nvSpPr>
        <p:spPr/>
        <p:txBody>
          <a:bodyPr/>
          <a:lstStyle/>
          <a:p>
            <a:fld id="{65B8C412-3E3F-CA41-81C4-05FB22909363}" type="slidenum">
              <a:rPr lang="en-US" smtClean="0"/>
              <a:t>‹#›</a:t>
            </a:fld>
            <a:endParaRPr lang="en-US"/>
          </a:p>
        </p:txBody>
      </p:sp>
    </p:spTree>
    <p:extLst>
      <p:ext uri="{BB962C8B-B14F-4D97-AF65-F5344CB8AC3E}">
        <p14:creationId xmlns:p14="http://schemas.microsoft.com/office/powerpoint/2010/main" val="2985028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439E3-29D3-C243-ACF6-A1F381EA50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14110AA-39F4-284F-B36C-D9621093C4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FA3E425-578D-1F4F-83D8-C859CA136620}"/>
              </a:ext>
            </a:extLst>
          </p:cNvPr>
          <p:cNvSpPr>
            <a:spLocks noGrp="1"/>
          </p:cNvSpPr>
          <p:nvPr>
            <p:ph type="dt" sz="half" idx="10"/>
          </p:nvPr>
        </p:nvSpPr>
        <p:spPr/>
        <p:txBody>
          <a:bodyPr/>
          <a:lstStyle/>
          <a:p>
            <a:fld id="{F77114C3-DAD6-1641-9386-EA6AE7D7466C}" type="datetimeFigureOut">
              <a:rPr lang="en-US" smtClean="0"/>
              <a:t>1/28/21</a:t>
            </a:fld>
            <a:endParaRPr lang="en-US"/>
          </a:p>
        </p:txBody>
      </p:sp>
      <p:sp>
        <p:nvSpPr>
          <p:cNvPr id="5" name="Footer Placeholder 4">
            <a:extLst>
              <a:ext uri="{FF2B5EF4-FFF2-40B4-BE49-F238E27FC236}">
                <a16:creationId xmlns:a16="http://schemas.microsoft.com/office/drawing/2014/main" id="{E852D014-749F-F348-A894-610DF2EFCB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8C894C-EA6C-FD48-A324-D6CED1628A57}"/>
              </a:ext>
            </a:extLst>
          </p:cNvPr>
          <p:cNvSpPr>
            <a:spLocks noGrp="1"/>
          </p:cNvSpPr>
          <p:nvPr>
            <p:ph type="sldNum" sz="quarter" idx="12"/>
          </p:nvPr>
        </p:nvSpPr>
        <p:spPr/>
        <p:txBody>
          <a:bodyPr/>
          <a:lstStyle/>
          <a:p>
            <a:fld id="{65B8C412-3E3F-CA41-81C4-05FB22909363}" type="slidenum">
              <a:rPr lang="en-US" smtClean="0"/>
              <a:t>‹#›</a:t>
            </a:fld>
            <a:endParaRPr lang="en-US"/>
          </a:p>
        </p:txBody>
      </p:sp>
    </p:spTree>
    <p:extLst>
      <p:ext uri="{BB962C8B-B14F-4D97-AF65-F5344CB8AC3E}">
        <p14:creationId xmlns:p14="http://schemas.microsoft.com/office/powerpoint/2010/main" val="259542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C763A-4465-814C-A0DC-B06BA85C53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E653C3-4272-1D4F-9BC4-EA0BD9F6A92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ECBCA69-4E71-3E43-9A07-580C0CD0336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570A6DA-FD90-5047-8FBD-EA5C2AC70813}"/>
              </a:ext>
            </a:extLst>
          </p:cNvPr>
          <p:cNvSpPr>
            <a:spLocks noGrp="1"/>
          </p:cNvSpPr>
          <p:nvPr>
            <p:ph type="dt" sz="half" idx="10"/>
          </p:nvPr>
        </p:nvSpPr>
        <p:spPr/>
        <p:txBody>
          <a:bodyPr/>
          <a:lstStyle/>
          <a:p>
            <a:fld id="{F77114C3-DAD6-1641-9386-EA6AE7D7466C}" type="datetimeFigureOut">
              <a:rPr lang="en-US" smtClean="0"/>
              <a:t>1/28/21</a:t>
            </a:fld>
            <a:endParaRPr lang="en-US"/>
          </a:p>
        </p:txBody>
      </p:sp>
      <p:sp>
        <p:nvSpPr>
          <p:cNvPr id="6" name="Footer Placeholder 5">
            <a:extLst>
              <a:ext uri="{FF2B5EF4-FFF2-40B4-BE49-F238E27FC236}">
                <a16:creationId xmlns:a16="http://schemas.microsoft.com/office/drawing/2014/main" id="{33EDE37E-B429-D343-921A-660D6FE0B8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CA19CF-67A7-8D4A-959E-3EA5939901FA}"/>
              </a:ext>
            </a:extLst>
          </p:cNvPr>
          <p:cNvSpPr>
            <a:spLocks noGrp="1"/>
          </p:cNvSpPr>
          <p:nvPr>
            <p:ph type="sldNum" sz="quarter" idx="12"/>
          </p:nvPr>
        </p:nvSpPr>
        <p:spPr/>
        <p:txBody>
          <a:bodyPr/>
          <a:lstStyle/>
          <a:p>
            <a:fld id="{65B8C412-3E3F-CA41-81C4-05FB22909363}" type="slidenum">
              <a:rPr lang="en-US" smtClean="0"/>
              <a:t>‹#›</a:t>
            </a:fld>
            <a:endParaRPr lang="en-US"/>
          </a:p>
        </p:txBody>
      </p:sp>
    </p:spTree>
    <p:extLst>
      <p:ext uri="{BB962C8B-B14F-4D97-AF65-F5344CB8AC3E}">
        <p14:creationId xmlns:p14="http://schemas.microsoft.com/office/powerpoint/2010/main" val="2823161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9CDD7-0F6E-004D-A829-EBD607AFCF4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61F92A9-F5DC-C64C-913F-2B9A536917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0244EC6-C60F-4D4F-870B-431412A5F8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8FC29B9-2093-0443-9A0C-53BDF35B01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2865F1-327B-C544-AE85-907AEBD24B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0CE4BA-E551-BE4B-9246-E21DC99AF253}"/>
              </a:ext>
            </a:extLst>
          </p:cNvPr>
          <p:cNvSpPr>
            <a:spLocks noGrp="1"/>
          </p:cNvSpPr>
          <p:nvPr>
            <p:ph type="dt" sz="half" idx="10"/>
          </p:nvPr>
        </p:nvSpPr>
        <p:spPr/>
        <p:txBody>
          <a:bodyPr/>
          <a:lstStyle/>
          <a:p>
            <a:fld id="{F77114C3-DAD6-1641-9386-EA6AE7D7466C}" type="datetimeFigureOut">
              <a:rPr lang="en-US" smtClean="0"/>
              <a:t>1/28/21</a:t>
            </a:fld>
            <a:endParaRPr lang="en-US"/>
          </a:p>
        </p:txBody>
      </p:sp>
      <p:sp>
        <p:nvSpPr>
          <p:cNvPr id="8" name="Footer Placeholder 7">
            <a:extLst>
              <a:ext uri="{FF2B5EF4-FFF2-40B4-BE49-F238E27FC236}">
                <a16:creationId xmlns:a16="http://schemas.microsoft.com/office/drawing/2014/main" id="{31713346-BA83-7B41-99FB-C51A3DEDC73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2EAEA45-EBB3-1948-98E8-01536979A665}"/>
              </a:ext>
            </a:extLst>
          </p:cNvPr>
          <p:cNvSpPr>
            <a:spLocks noGrp="1"/>
          </p:cNvSpPr>
          <p:nvPr>
            <p:ph type="sldNum" sz="quarter" idx="12"/>
          </p:nvPr>
        </p:nvSpPr>
        <p:spPr/>
        <p:txBody>
          <a:bodyPr/>
          <a:lstStyle/>
          <a:p>
            <a:fld id="{65B8C412-3E3F-CA41-81C4-05FB22909363}" type="slidenum">
              <a:rPr lang="en-US" smtClean="0"/>
              <a:t>‹#›</a:t>
            </a:fld>
            <a:endParaRPr lang="en-US"/>
          </a:p>
        </p:txBody>
      </p:sp>
    </p:spTree>
    <p:extLst>
      <p:ext uri="{BB962C8B-B14F-4D97-AF65-F5344CB8AC3E}">
        <p14:creationId xmlns:p14="http://schemas.microsoft.com/office/powerpoint/2010/main" val="2240330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2E8DA-96AC-2349-8D6C-D61660FCD5A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2423EB6-7B10-2F49-B051-22A806B9C535}"/>
              </a:ext>
            </a:extLst>
          </p:cNvPr>
          <p:cNvSpPr>
            <a:spLocks noGrp="1"/>
          </p:cNvSpPr>
          <p:nvPr>
            <p:ph type="dt" sz="half" idx="10"/>
          </p:nvPr>
        </p:nvSpPr>
        <p:spPr/>
        <p:txBody>
          <a:bodyPr/>
          <a:lstStyle/>
          <a:p>
            <a:fld id="{F77114C3-DAD6-1641-9386-EA6AE7D7466C}" type="datetimeFigureOut">
              <a:rPr lang="en-US" smtClean="0"/>
              <a:t>1/28/21</a:t>
            </a:fld>
            <a:endParaRPr lang="en-US"/>
          </a:p>
        </p:txBody>
      </p:sp>
      <p:sp>
        <p:nvSpPr>
          <p:cNvPr id="4" name="Footer Placeholder 3">
            <a:extLst>
              <a:ext uri="{FF2B5EF4-FFF2-40B4-BE49-F238E27FC236}">
                <a16:creationId xmlns:a16="http://schemas.microsoft.com/office/drawing/2014/main" id="{3ACE3814-9FD0-6146-B752-45686C0E235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90FF71-939B-5E44-B337-FA0F7B9FD6F3}"/>
              </a:ext>
            </a:extLst>
          </p:cNvPr>
          <p:cNvSpPr>
            <a:spLocks noGrp="1"/>
          </p:cNvSpPr>
          <p:nvPr>
            <p:ph type="sldNum" sz="quarter" idx="12"/>
          </p:nvPr>
        </p:nvSpPr>
        <p:spPr/>
        <p:txBody>
          <a:bodyPr/>
          <a:lstStyle/>
          <a:p>
            <a:fld id="{65B8C412-3E3F-CA41-81C4-05FB22909363}" type="slidenum">
              <a:rPr lang="en-US" smtClean="0"/>
              <a:t>‹#›</a:t>
            </a:fld>
            <a:endParaRPr lang="en-US"/>
          </a:p>
        </p:txBody>
      </p:sp>
    </p:spTree>
    <p:extLst>
      <p:ext uri="{BB962C8B-B14F-4D97-AF65-F5344CB8AC3E}">
        <p14:creationId xmlns:p14="http://schemas.microsoft.com/office/powerpoint/2010/main" val="2660689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0043B0-C0F6-9446-8513-7A9FCEC5BAA0}"/>
              </a:ext>
            </a:extLst>
          </p:cNvPr>
          <p:cNvSpPr>
            <a:spLocks noGrp="1"/>
          </p:cNvSpPr>
          <p:nvPr>
            <p:ph type="dt" sz="half" idx="10"/>
          </p:nvPr>
        </p:nvSpPr>
        <p:spPr/>
        <p:txBody>
          <a:bodyPr/>
          <a:lstStyle/>
          <a:p>
            <a:fld id="{F77114C3-DAD6-1641-9386-EA6AE7D7466C}" type="datetimeFigureOut">
              <a:rPr lang="en-US" smtClean="0"/>
              <a:t>1/28/21</a:t>
            </a:fld>
            <a:endParaRPr lang="en-US"/>
          </a:p>
        </p:txBody>
      </p:sp>
      <p:sp>
        <p:nvSpPr>
          <p:cNvPr id="3" name="Footer Placeholder 2">
            <a:extLst>
              <a:ext uri="{FF2B5EF4-FFF2-40B4-BE49-F238E27FC236}">
                <a16:creationId xmlns:a16="http://schemas.microsoft.com/office/drawing/2014/main" id="{673D0D72-0A23-3040-B770-C553A86C75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87B2EAC-4519-8A41-A785-B5DF093F0172}"/>
              </a:ext>
            </a:extLst>
          </p:cNvPr>
          <p:cNvSpPr>
            <a:spLocks noGrp="1"/>
          </p:cNvSpPr>
          <p:nvPr>
            <p:ph type="sldNum" sz="quarter" idx="12"/>
          </p:nvPr>
        </p:nvSpPr>
        <p:spPr/>
        <p:txBody>
          <a:bodyPr/>
          <a:lstStyle/>
          <a:p>
            <a:fld id="{65B8C412-3E3F-CA41-81C4-05FB22909363}" type="slidenum">
              <a:rPr lang="en-US" smtClean="0"/>
              <a:t>‹#›</a:t>
            </a:fld>
            <a:endParaRPr lang="en-US"/>
          </a:p>
        </p:txBody>
      </p:sp>
    </p:spTree>
    <p:extLst>
      <p:ext uri="{BB962C8B-B14F-4D97-AF65-F5344CB8AC3E}">
        <p14:creationId xmlns:p14="http://schemas.microsoft.com/office/powerpoint/2010/main" val="2671010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C908B-48B5-CF4A-BBDE-2A13E0BA4A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02130E-72C4-604C-89E0-E85B1A0FCB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D245379-6899-7E40-AF4E-D748969813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B09D8D-0B60-9D4A-9B34-D847EAC241FF}"/>
              </a:ext>
            </a:extLst>
          </p:cNvPr>
          <p:cNvSpPr>
            <a:spLocks noGrp="1"/>
          </p:cNvSpPr>
          <p:nvPr>
            <p:ph type="dt" sz="half" idx="10"/>
          </p:nvPr>
        </p:nvSpPr>
        <p:spPr/>
        <p:txBody>
          <a:bodyPr/>
          <a:lstStyle/>
          <a:p>
            <a:fld id="{F77114C3-DAD6-1641-9386-EA6AE7D7466C}" type="datetimeFigureOut">
              <a:rPr lang="en-US" smtClean="0"/>
              <a:t>1/28/21</a:t>
            </a:fld>
            <a:endParaRPr lang="en-US"/>
          </a:p>
        </p:txBody>
      </p:sp>
      <p:sp>
        <p:nvSpPr>
          <p:cNvPr id="6" name="Footer Placeholder 5">
            <a:extLst>
              <a:ext uri="{FF2B5EF4-FFF2-40B4-BE49-F238E27FC236}">
                <a16:creationId xmlns:a16="http://schemas.microsoft.com/office/drawing/2014/main" id="{6624DA49-7E3A-EF4B-8B4D-9030EC8193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D27755-6222-6D47-B8CA-2BF989AF286F}"/>
              </a:ext>
            </a:extLst>
          </p:cNvPr>
          <p:cNvSpPr>
            <a:spLocks noGrp="1"/>
          </p:cNvSpPr>
          <p:nvPr>
            <p:ph type="sldNum" sz="quarter" idx="12"/>
          </p:nvPr>
        </p:nvSpPr>
        <p:spPr/>
        <p:txBody>
          <a:bodyPr/>
          <a:lstStyle/>
          <a:p>
            <a:fld id="{65B8C412-3E3F-CA41-81C4-05FB22909363}" type="slidenum">
              <a:rPr lang="en-US" smtClean="0"/>
              <a:t>‹#›</a:t>
            </a:fld>
            <a:endParaRPr lang="en-US"/>
          </a:p>
        </p:txBody>
      </p:sp>
    </p:spTree>
    <p:extLst>
      <p:ext uri="{BB962C8B-B14F-4D97-AF65-F5344CB8AC3E}">
        <p14:creationId xmlns:p14="http://schemas.microsoft.com/office/powerpoint/2010/main" val="1510971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988BF-E18F-0141-A603-A7982C3C10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7FE320-0EF7-214D-BBA3-12D12BE5F3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AB6B810-8520-8940-9D54-04E2BC2921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6C5964-7954-7A43-A4E4-9FA26462A0E4}"/>
              </a:ext>
            </a:extLst>
          </p:cNvPr>
          <p:cNvSpPr>
            <a:spLocks noGrp="1"/>
          </p:cNvSpPr>
          <p:nvPr>
            <p:ph type="dt" sz="half" idx="10"/>
          </p:nvPr>
        </p:nvSpPr>
        <p:spPr/>
        <p:txBody>
          <a:bodyPr/>
          <a:lstStyle/>
          <a:p>
            <a:fld id="{F77114C3-DAD6-1641-9386-EA6AE7D7466C}" type="datetimeFigureOut">
              <a:rPr lang="en-US" smtClean="0"/>
              <a:t>1/28/21</a:t>
            </a:fld>
            <a:endParaRPr lang="en-US"/>
          </a:p>
        </p:txBody>
      </p:sp>
      <p:sp>
        <p:nvSpPr>
          <p:cNvPr id="6" name="Footer Placeholder 5">
            <a:extLst>
              <a:ext uri="{FF2B5EF4-FFF2-40B4-BE49-F238E27FC236}">
                <a16:creationId xmlns:a16="http://schemas.microsoft.com/office/drawing/2014/main" id="{803ECC95-40B9-0049-8D00-C5162428EA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11A00A-EBFD-F342-8A92-DD9365EB8FF5}"/>
              </a:ext>
            </a:extLst>
          </p:cNvPr>
          <p:cNvSpPr>
            <a:spLocks noGrp="1"/>
          </p:cNvSpPr>
          <p:nvPr>
            <p:ph type="sldNum" sz="quarter" idx="12"/>
          </p:nvPr>
        </p:nvSpPr>
        <p:spPr/>
        <p:txBody>
          <a:bodyPr/>
          <a:lstStyle/>
          <a:p>
            <a:fld id="{65B8C412-3E3F-CA41-81C4-05FB22909363}" type="slidenum">
              <a:rPr lang="en-US" smtClean="0"/>
              <a:t>‹#›</a:t>
            </a:fld>
            <a:endParaRPr lang="en-US"/>
          </a:p>
        </p:txBody>
      </p:sp>
    </p:spTree>
    <p:extLst>
      <p:ext uri="{BB962C8B-B14F-4D97-AF65-F5344CB8AC3E}">
        <p14:creationId xmlns:p14="http://schemas.microsoft.com/office/powerpoint/2010/main" val="2401164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A313F4-EA6C-B34F-AD6C-F58D346D6C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97A55F-3C31-A340-BDBA-BE75BA5992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C27526-05BD-0B46-BAD6-14C707C4D4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7114C3-DAD6-1641-9386-EA6AE7D7466C}" type="datetimeFigureOut">
              <a:rPr lang="en-US" smtClean="0"/>
              <a:t>1/28/21</a:t>
            </a:fld>
            <a:endParaRPr lang="en-US"/>
          </a:p>
        </p:txBody>
      </p:sp>
      <p:sp>
        <p:nvSpPr>
          <p:cNvPr id="5" name="Footer Placeholder 4">
            <a:extLst>
              <a:ext uri="{FF2B5EF4-FFF2-40B4-BE49-F238E27FC236}">
                <a16:creationId xmlns:a16="http://schemas.microsoft.com/office/drawing/2014/main" id="{FAB70C3B-07B3-0243-A530-6DE033A09C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348D306-9EE5-9F40-A437-7C66FA527F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B8C412-3E3F-CA41-81C4-05FB22909363}" type="slidenum">
              <a:rPr lang="en-US" smtClean="0"/>
              <a:t>‹#›</a:t>
            </a:fld>
            <a:endParaRPr lang="en-US"/>
          </a:p>
        </p:txBody>
      </p:sp>
    </p:spTree>
    <p:extLst>
      <p:ext uri="{BB962C8B-B14F-4D97-AF65-F5344CB8AC3E}">
        <p14:creationId xmlns:p14="http://schemas.microsoft.com/office/powerpoint/2010/main" val="39854898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descr="Data Visualization: A Primer | Open Government, Government of Canada">
            <a:extLst>
              <a:ext uri="{FF2B5EF4-FFF2-40B4-BE49-F238E27FC236}">
                <a16:creationId xmlns:a16="http://schemas.microsoft.com/office/drawing/2014/main" id="{C6BD5EA5-27B7-BA45-BE7D-0567E69F67D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0652"/>
          <a:stretch/>
        </p:blipFill>
        <p:spPr bwMode="auto">
          <a:xfrm>
            <a:off x="6021510" y="-12357"/>
            <a:ext cx="6186616" cy="6895072"/>
          </a:xfrm>
          <a:prstGeom prst="rect">
            <a:avLst/>
          </a:prstGeom>
          <a:noFill/>
          <a:effectLst>
            <a:softEdge rad="0"/>
          </a:effectLst>
          <a:extLst>
            <a:ext uri="{909E8E84-426E-40DD-AFC4-6F175D3DCCD1}">
              <a14:hiddenFill xmlns:a14="http://schemas.microsoft.com/office/drawing/2010/main">
                <a:solidFill>
                  <a:srgbClr val="FFFFFF"/>
                </a:solidFill>
              </a14:hiddenFill>
            </a:ext>
          </a:extLst>
        </p:spPr>
      </p:pic>
      <p:sp>
        <p:nvSpPr>
          <p:cNvPr id="3" name="Subtitle 2">
            <a:extLst>
              <a:ext uri="{FF2B5EF4-FFF2-40B4-BE49-F238E27FC236}">
                <a16:creationId xmlns:a16="http://schemas.microsoft.com/office/drawing/2014/main" id="{E5F2B37B-40A8-8140-95C8-474B422FD179}"/>
              </a:ext>
            </a:extLst>
          </p:cNvPr>
          <p:cNvSpPr>
            <a:spLocks noGrp="1"/>
          </p:cNvSpPr>
          <p:nvPr>
            <p:ph type="subTitle" idx="1"/>
          </p:nvPr>
        </p:nvSpPr>
        <p:spPr>
          <a:xfrm>
            <a:off x="6934895" y="1484156"/>
            <a:ext cx="4572000" cy="4262208"/>
          </a:xfrm>
        </p:spPr>
        <p:txBody>
          <a:bodyPr>
            <a:normAutofit/>
          </a:bodyPr>
          <a:lstStyle/>
          <a:p>
            <a:r>
              <a:rPr lang="en-US" sz="4400" dirty="0">
                <a:solidFill>
                  <a:schemeClr val="bg1"/>
                </a:solidFill>
              </a:rPr>
              <a:t>5G TECHNOLOGY</a:t>
            </a:r>
            <a:br>
              <a:rPr lang="en-US" sz="4400" dirty="0">
                <a:solidFill>
                  <a:schemeClr val="bg1"/>
                </a:solidFill>
              </a:rPr>
            </a:br>
            <a:r>
              <a:rPr lang="en-US" sz="4400" dirty="0">
                <a:solidFill>
                  <a:schemeClr val="bg1"/>
                </a:solidFill>
              </a:rPr>
              <a:t>Stock Analysis</a:t>
            </a:r>
          </a:p>
          <a:p>
            <a:endParaRPr lang="en-US" sz="4400" dirty="0">
              <a:solidFill>
                <a:schemeClr val="bg1"/>
              </a:solidFill>
            </a:endParaRPr>
          </a:p>
          <a:p>
            <a:r>
              <a:rPr lang="en-US" sz="2800" dirty="0">
                <a:solidFill>
                  <a:schemeClr val="bg1"/>
                </a:solidFill>
              </a:rPr>
              <a:t>US companies better positioned for 5G technology implementation.</a:t>
            </a:r>
          </a:p>
        </p:txBody>
      </p:sp>
      <p:pic>
        <p:nvPicPr>
          <p:cNvPr id="1030" name="Picture 6" descr="qualcomm-logo - AsBAA">
            <a:extLst>
              <a:ext uri="{FF2B5EF4-FFF2-40B4-BE49-F238E27FC236}">
                <a16:creationId xmlns:a16="http://schemas.microsoft.com/office/drawing/2014/main" id="{DB8B4880-DC37-8E43-A065-E9E6007541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90" y="1571929"/>
            <a:ext cx="2359938" cy="90118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DI Stock Forecast, Price &amp; News (Analog Devices)">
            <a:extLst>
              <a:ext uri="{FF2B5EF4-FFF2-40B4-BE49-F238E27FC236}">
                <a16:creationId xmlns:a16="http://schemas.microsoft.com/office/drawing/2014/main" id="{41902379-1C53-FB47-8506-F3E0EA8B4E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60585" y="1807555"/>
            <a:ext cx="1524633" cy="42993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American Tower - AMT - Stock Price &amp; News | The Motley Fool">
            <a:extLst>
              <a:ext uri="{FF2B5EF4-FFF2-40B4-BE49-F238E27FC236}">
                <a16:creationId xmlns:a16="http://schemas.microsoft.com/office/drawing/2014/main" id="{5645A316-C6CE-BB42-9B29-FD65DF4009B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2922" y="2386279"/>
            <a:ext cx="1630874" cy="1630874"/>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Crown Castle International - CCI - Stock Price &amp; News | The Motley Fool">
            <a:extLst>
              <a:ext uri="{FF2B5EF4-FFF2-40B4-BE49-F238E27FC236}">
                <a16:creationId xmlns:a16="http://schemas.microsoft.com/office/drawing/2014/main" id="{5B9E7307-772F-1941-881E-AD24C00800F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67509" y="2484558"/>
            <a:ext cx="1717709" cy="1717709"/>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Broadcom Ltd - AVGO - Stock Price &amp; News | The Motley Fool">
            <a:extLst>
              <a:ext uri="{FF2B5EF4-FFF2-40B4-BE49-F238E27FC236}">
                <a16:creationId xmlns:a16="http://schemas.microsoft.com/office/drawing/2014/main" id="{BB59E48E-BE00-F54B-848B-A182C5AC90C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6249" y="4135793"/>
            <a:ext cx="2359938" cy="1179969"/>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Media Library - T-Mobile Newsroom">
            <a:extLst>
              <a:ext uri="{FF2B5EF4-FFF2-40B4-BE49-F238E27FC236}">
                <a16:creationId xmlns:a16="http://schemas.microsoft.com/office/drawing/2014/main" id="{29A72E17-A7CD-6241-A5C4-F3F9795F28F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68391" y="4202267"/>
            <a:ext cx="2324694" cy="103781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8976575" y="6195725"/>
            <a:ext cx="2780441" cy="461665"/>
          </a:xfrm>
          <a:prstGeom prst="rect">
            <a:avLst/>
          </a:prstGeom>
          <a:noFill/>
        </p:spPr>
        <p:txBody>
          <a:bodyPr wrap="none" rtlCol="0">
            <a:spAutoFit/>
          </a:bodyPr>
          <a:lstStyle/>
          <a:p>
            <a:r>
              <a:rPr lang="en-US" sz="2400" dirty="0">
                <a:solidFill>
                  <a:schemeClr val="bg1"/>
                </a:solidFill>
              </a:rPr>
              <a:t>Author: Ulisses Pinto</a:t>
            </a:r>
          </a:p>
        </p:txBody>
      </p:sp>
    </p:spTree>
    <p:extLst>
      <p:ext uri="{BB962C8B-B14F-4D97-AF65-F5344CB8AC3E}">
        <p14:creationId xmlns:p14="http://schemas.microsoft.com/office/powerpoint/2010/main" val="2996084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90B54-89B6-1644-9E5E-15133A854E55}"/>
              </a:ext>
            </a:extLst>
          </p:cNvPr>
          <p:cNvSpPr>
            <a:spLocks noGrp="1"/>
          </p:cNvSpPr>
          <p:nvPr>
            <p:ph type="title"/>
          </p:nvPr>
        </p:nvSpPr>
        <p:spPr>
          <a:xfrm>
            <a:off x="648930" y="629266"/>
            <a:ext cx="3605572" cy="1676603"/>
          </a:xfrm>
        </p:spPr>
        <p:txBody>
          <a:bodyPr>
            <a:normAutofit/>
          </a:bodyPr>
          <a:lstStyle/>
          <a:p>
            <a:r>
              <a:rPr lang="en-US" sz="4000" dirty="0"/>
              <a:t>Top 3 Performance</a:t>
            </a:r>
          </a:p>
        </p:txBody>
      </p:sp>
      <p:sp>
        <p:nvSpPr>
          <p:cNvPr id="12" name="Rectangle 11">
            <a:extLst>
              <a:ext uri="{FF2B5EF4-FFF2-40B4-BE49-F238E27FC236}">
                <a16:creationId xmlns:a16="http://schemas.microsoft.com/office/drawing/2014/main" id="{577D1452-F0B7-431E-9A24-D3F7103D8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20">
            <a:extLst>
              <a:ext uri="{FF2B5EF4-FFF2-40B4-BE49-F238E27FC236}">
                <a16:creationId xmlns:a16="http://schemas.microsoft.com/office/drawing/2014/main" id="{A660F4F9-5DF5-4F15-BE6A-CD8648BB1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8267" y="559407"/>
            <a:ext cx="6594522"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Chart, line chart&#10;&#10;Description automatically generated">
            <a:extLst>
              <a:ext uri="{FF2B5EF4-FFF2-40B4-BE49-F238E27FC236}">
                <a16:creationId xmlns:a16="http://schemas.microsoft.com/office/drawing/2014/main" id="{67AF14F3-8925-0548-B64C-860AF0D50D1C}"/>
              </a:ext>
            </a:extLst>
          </p:cNvPr>
          <p:cNvPicPr>
            <a:picLocks noGrp="1" noChangeAspect="1"/>
          </p:cNvPicPr>
          <p:nvPr>
            <p:ph idx="1"/>
          </p:nvPr>
        </p:nvPicPr>
        <p:blipFill>
          <a:blip r:embed="rId2"/>
          <a:stretch>
            <a:fillRect/>
          </a:stretch>
        </p:blipFill>
        <p:spPr>
          <a:xfrm>
            <a:off x="5320042" y="1281157"/>
            <a:ext cx="6223028" cy="4295686"/>
          </a:xfrm>
        </p:spPr>
      </p:pic>
      <p:sp>
        <p:nvSpPr>
          <p:cNvPr id="16" name="Content Placeholder 2">
            <a:extLst>
              <a:ext uri="{FF2B5EF4-FFF2-40B4-BE49-F238E27FC236}">
                <a16:creationId xmlns:a16="http://schemas.microsoft.com/office/drawing/2014/main" id="{F099F66C-E639-DB45-8E86-8D6B3391D313}"/>
              </a:ext>
            </a:extLst>
          </p:cNvPr>
          <p:cNvSpPr txBox="1">
            <a:spLocks/>
          </p:cNvSpPr>
          <p:nvPr/>
        </p:nvSpPr>
        <p:spPr>
          <a:xfrm>
            <a:off x="648931" y="2438400"/>
            <a:ext cx="2948141" cy="378541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1900" dirty="0"/>
              <a:t>	Here is our top 3 performance list and its performance for the last 12 months. </a:t>
            </a:r>
          </a:p>
          <a:p>
            <a:pPr marL="0" indent="0" algn="just">
              <a:buFont typeface="Arial" panose="020B0604020202020204" pitchFamily="34" charset="0"/>
              <a:buNone/>
            </a:pPr>
            <a:r>
              <a:rPr lang="en-US" sz="1900" dirty="0"/>
              <a:t>	From this chart we can clearly see the 2 COVID19 waves and how deep the stocks went in March and April. Interestingly these stocks has already recovered from the first and second wave. In fact, there is real gain in value for its shareholders. </a:t>
            </a:r>
          </a:p>
        </p:txBody>
      </p:sp>
      <p:sp>
        <p:nvSpPr>
          <p:cNvPr id="11" name="Rounded Rectangle 10">
            <a:extLst>
              <a:ext uri="{FF2B5EF4-FFF2-40B4-BE49-F238E27FC236}">
                <a16:creationId xmlns:a16="http://schemas.microsoft.com/office/drawing/2014/main" id="{B299AD79-9327-564F-BA68-05D845106EE6}"/>
              </a:ext>
            </a:extLst>
          </p:cNvPr>
          <p:cNvSpPr/>
          <p:nvPr/>
        </p:nvSpPr>
        <p:spPr>
          <a:xfrm>
            <a:off x="6821714" y="2772229"/>
            <a:ext cx="725715" cy="1886857"/>
          </a:xfrm>
          <a:prstGeom prst="round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a:extLst>
              <a:ext uri="{FF2B5EF4-FFF2-40B4-BE49-F238E27FC236}">
                <a16:creationId xmlns:a16="http://schemas.microsoft.com/office/drawing/2014/main" id="{88084FD2-2BAD-4446-AB42-F473DE1B2006}"/>
              </a:ext>
            </a:extLst>
          </p:cNvPr>
          <p:cNvSpPr/>
          <p:nvPr/>
        </p:nvSpPr>
        <p:spPr>
          <a:xfrm>
            <a:off x="9775371" y="1542143"/>
            <a:ext cx="725715" cy="1886857"/>
          </a:xfrm>
          <a:prstGeom prst="round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9282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A8461330-1BFB-4076-9C1B-364D2A2860C0}"/>
              </a:ext>
            </a:extLst>
          </p:cNvPr>
          <p:cNvSpPr>
            <a:spLocks noGrp="1"/>
          </p:cNvSpPr>
          <p:nvPr>
            <p:ph idx="1"/>
          </p:nvPr>
        </p:nvSpPr>
        <p:spPr>
          <a:xfrm>
            <a:off x="647821" y="465783"/>
            <a:ext cx="10871348" cy="1738405"/>
          </a:xfrm>
        </p:spPr>
        <p:txBody>
          <a:bodyPr anchor="ctr">
            <a:normAutofit fontScale="92500" lnSpcReduction="10000"/>
          </a:bodyPr>
          <a:lstStyle/>
          <a:p>
            <a:pPr marL="0" indent="0">
              <a:buNone/>
            </a:pPr>
            <a:r>
              <a:rPr lang="en-US" sz="2000" dirty="0"/>
              <a:t>	Now that we have defined our top 3, the next objective is to narrow it even further down to 1 stock. From now and on all the analysis are based on personal references of risk. It is known that a good measure of risk for a stock is its volatility. </a:t>
            </a:r>
          </a:p>
          <a:p>
            <a:pPr marL="0" indent="0">
              <a:buNone/>
            </a:pPr>
            <a:r>
              <a:rPr lang="en-US" sz="2000" dirty="0"/>
              <a:t>	For this project, the volatility is measured by the Standard Deviation. Return is very important; however, it is also important that the stocks align with one’s risk  acceptance and the higher the Standard Deviation, the higher the risk. </a:t>
            </a:r>
          </a:p>
          <a:p>
            <a:pPr marL="0" indent="0">
              <a:buNone/>
            </a:pPr>
            <a:endParaRPr lang="en-US" sz="2000" dirty="0"/>
          </a:p>
        </p:txBody>
      </p:sp>
      <p:sp>
        <p:nvSpPr>
          <p:cNvPr id="14" name="Rectangle 13">
            <a:extLst>
              <a:ext uri="{FF2B5EF4-FFF2-40B4-BE49-F238E27FC236}">
                <a16:creationId xmlns:a16="http://schemas.microsoft.com/office/drawing/2014/main" id="{5AAE9118-0436-4488-AC4A-C14DF6A7B6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211010"/>
            <a:ext cx="12192002" cy="464699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ounded Rectangle 26">
            <a:extLst>
              <a:ext uri="{FF2B5EF4-FFF2-40B4-BE49-F238E27FC236}">
                <a16:creationId xmlns:a16="http://schemas.microsoft.com/office/drawing/2014/main" id="{1B10F861-B8F1-49C7-BD58-EAB20CEE7F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bar chart&#10;&#10;Description automatically generated">
            <a:extLst>
              <a:ext uri="{FF2B5EF4-FFF2-40B4-BE49-F238E27FC236}">
                <a16:creationId xmlns:a16="http://schemas.microsoft.com/office/drawing/2014/main" id="{131F58E9-DB67-334F-AB9E-9E8C642A78C2}"/>
              </a:ext>
            </a:extLst>
          </p:cNvPr>
          <p:cNvPicPr>
            <a:picLocks noChangeAspect="1"/>
          </p:cNvPicPr>
          <p:nvPr/>
        </p:nvPicPr>
        <p:blipFill>
          <a:blip r:embed="rId2"/>
          <a:stretch>
            <a:fillRect/>
          </a:stretch>
        </p:blipFill>
        <p:spPr>
          <a:xfrm>
            <a:off x="680883" y="2742397"/>
            <a:ext cx="4894929" cy="3291840"/>
          </a:xfrm>
          <a:prstGeom prst="rect">
            <a:avLst/>
          </a:prstGeom>
        </p:spPr>
      </p:pic>
      <p:sp>
        <p:nvSpPr>
          <p:cNvPr id="18" name="Rounded Rectangle 16">
            <a:extLst>
              <a:ext uri="{FF2B5EF4-FFF2-40B4-BE49-F238E27FC236}">
                <a16:creationId xmlns:a16="http://schemas.microsoft.com/office/drawing/2014/main" id="{61F6E425-22AB-4DA2-8FAC-58ADB58EF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Chart, bar chart&#10;&#10;Description automatically generated">
            <a:extLst>
              <a:ext uri="{FF2B5EF4-FFF2-40B4-BE49-F238E27FC236}">
                <a16:creationId xmlns:a16="http://schemas.microsoft.com/office/drawing/2014/main" id="{1E797FB7-25DD-464F-9EC9-DCEA049C11D2}"/>
              </a:ext>
            </a:extLst>
          </p:cNvPr>
          <p:cNvPicPr>
            <a:picLocks noChangeAspect="1"/>
          </p:cNvPicPr>
          <p:nvPr/>
        </p:nvPicPr>
        <p:blipFill>
          <a:blip r:embed="rId3"/>
          <a:stretch>
            <a:fillRect/>
          </a:stretch>
        </p:blipFill>
        <p:spPr>
          <a:xfrm>
            <a:off x="6616187" y="2742397"/>
            <a:ext cx="4894929" cy="3291840"/>
          </a:xfrm>
          <a:prstGeom prst="rect">
            <a:avLst/>
          </a:prstGeom>
        </p:spPr>
      </p:pic>
      <p:sp>
        <p:nvSpPr>
          <p:cNvPr id="8" name="Rounded Rectangle 7">
            <a:extLst>
              <a:ext uri="{FF2B5EF4-FFF2-40B4-BE49-F238E27FC236}">
                <a16:creationId xmlns:a16="http://schemas.microsoft.com/office/drawing/2014/main" id="{900A6836-F484-4843-BF70-F4CE9BEA5099}"/>
              </a:ext>
            </a:extLst>
          </p:cNvPr>
          <p:cNvSpPr/>
          <p:nvPr/>
        </p:nvSpPr>
        <p:spPr>
          <a:xfrm>
            <a:off x="668379" y="3039854"/>
            <a:ext cx="10830233" cy="322007"/>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a:extLst>
              <a:ext uri="{FF2B5EF4-FFF2-40B4-BE49-F238E27FC236}">
                <a16:creationId xmlns:a16="http://schemas.microsoft.com/office/drawing/2014/main" id="{CE97C16F-EE9A-D542-80E8-4D2FD3EE554F}"/>
              </a:ext>
            </a:extLst>
          </p:cNvPr>
          <p:cNvSpPr/>
          <p:nvPr/>
        </p:nvSpPr>
        <p:spPr>
          <a:xfrm>
            <a:off x="668380" y="3496138"/>
            <a:ext cx="10830233" cy="31422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a:extLst>
              <a:ext uri="{FF2B5EF4-FFF2-40B4-BE49-F238E27FC236}">
                <a16:creationId xmlns:a16="http://schemas.microsoft.com/office/drawing/2014/main" id="{6C0AB6F9-B64F-464D-A863-2FFA733313C4}"/>
              </a:ext>
            </a:extLst>
          </p:cNvPr>
          <p:cNvSpPr/>
          <p:nvPr/>
        </p:nvSpPr>
        <p:spPr>
          <a:xfrm>
            <a:off x="680882" y="3928455"/>
            <a:ext cx="10830233" cy="299915"/>
          </a:xfrm>
          <a:prstGeom prst="round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CE9A941E-A851-A84F-95C1-9156A3729432}"/>
              </a:ext>
            </a:extLst>
          </p:cNvPr>
          <p:cNvSpPr/>
          <p:nvPr/>
        </p:nvSpPr>
        <p:spPr>
          <a:xfrm>
            <a:off x="5428343" y="3039854"/>
            <a:ext cx="1436914" cy="322007"/>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Lower Risk</a:t>
            </a:r>
          </a:p>
        </p:txBody>
      </p:sp>
      <p:sp>
        <p:nvSpPr>
          <p:cNvPr id="17" name="Rounded Rectangle 16">
            <a:extLst>
              <a:ext uri="{FF2B5EF4-FFF2-40B4-BE49-F238E27FC236}">
                <a16:creationId xmlns:a16="http://schemas.microsoft.com/office/drawing/2014/main" id="{FF43100E-C6F1-4C49-94F5-1196F3EA2C9F}"/>
              </a:ext>
            </a:extLst>
          </p:cNvPr>
          <p:cNvSpPr/>
          <p:nvPr/>
        </p:nvSpPr>
        <p:spPr>
          <a:xfrm>
            <a:off x="5432214" y="3479954"/>
            <a:ext cx="1436914" cy="322007"/>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Higher Risk</a:t>
            </a:r>
          </a:p>
        </p:txBody>
      </p:sp>
      <p:sp>
        <p:nvSpPr>
          <p:cNvPr id="19" name="Rounded Rectangle 18">
            <a:extLst>
              <a:ext uri="{FF2B5EF4-FFF2-40B4-BE49-F238E27FC236}">
                <a16:creationId xmlns:a16="http://schemas.microsoft.com/office/drawing/2014/main" id="{DDA93A6A-514B-974F-8D90-C6855E880C58}"/>
              </a:ext>
            </a:extLst>
          </p:cNvPr>
          <p:cNvSpPr/>
          <p:nvPr/>
        </p:nvSpPr>
        <p:spPr>
          <a:xfrm>
            <a:off x="5428343" y="3901621"/>
            <a:ext cx="1436914" cy="322007"/>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Medium Risk</a:t>
            </a:r>
          </a:p>
        </p:txBody>
      </p:sp>
    </p:spTree>
    <p:extLst>
      <p:ext uri="{BB962C8B-B14F-4D97-AF65-F5344CB8AC3E}">
        <p14:creationId xmlns:p14="http://schemas.microsoft.com/office/powerpoint/2010/main" val="3173168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EA7BE2-C2D7-9F4F-AD88-B3A313FDA078}"/>
              </a:ext>
            </a:extLst>
          </p:cNvPr>
          <p:cNvSpPr>
            <a:spLocks noGrp="1"/>
          </p:cNvSpPr>
          <p:nvPr>
            <p:ph type="title"/>
          </p:nvPr>
        </p:nvSpPr>
        <p:spPr>
          <a:xfrm>
            <a:off x="838200" y="585216"/>
            <a:ext cx="10515600" cy="1325563"/>
          </a:xfrm>
        </p:spPr>
        <p:txBody>
          <a:bodyPr>
            <a:normAutofit/>
          </a:bodyPr>
          <a:lstStyle/>
          <a:p>
            <a:r>
              <a:rPr lang="en-US" dirty="0">
                <a:solidFill>
                  <a:srgbClr val="FFFFFF"/>
                </a:solidFill>
              </a:rPr>
              <a:t>Best Stock Based on Risk x Return Performance</a:t>
            </a:r>
          </a:p>
        </p:txBody>
      </p:sp>
      <p:pic>
        <p:nvPicPr>
          <p:cNvPr id="5" name="Content Placeholder 4" descr="Chart, line chart&#10;&#10;Description automatically generated">
            <a:extLst>
              <a:ext uri="{FF2B5EF4-FFF2-40B4-BE49-F238E27FC236}">
                <a16:creationId xmlns:a16="http://schemas.microsoft.com/office/drawing/2014/main" id="{D2F6E407-FA70-374B-90E5-3FC98BDC1B1A}"/>
              </a:ext>
            </a:extLst>
          </p:cNvPr>
          <p:cNvPicPr>
            <a:picLocks noChangeAspect="1"/>
          </p:cNvPicPr>
          <p:nvPr/>
        </p:nvPicPr>
        <p:blipFill rotWithShape="1">
          <a:blip r:embed="rId2"/>
          <a:srcRect r="3309" b="-1"/>
          <a:stretch/>
        </p:blipFill>
        <p:spPr>
          <a:xfrm>
            <a:off x="435429" y="2203819"/>
            <a:ext cx="6917799" cy="4060228"/>
          </a:xfrm>
          <a:prstGeom prst="rect">
            <a:avLst/>
          </a:prstGeom>
        </p:spPr>
      </p:pic>
      <p:sp>
        <p:nvSpPr>
          <p:cNvPr id="15" name="Content Placeholder 8">
            <a:extLst>
              <a:ext uri="{FF2B5EF4-FFF2-40B4-BE49-F238E27FC236}">
                <a16:creationId xmlns:a16="http://schemas.microsoft.com/office/drawing/2014/main" id="{4B49BFC2-4EAF-46FB-B5E6-653E2F3787CA}"/>
              </a:ext>
            </a:extLst>
          </p:cNvPr>
          <p:cNvSpPr>
            <a:spLocks noGrp="1"/>
          </p:cNvSpPr>
          <p:nvPr>
            <p:ph idx="1"/>
          </p:nvPr>
        </p:nvSpPr>
        <p:spPr>
          <a:xfrm>
            <a:off x="7546848" y="2148524"/>
            <a:ext cx="3803904" cy="4028438"/>
          </a:xfrm>
        </p:spPr>
        <p:txBody>
          <a:bodyPr anchor="ctr">
            <a:normAutofit fontScale="77500" lnSpcReduction="20000"/>
          </a:bodyPr>
          <a:lstStyle/>
          <a:p>
            <a:pPr marL="0" indent="0">
              <a:lnSpc>
                <a:spcPct val="120000"/>
              </a:lnSpc>
              <a:buNone/>
            </a:pPr>
            <a:r>
              <a:rPr lang="en-US" sz="2200" dirty="0"/>
              <a:t>T-Mobile is the company with the best performance based on Risk x Return analysis. </a:t>
            </a:r>
          </a:p>
          <a:p>
            <a:pPr marL="0" indent="0">
              <a:lnSpc>
                <a:spcPct val="120000"/>
              </a:lnSpc>
              <a:buNone/>
            </a:pPr>
            <a:r>
              <a:rPr lang="en-US" sz="2200" dirty="0"/>
              <a:t>The magenta line represents moments of resistance that varies from 2 to 3 months. Based on previous trends the stock is approaching the end of a resistance cycle which can be read as good moment to buy. </a:t>
            </a:r>
          </a:p>
          <a:p>
            <a:pPr marL="0" indent="0">
              <a:lnSpc>
                <a:spcPct val="120000"/>
              </a:lnSpc>
              <a:buNone/>
            </a:pPr>
            <a:r>
              <a:rPr lang="en-US" sz="2200" dirty="0"/>
              <a:t>The stock also shows an incredible </a:t>
            </a:r>
            <a:r>
              <a:rPr lang="en-US" sz="2100" dirty="0"/>
              <a:t>uptrend</a:t>
            </a:r>
            <a:r>
              <a:rPr lang="en-US" sz="2200" dirty="0"/>
              <a:t> after a valley that represents the COVID19 second wave. It shows how strong is the momentum and definitely will be a good pick for one’s portfolio. </a:t>
            </a:r>
          </a:p>
        </p:txBody>
      </p:sp>
      <p:cxnSp>
        <p:nvCxnSpPr>
          <p:cNvPr id="7" name="Straight Connector 6">
            <a:extLst>
              <a:ext uri="{FF2B5EF4-FFF2-40B4-BE49-F238E27FC236}">
                <a16:creationId xmlns:a16="http://schemas.microsoft.com/office/drawing/2014/main" id="{1B4837C9-B9E7-C842-8FAF-ED4DA648678B}"/>
              </a:ext>
            </a:extLst>
          </p:cNvPr>
          <p:cNvCxnSpPr/>
          <p:nvPr/>
        </p:nvCxnSpPr>
        <p:spPr>
          <a:xfrm>
            <a:off x="5196115" y="3327400"/>
            <a:ext cx="1538514" cy="0"/>
          </a:xfrm>
          <a:prstGeom prst="line">
            <a:avLst/>
          </a:prstGeom>
          <a:ln w="25400">
            <a:solidFill>
              <a:srgbClr val="FF00D3"/>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9B9BD69-DC1E-9C48-8F27-788A18499CA8}"/>
              </a:ext>
            </a:extLst>
          </p:cNvPr>
          <p:cNvCxnSpPr>
            <a:cxnSpLocks/>
          </p:cNvCxnSpPr>
          <p:nvPr/>
        </p:nvCxnSpPr>
        <p:spPr>
          <a:xfrm>
            <a:off x="2373086" y="4292600"/>
            <a:ext cx="1908628" cy="0"/>
          </a:xfrm>
          <a:prstGeom prst="line">
            <a:avLst/>
          </a:prstGeom>
          <a:ln w="25400">
            <a:solidFill>
              <a:srgbClr val="FF00D3"/>
            </a:solidFill>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F45A1FA-F69F-3E49-A3D2-CDB5965545A3}"/>
              </a:ext>
            </a:extLst>
          </p:cNvPr>
          <p:cNvCxnSpPr>
            <a:cxnSpLocks/>
          </p:cNvCxnSpPr>
          <p:nvPr/>
        </p:nvCxnSpPr>
        <p:spPr>
          <a:xfrm flipV="1">
            <a:off x="5179423" y="3578135"/>
            <a:ext cx="500161" cy="1174046"/>
          </a:xfrm>
          <a:prstGeom prst="straightConnector1">
            <a:avLst/>
          </a:prstGeom>
          <a:ln w="3492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2CBBF55-5C76-A240-A032-F2D4B64473AC}"/>
              </a:ext>
            </a:extLst>
          </p:cNvPr>
          <p:cNvCxnSpPr>
            <a:cxnSpLocks/>
          </p:cNvCxnSpPr>
          <p:nvPr/>
        </p:nvCxnSpPr>
        <p:spPr>
          <a:xfrm>
            <a:off x="1262744" y="4938486"/>
            <a:ext cx="986970" cy="0"/>
          </a:xfrm>
          <a:prstGeom prst="line">
            <a:avLst/>
          </a:prstGeom>
          <a:ln w="25400">
            <a:solidFill>
              <a:srgbClr val="FF00D3"/>
            </a:solidFill>
          </a:ln>
        </p:spPr>
        <p:style>
          <a:lnRef idx="1">
            <a:schemeClr val="accent1"/>
          </a:lnRef>
          <a:fillRef idx="0">
            <a:schemeClr val="accent1"/>
          </a:fillRef>
          <a:effectRef idx="0">
            <a:schemeClr val="accent1"/>
          </a:effectRef>
          <a:fontRef idx="minor">
            <a:schemeClr val="tx1"/>
          </a:fontRef>
        </p:style>
      </p:cxnSp>
      <p:pic>
        <p:nvPicPr>
          <p:cNvPr id="23" name="Picture 16" descr="Media Library - T-Mobile Newsroom">
            <a:extLst>
              <a:ext uri="{FF2B5EF4-FFF2-40B4-BE49-F238E27FC236}">
                <a16:creationId xmlns:a16="http://schemas.microsoft.com/office/drawing/2014/main" id="{A2CD9DEB-CBB5-3946-AFC1-A1E8102A60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26058" y="710997"/>
            <a:ext cx="2324694" cy="1037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7722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EA7BE2-C2D7-9F4F-AD88-B3A313FDA078}"/>
              </a:ext>
            </a:extLst>
          </p:cNvPr>
          <p:cNvSpPr>
            <a:spLocks noGrp="1"/>
          </p:cNvSpPr>
          <p:nvPr>
            <p:ph type="title"/>
          </p:nvPr>
        </p:nvSpPr>
        <p:spPr>
          <a:xfrm>
            <a:off x="838200" y="585216"/>
            <a:ext cx="10515600" cy="1325563"/>
          </a:xfrm>
        </p:spPr>
        <p:txBody>
          <a:bodyPr>
            <a:normAutofit/>
          </a:bodyPr>
          <a:lstStyle/>
          <a:p>
            <a:r>
              <a:rPr lang="en-US" dirty="0">
                <a:solidFill>
                  <a:srgbClr val="FFFFFF"/>
                </a:solidFill>
              </a:rPr>
              <a:t>Conclusion </a:t>
            </a:r>
          </a:p>
        </p:txBody>
      </p:sp>
      <p:sp>
        <p:nvSpPr>
          <p:cNvPr id="15" name="Content Placeholder 8">
            <a:extLst>
              <a:ext uri="{FF2B5EF4-FFF2-40B4-BE49-F238E27FC236}">
                <a16:creationId xmlns:a16="http://schemas.microsoft.com/office/drawing/2014/main" id="{4B49BFC2-4EAF-46FB-B5E6-653E2F3787CA}"/>
              </a:ext>
            </a:extLst>
          </p:cNvPr>
          <p:cNvSpPr>
            <a:spLocks noGrp="1"/>
          </p:cNvSpPr>
          <p:nvPr>
            <p:ph idx="1"/>
          </p:nvPr>
        </p:nvSpPr>
        <p:spPr>
          <a:xfrm>
            <a:off x="6645499" y="2351722"/>
            <a:ext cx="4705253" cy="4028438"/>
          </a:xfrm>
        </p:spPr>
        <p:txBody>
          <a:bodyPr anchor="ctr">
            <a:normAutofit fontScale="77500" lnSpcReduction="20000"/>
          </a:bodyPr>
          <a:lstStyle/>
          <a:p>
            <a:pPr marL="0" indent="0" algn="just">
              <a:lnSpc>
                <a:spcPct val="120000"/>
              </a:lnSpc>
              <a:buNone/>
            </a:pPr>
            <a:r>
              <a:rPr lang="en-US" sz="2200" dirty="0"/>
              <a:t>	In this project we drilled down historical data for stock prices for those companies believed to have ready structure for 5G technology deployment. </a:t>
            </a:r>
          </a:p>
          <a:p>
            <a:pPr marL="0" indent="0" algn="just">
              <a:lnSpc>
                <a:spcPct val="120000"/>
              </a:lnSpc>
              <a:buNone/>
            </a:pPr>
            <a:r>
              <a:rPr lang="en-US" sz="2200" dirty="0"/>
              <a:t>	It represents technical analysis, and it is still required a deeper look into indicators such as macroeconomics factors, state of the economy and the effectiveness of the company’s management. </a:t>
            </a:r>
          </a:p>
          <a:p>
            <a:pPr marL="0" indent="0" algn="just">
              <a:lnSpc>
                <a:spcPct val="120000"/>
              </a:lnSpc>
              <a:buNone/>
            </a:pPr>
            <a:r>
              <a:rPr lang="en-US" sz="2200" dirty="0"/>
              <a:t>	Based on personal references of risk the company T-Mobile would definitely fit my portfolio, although the fundamental analysis is still to be addressed. </a:t>
            </a:r>
          </a:p>
        </p:txBody>
      </p:sp>
      <p:pic>
        <p:nvPicPr>
          <p:cNvPr id="3" name="Picture 2"/>
          <p:cNvPicPr>
            <a:picLocks noChangeAspect="1"/>
          </p:cNvPicPr>
          <p:nvPr/>
        </p:nvPicPr>
        <p:blipFill rotWithShape="1">
          <a:blip r:embed="rId2"/>
          <a:srcRect r="192" b="10040"/>
          <a:stretch/>
        </p:blipFill>
        <p:spPr>
          <a:xfrm>
            <a:off x="548639" y="2610655"/>
            <a:ext cx="5511184" cy="3566307"/>
          </a:xfrm>
          <a:prstGeom prst="rect">
            <a:avLst/>
          </a:prstGeom>
        </p:spPr>
      </p:pic>
    </p:spTree>
    <p:extLst>
      <p:ext uri="{BB962C8B-B14F-4D97-AF65-F5344CB8AC3E}">
        <p14:creationId xmlns:p14="http://schemas.microsoft.com/office/powerpoint/2010/main" val="28265343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EA7BE2-C2D7-9F4F-AD88-B3A313FDA078}"/>
              </a:ext>
            </a:extLst>
          </p:cNvPr>
          <p:cNvSpPr>
            <a:spLocks noGrp="1"/>
          </p:cNvSpPr>
          <p:nvPr>
            <p:ph type="title"/>
          </p:nvPr>
        </p:nvSpPr>
        <p:spPr>
          <a:xfrm>
            <a:off x="838200" y="585216"/>
            <a:ext cx="10515600" cy="1325563"/>
          </a:xfrm>
        </p:spPr>
        <p:txBody>
          <a:bodyPr>
            <a:normAutofit/>
          </a:bodyPr>
          <a:lstStyle/>
          <a:p>
            <a:r>
              <a:rPr lang="en-US" dirty="0">
                <a:solidFill>
                  <a:srgbClr val="FFFFFF"/>
                </a:solidFill>
              </a:rPr>
              <a:t>Bonus </a:t>
            </a:r>
          </a:p>
        </p:txBody>
      </p:sp>
      <p:sp>
        <p:nvSpPr>
          <p:cNvPr id="15" name="Content Placeholder 8">
            <a:extLst>
              <a:ext uri="{FF2B5EF4-FFF2-40B4-BE49-F238E27FC236}">
                <a16:creationId xmlns:a16="http://schemas.microsoft.com/office/drawing/2014/main" id="{4B49BFC2-4EAF-46FB-B5E6-653E2F3787CA}"/>
              </a:ext>
            </a:extLst>
          </p:cNvPr>
          <p:cNvSpPr>
            <a:spLocks noGrp="1"/>
          </p:cNvSpPr>
          <p:nvPr>
            <p:ph idx="1"/>
          </p:nvPr>
        </p:nvSpPr>
        <p:spPr>
          <a:xfrm>
            <a:off x="548639" y="2329229"/>
            <a:ext cx="5011057" cy="1525947"/>
          </a:xfrm>
        </p:spPr>
        <p:txBody>
          <a:bodyPr anchor="ctr">
            <a:normAutofit fontScale="70000" lnSpcReduction="20000"/>
          </a:bodyPr>
          <a:lstStyle/>
          <a:p>
            <a:pPr marL="0" indent="0" algn="just">
              <a:lnSpc>
                <a:spcPct val="120000"/>
              </a:lnSpc>
              <a:buNone/>
            </a:pPr>
            <a:r>
              <a:rPr lang="en-US" sz="2200" dirty="0"/>
              <a:t>	Throughout the development process there was 2 main points the would be mandatory to achieve my objective. First: I want to create a solution for those who are not experts in Stock Exchange but want to get started, and in some way add value to someone's life.  Second: The solution should be as automated as possible to analyze any stock. 	</a:t>
            </a:r>
          </a:p>
        </p:txBody>
      </p:sp>
      <p:pic>
        <p:nvPicPr>
          <p:cNvPr id="4" name="Picture 3"/>
          <p:cNvPicPr>
            <a:picLocks noChangeAspect="1"/>
          </p:cNvPicPr>
          <p:nvPr/>
        </p:nvPicPr>
        <p:blipFill rotWithShape="1">
          <a:blip r:embed="rId2"/>
          <a:srcRect l="6338" t="39244" r="50141" b="48356"/>
          <a:stretch/>
        </p:blipFill>
        <p:spPr>
          <a:xfrm>
            <a:off x="5849256" y="2520982"/>
            <a:ext cx="5716467" cy="915744"/>
          </a:xfrm>
          <a:prstGeom prst="rect">
            <a:avLst/>
          </a:prstGeom>
        </p:spPr>
      </p:pic>
      <p:pic>
        <p:nvPicPr>
          <p:cNvPr id="5" name="Picture 4"/>
          <p:cNvPicPr>
            <a:picLocks noChangeAspect="1"/>
          </p:cNvPicPr>
          <p:nvPr/>
        </p:nvPicPr>
        <p:blipFill rotWithShape="1">
          <a:blip r:embed="rId3"/>
          <a:srcRect l="6021" t="39996" r="9578" b="52301"/>
          <a:stretch/>
        </p:blipFill>
        <p:spPr>
          <a:xfrm>
            <a:off x="548639" y="5427813"/>
            <a:ext cx="11017084" cy="565333"/>
          </a:xfrm>
          <a:prstGeom prst="rect">
            <a:avLst/>
          </a:prstGeom>
        </p:spPr>
      </p:pic>
      <p:sp>
        <p:nvSpPr>
          <p:cNvPr id="6" name="Rounded Rectangle 5"/>
          <p:cNvSpPr/>
          <p:nvPr/>
        </p:nvSpPr>
        <p:spPr>
          <a:xfrm>
            <a:off x="7231487" y="2596318"/>
            <a:ext cx="3581655" cy="264972"/>
          </a:xfrm>
          <a:prstGeom prst="roundRect">
            <a:avLst/>
          </a:prstGeom>
          <a:noFill/>
          <a:ln w="254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6360631" y="2960499"/>
            <a:ext cx="1741714" cy="377298"/>
          </a:xfrm>
          <a:prstGeom prst="roundRect">
            <a:avLst/>
          </a:prstGeom>
          <a:noFill/>
          <a:ln w="254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8">
            <a:extLst>
              <a:ext uri="{FF2B5EF4-FFF2-40B4-BE49-F238E27FC236}">
                <a16:creationId xmlns:a16="http://schemas.microsoft.com/office/drawing/2014/main" id="{4B49BFC2-4EAF-46FB-B5E6-653E2F3787CA}"/>
              </a:ext>
            </a:extLst>
          </p:cNvPr>
          <p:cNvSpPr txBox="1">
            <a:spLocks/>
          </p:cNvSpPr>
          <p:nvPr/>
        </p:nvSpPr>
        <p:spPr>
          <a:xfrm>
            <a:off x="548640" y="3855176"/>
            <a:ext cx="10606714" cy="1611367"/>
          </a:xfrm>
          <a:prstGeom prst="rect">
            <a:avLst/>
          </a:prstGeom>
        </p:spPr>
        <p:txBody>
          <a:bodyPr vert="horz" lIns="91440" tIns="45720" rIns="91440" bIns="45720" rtlCol="0" anchor="ctr">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20000"/>
              </a:lnSpc>
              <a:buFont typeface="Arial" panose="020B0604020202020204" pitchFamily="34" charset="0"/>
              <a:buNone/>
            </a:pPr>
            <a:r>
              <a:rPr lang="en-US" sz="2200" dirty="0"/>
              <a:t>	The image above highlights the stock tickers and the start/end date. By changing any of these variables, all graphs and tables will also change accordingly providing the automation that I was looking for. Furthermore, the analysis can be done with more than 6 stocks, although it is recommended less than 10 for visual purposes. </a:t>
            </a:r>
          </a:p>
          <a:p>
            <a:pPr marL="0" indent="0" algn="just">
              <a:lnSpc>
                <a:spcPct val="120000"/>
              </a:lnSpc>
              <a:buFont typeface="Arial" panose="020B0604020202020204" pitchFamily="34" charset="0"/>
              <a:buNone/>
            </a:pPr>
            <a:r>
              <a:rPr lang="en-US" sz="2200" dirty="0"/>
              <a:t>	The image below shows that the application is also ready for analysis in a monthly or daily basis. This is important because if there is a need to analyze certain stock for the last 45 days, the daily analysis will make more sense. 	</a:t>
            </a:r>
          </a:p>
        </p:txBody>
      </p:sp>
      <p:sp>
        <p:nvSpPr>
          <p:cNvPr id="12" name="Rounded Rectangle 11"/>
          <p:cNvSpPr/>
          <p:nvPr/>
        </p:nvSpPr>
        <p:spPr>
          <a:xfrm>
            <a:off x="1915888" y="5520437"/>
            <a:ext cx="1316916" cy="377298"/>
          </a:xfrm>
          <a:prstGeom prst="roundRect">
            <a:avLst/>
          </a:prstGeom>
          <a:noFill/>
          <a:ln w="254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559696" y="6313714"/>
            <a:ext cx="1228734" cy="369332"/>
          </a:xfrm>
          <a:prstGeom prst="rect">
            <a:avLst/>
          </a:prstGeom>
          <a:noFill/>
        </p:spPr>
        <p:txBody>
          <a:bodyPr wrap="none" rtlCol="0">
            <a:spAutoFit/>
          </a:bodyPr>
          <a:lstStyle/>
          <a:p>
            <a:r>
              <a:rPr lang="en-US" i="1" dirty="0"/>
              <a:t>Thank you!</a:t>
            </a:r>
          </a:p>
        </p:txBody>
      </p:sp>
    </p:spTree>
    <p:extLst>
      <p:ext uri="{BB962C8B-B14F-4D97-AF65-F5344CB8AC3E}">
        <p14:creationId xmlns:p14="http://schemas.microsoft.com/office/powerpoint/2010/main" val="392581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1FC516-7F51-6F49-914F-D19FB5BA86D8}"/>
              </a:ext>
            </a:extLst>
          </p:cNvPr>
          <p:cNvSpPr>
            <a:spLocks noGrp="1"/>
          </p:cNvSpPr>
          <p:nvPr>
            <p:ph type="title"/>
          </p:nvPr>
        </p:nvSpPr>
        <p:spPr>
          <a:xfrm>
            <a:off x="838200" y="597353"/>
            <a:ext cx="10515600" cy="1325563"/>
          </a:xfrm>
        </p:spPr>
        <p:txBody>
          <a:bodyPr/>
          <a:lstStyle/>
          <a:p>
            <a:r>
              <a:rPr lang="en-US" dirty="0">
                <a:solidFill>
                  <a:schemeClr val="bg1"/>
                </a:solidFill>
              </a:rPr>
              <a:t>Motivation &amp; Objective</a:t>
            </a:r>
          </a:p>
        </p:txBody>
      </p:sp>
      <p:graphicFrame>
        <p:nvGraphicFramePr>
          <p:cNvPr id="6" name="Diagram 5"/>
          <p:cNvGraphicFramePr/>
          <p:nvPr>
            <p:extLst>
              <p:ext uri="{D42A27DB-BD31-4B8C-83A1-F6EECF244321}">
                <p14:modId xmlns:p14="http://schemas.microsoft.com/office/powerpoint/2010/main" val="1277565386"/>
              </p:ext>
            </p:extLst>
          </p:nvPr>
        </p:nvGraphicFramePr>
        <p:xfrm>
          <a:off x="2390013" y="2172798"/>
          <a:ext cx="6525387" cy="46516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ounded Rectangle 6"/>
          <p:cNvSpPr/>
          <p:nvPr/>
        </p:nvSpPr>
        <p:spPr>
          <a:xfrm>
            <a:off x="548639" y="3390900"/>
            <a:ext cx="1985011" cy="224790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This project has been motivated by 3 factors:</a:t>
            </a:r>
            <a:endParaRPr lang="en-US" sz="3200" dirty="0"/>
          </a:p>
        </p:txBody>
      </p:sp>
      <p:sp>
        <p:nvSpPr>
          <p:cNvPr id="9" name="TextBox 8"/>
          <p:cNvSpPr txBox="1"/>
          <p:nvPr/>
        </p:nvSpPr>
        <p:spPr>
          <a:xfrm>
            <a:off x="2897157" y="2799198"/>
            <a:ext cx="393056" cy="584775"/>
          </a:xfrm>
          <a:prstGeom prst="rect">
            <a:avLst/>
          </a:prstGeom>
          <a:noFill/>
        </p:spPr>
        <p:txBody>
          <a:bodyPr wrap="none" rtlCol="0">
            <a:spAutoFit/>
          </a:bodyPr>
          <a:lstStyle/>
          <a:p>
            <a:r>
              <a:rPr lang="en-US" sz="3200" dirty="0"/>
              <a:t>1</a:t>
            </a:r>
          </a:p>
        </p:txBody>
      </p:sp>
      <p:sp>
        <p:nvSpPr>
          <p:cNvPr id="10" name="TextBox 9"/>
          <p:cNvSpPr txBox="1"/>
          <p:nvPr/>
        </p:nvSpPr>
        <p:spPr>
          <a:xfrm>
            <a:off x="3217893" y="4183425"/>
            <a:ext cx="393056" cy="584775"/>
          </a:xfrm>
          <a:prstGeom prst="rect">
            <a:avLst/>
          </a:prstGeom>
          <a:noFill/>
        </p:spPr>
        <p:txBody>
          <a:bodyPr wrap="none" rtlCol="0">
            <a:spAutoFit/>
          </a:bodyPr>
          <a:lstStyle/>
          <a:p>
            <a:r>
              <a:rPr lang="en-US" sz="3200" dirty="0"/>
              <a:t>2</a:t>
            </a:r>
            <a:endParaRPr lang="en-US" dirty="0"/>
          </a:p>
        </p:txBody>
      </p:sp>
      <p:sp>
        <p:nvSpPr>
          <p:cNvPr id="11" name="TextBox 10"/>
          <p:cNvSpPr txBox="1"/>
          <p:nvPr/>
        </p:nvSpPr>
        <p:spPr>
          <a:xfrm>
            <a:off x="2876550" y="5607966"/>
            <a:ext cx="393056" cy="584775"/>
          </a:xfrm>
          <a:prstGeom prst="rect">
            <a:avLst/>
          </a:prstGeom>
          <a:noFill/>
        </p:spPr>
        <p:txBody>
          <a:bodyPr wrap="none" rtlCol="0">
            <a:spAutoFit/>
          </a:bodyPr>
          <a:lstStyle/>
          <a:p>
            <a:r>
              <a:rPr lang="en-US" sz="3200" dirty="0"/>
              <a:t>3</a:t>
            </a:r>
          </a:p>
        </p:txBody>
      </p:sp>
      <p:sp>
        <p:nvSpPr>
          <p:cNvPr id="12" name="Rounded Rectangle 11"/>
          <p:cNvSpPr/>
          <p:nvPr/>
        </p:nvSpPr>
        <p:spPr>
          <a:xfrm>
            <a:off x="8915400" y="2628900"/>
            <a:ext cx="2734055" cy="3771900"/>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600" dirty="0"/>
              <a:t>The objective is to analyze   historical data of  stocks   performance and trends to narrow down to 3 stocks and then find out the stock with the best expected risk x return performance.  Also, provide a tool that would allow small investors to easily compare stocks through visualizations and help with the decision-making process. </a:t>
            </a:r>
          </a:p>
        </p:txBody>
      </p:sp>
    </p:spTree>
    <p:extLst>
      <p:ext uri="{BB962C8B-B14F-4D97-AF65-F5344CB8AC3E}">
        <p14:creationId xmlns:p14="http://schemas.microsoft.com/office/powerpoint/2010/main" val="3087853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545111" y="365125"/>
            <a:ext cx="11101778" cy="1798476"/>
          </a:xfrm>
          <a:prstGeom prst="rect">
            <a:avLst/>
          </a:prstGeom>
        </p:spPr>
      </p:pic>
      <p:sp>
        <p:nvSpPr>
          <p:cNvPr id="2" name="Title 1">
            <a:extLst>
              <a:ext uri="{FF2B5EF4-FFF2-40B4-BE49-F238E27FC236}">
                <a16:creationId xmlns:a16="http://schemas.microsoft.com/office/drawing/2014/main" id="{BB42B7E8-59D0-6D4B-AEE2-7BF94555FB50}"/>
              </a:ext>
            </a:extLst>
          </p:cNvPr>
          <p:cNvSpPr>
            <a:spLocks noGrp="1"/>
          </p:cNvSpPr>
          <p:nvPr>
            <p:ph type="title"/>
          </p:nvPr>
        </p:nvSpPr>
        <p:spPr>
          <a:xfrm>
            <a:off x="838200" y="597354"/>
            <a:ext cx="10515600" cy="1325563"/>
          </a:xfrm>
        </p:spPr>
        <p:txBody>
          <a:bodyPr/>
          <a:lstStyle/>
          <a:p>
            <a:r>
              <a:rPr lang="en-US" dirty="0">
                <a:solidFill>
                  <a:schemeClr val="bg1"/>
                </a:solidFill>
              </a:rPr>
              <a:t>Data Extraction &amp; Exploration </a:t>
            </a:r>
          </a:p>
        </p:txBody>
      </p:sp>
      <p:pic>
        <p:nvPicPr>
          <p:cNvPr id="5" name="Content Placeholder 4" descr="Graphical user interface, text, application&#10;&#10;Description automatically generated">
            <a:extLst>
              <a:ext uri="{FF2B5EF4-FFF2-40B4-BE49-F238E27FC236}">
                <a16:creationId xmlns:a16="http://schemas.microsoft.com/office/drawing/2014/main" id="{9025D2E0-D9AA-3E4E-B67C-6AC7854EA527}"/>
              </a:ext>
            </a:extLst>
          </p:cNvPr>
          <p:cNvPicPr>
            <a:picLocks noGrp="1" noChangeAspect="1"/>
          </p:cNvPicPr>
          <p:nvPr>
            <p:ph idx="1"/>
          </p:nvPr>
        </p:nvPicPr>
        <p:blipFill rotWithShape="1">
          <a:blip r:embed="rId3"/>
          <a:srcRect r="45804"/>
          <a:stretch/>
        </p:blipFill>
        <p:spPr>
          <a:xfrm>
            <a:off x="725960" y="2178096"/>
            <a:ext cx="4644326" cy="1904313"/>
          </a:xfrm>
        </p:spPr>
      </p:pic>
      <p:sp>
        <p:nvSpPr>
          <p:cNvPr id="7" name="Rounded Rectangle 6">
            <a:extLst>
              <a:ext uri="{FF2B5EF4-FFF2-40B4-BE49-F238E27FC236}">
                <a16:creationId xmlns:a16="http://schemas.microsoft.com/office/drawing/2014/main" id="{18A403AB-A0E1-FC49-9F4A-3B6C92A42CAF}"/>
              </a:ext>
            </a:extLst>
          </p:cNvPr>
          <p:cNvSpPr/>
          <p:nvPr/>
        </p:nvSpPr>
        <p:spPr>
          <a:xfrm>
            <a:off x="1383956" y="2706241"/>
            <a:ext cx="2286001" cy="174197"/>
          </a:xfrm>
          <a:prstGeom prst="roundRect">
            <a:avLst/>
          </a:prstGeom>
          <a:noFill/>
          <a:ln w="190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Rounded Rectangle 7">
            <a:extLst>
              <a:ext uri="{FF2B5EF4-FFF2-40B4-BE49-F238E27FC236}">
                <a16:creationId xmlns:a16="http://schemas.microsoft.com/office/drawing/2014/main" id="{567FB359-11AC-9C41-AABC-0954E0E78D8F}"/>
              </a:ext>
            </a:extLst>
          </p:cNvPr>
          <p:cNvSpPr/>
          <p:nvPr/>
        </p:nvSpPr>
        <p:spPr>
          <a:xfrm>
            <a:off x="2261286" y="3521288"/>
            <a:ext cx="2154308" cy="174197"/>
          </a:xfrm>
          <a:prstGeom prst="roundRect">
            <a:avLst/>
          </a:prstGeom>
          <a:noFill/>
          <a:ln w="190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1" name="Picture 10" descr="Table&#10;&#10;Description automatically generated">
            <a:extLst>
              <a:ext uri="{FF2B5EF4-FFF2-40B4-BE49-F238E27FC236}">
                <a16:creationId xmlns:a16="http://schemas.microsoft.com/office/drawing/2014/main" id="{66A38D8A-FFA8-5A46-A4C3-451CF0E2F49C}"/>
              </a:ext>
            </a:extLst>
          </p:cNvPr>
          <p:cNvPicPr>
            <a:picLocks noChangeAspect="1"/>
          </p:cNvPicPr>
          <p:nvPr/>
        </p:nvPicPr>
        <p:blipFill rotWithShape="1">
          <a:blip r:embed="rId4"/>
          <a:srcRect l="7058" t="29011" r="347"/>
          <a:stretch/>
        </p:blipFill>
        <p:spPr>
          <a:xfrm>
            <a:off x="798286" y="4984731"/>
            <a:ext cx="10471967" cy="1183840"/>
          </a:xfrm>
          <a:prstGeom prst="rect">
            <a:avLst/>
          </a:prstGeom>
        </p:spPr>
      </p:pic>
      <p:sp>
        <p:nvSpPr>
          <p:cNvPr id="4" name="Rounded Rectangle 3"/>
          <p:cNvSpPr/>
          <p:nvPr/>
        </p:nvSpPr>
        <p:spPr>
          <a:xfrm>
            <a:off x="6538722" y="2571925"/>
            <a:ext cx="5108167" cy="1145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t>The process to collect data from  yahoo/finance has been done through Python and </a:t>
            </a:r>
            <a:r>
              <a:rPr lang="en-US" dirty="0" err="1"/>
              <a:t>pandas_datareader</a:t>
            </a:r>
            <a:r>
              <a:rPr lang="en-US" dirty="0"/>
              <a:t> library using ticker to filter and collect specific data.</a:t>
            </a:r>
          </a:p>
        </p:txBody>
      </p:sp>
      <p:sp>
        <p:nvSpPr>
          <p:cNvPr id="12" name="Rounded Rectangle 11"/>
          <p:cNvSpPr/>
          <p:nvPr/>
        </p:nvSpPr>
        <p:spPr>
          <a:xfrm>
            <a:off x="545111" y="4204983"/>
            <a:ext cx="11101778" cy="6153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t>This library return a </a:t>
            </a:r>
            <a:r>
              <a:rPr lang="en-US" dirty="0" err="1"/>
              <a:t>DataFrame</a:t>
            </a:r>
            <a:r>
              <a:rPr lang="en-US" dirty="0"/>
              <a:t> that can be easily used to iterate between tickers and dates providing a clean for exploration. </a:t>
            </a:r>
          </a:p>
        </p:txBody>
      </p:sp>
    </p:spTree>
    <p:extLst>
      <p:ext uri="{BB962C8B-B14F-4D97-AF65-F5344CB8AC3E}">
        <p14:creationId xmlns:p14="http://schemas.microsoft.com/office/powerpoint/2010/main" val="3618275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45111" y="365125"/>
            <a:ext cx="11101778" cy="1798476"/>
          </a:xfrm>
          <a:prstGeom prst="rect">
            <a:avLst/>
          </a:prstGeom>
        </p:spPr>
      </p:pic>
      <p:sp>
        <p:nvSpPr>
          <p:cNvPr id="2" name="Title 1">
            <a:extLst>
              <a:ext uri="{FF2B5EF4-FFF2-40B4-BE49-F238E27FC236}">
                <a16:creationId xmlns:a16="http://schemas.microsoft.com/office/drawing/2014/main" id="{EEC6A560-91C8-E346-805B-F2F53A0CCCFC}"/>
              </a:ext>
            </a:extLst>
          </p:cNvPr>
          <p:cNvSpPr>
            <a:spLocks noGrp="1"/>
          </p:cNvSpPr>
          <p:nvPr>
            <p:ph type="title"/>
          </p:nvPr>
        </p:nvSpPr>
        <p:spPr>
          <a:xfrm>
            <a:off x="838200" y="601581"/>
            <a:ext cx="10515600" cy="1325563"/>
          </a:xfrm>
        </p:spPr>
        <p:txBody>
          <a:bodyPr/>
          <a:lstStyle/>
          <a:p>
            <a:r>
              <a:rPr lang="en-US" dirty="0">
                <a:solidFill>
                  <a:schemeClr val="bg1"/>
                </a:solidFill>
              </a:rPr>
              <a:t>Analysis - Intro</a:t>
            </a:r>
          </a:p>
        </p:txBody>
      </p:sp>
      <p:sp>
        <p:nvSpPr>
          <p:cNvPr id="3" name="Content Placeholder 2">
            <a:extLst>
              <a:ext uri="{FF2B5EF4-FFF2-40B4-BE49-F238E27FC236}">
                <a16:creationId xmlns:a16="http://schemas.microsoft.com/office/drawing/2014/main" id="{E88F1E0D-E5D7-8C42-8775-53BF54D73E30}"/>
              </a:ext>
            </a:extLst>
          </p:cNvPr>
          <p:cNvSpPr>
            <a:spLocks noGrp="1"/>
          </p:cNvSpPr>
          <p:nvPr>
            <p:ph idx="1"/>
          </p:nvPr>
        </p:nvSpPr>
        <p:spPr>
          <a:xfrm>
            <a:off x="838200" y="2275568"/>
            <a:ext cx="10515600" cy="4351338"/>
          </a:xfrm>
        </p:spPr>
        <p:txBody>
          <a:bodyPr>
            <a:normAutofit lnSpcReduction="10000"/>
          </a:bodyPr>
          <a:lstStyle/>
          <a:p>
            <a:r>
              <a:rPr lang="en-US" dirty="0"/>
              <a:t>This project is based on technical analysis of 6 stocks </a:t>
            </a:r>
            <a:r>
              <a:rPr lang="en-CA" dirty="0"/>
              <a:t>from the following companies </a:t>
            </a:r>
            <a:r>
              <a:rPr lang="en-US" dirty="0"/>
              <a:t>mentioned in the article “</a:t>
            </a:r>
            <a:r>
              <a:rPr lang="en-CA" dirty="0"/>
              <a:t>7 Best 5G Stocks to Buy” :</a:t>
            </a:r>
          </a:p>
          <a:p>
            <a:pPr lvl="1"/>
            <a:endParaRPr lang="en-CA" dirty="0"/>
          </a:p>
          <a:p>
            <a:pPr lvl="1"/>
            <a:r>
              <a:rPr lang="en-CA" sz="1800" dirty="0"/>
              <a:t>T-Mobile Us Inc (TMUS)</a:t>
            </a:r>
          </a:p>
          <a:p>
            <a:pPr lvl="1"/>
            <a:r>
              <a:rPr lang="en-CA" sz="1800" dirty="0"/>
              <a:t>Qualcomm, Inc (QCOM)</a:t>
            </a:r>
          </a:p>
          <a:p>
            <a:pPr lvl="1"/>
            <a:r>
              <a:rPr lang="en-CA" sz="1800" dirty="0"/>
              <a:t>Analog Devices, Inc (ADI)</a:t>
            </a:r>
          </a:p>
          <a:p>
            <a:pPr lvl="1"/>
            <a:r>
              <a:rPr lang="en-CA" sz="1800" dirty="0"/>
              <a:t>American Tower Corp (AMT)</a:t>
            </a:r>
          </a:p>
          <a:p>
            <a:pPr lvl="1"/>
            <a:r>
              <a:rPr lang="en-CA" sz="1800" dirty="0"/>
              <a:t>Crown Castle International Corp (CCI)</a:t>
            </a:r>
          </a:p>
          <a:p>
            <a:pPr lvl="1"/>
            <a:r>
              <a:rPr lang="en-CA" sz="1800" dirty="0"/>
              <a:t>Broadcom Inc (AVGO)</a:t>
            </a:r>
          </a:p>
          <a:p>
            <a:pPr marL="457200" lvl="1" indent="0">
              <a:buNone/>
            </a:pPr>
            <a:endParaRPr lang="en-CA" sz="2800" dirty="0"/>
          </a:p>
          <a:p>
            <a:pPr marL="457200" lvl="1" indent="0">
              <a:buNone/>
            </a:pPr>
            <a:r>
              <a:rPr lang="en-CA" sz="1800" dirty="0"/>
              <a:t>Disclaimer: All analysis expressed in this project are from personal research and experience of the author and are intended as personal material. </a:t>
            </a:r>
          </a:p>
          <a:p>
            <a:pPr lvl="1"/>
            <a:endParaRPr lang="en-CA" b="1" dirty="0"/>
          </a:p>
          <a:p>
            <a:endParaRPr lang="en-US" dirty="0"/>
          </a:p>
        </p:txBody>
      </p:sp>
    </p:spTree>
    <p:extLst>
      <p:ext uri="{BB962C8B-B14F-4D97-AF65-F5344CB8AC3E}">
        <p14:creationId xmlns:p14="http://schemas.microsoft.com/office/powerpoint/2010/main" val="991747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2E2E1-EF7B-0249-906A-1AF54F53C401}"/>
              </a:ext>
            </a:extLst>
          </p:cNvPr>
          <p:cNvSpPr>
            <a:spLocks noGrp="1"/>
          </p:cNvSpPr>
          <p:nvPr>
            <p:ph type="title"/>
          </p:nvPr>
        </p:nvSpPr>
        <p:spPr>
          <a:xfrm>
            <a:off x="648929" y="629266"/>
            <a:ext cx="3505495" cy="1622321"/>
          </a:xfrm>
        </p:spPr>
        <p:txBody>
          <a:bodyPr vert="horz" lIns="91440" tIns="45720" rIns="91440" bIns="45720" rtlCol="0" anchor="ctr">
            <a:normAutofit/>
          </a:bodyPr>
          <a:lstStyle/>
          <a:p>
            <a:r>
              <a:rPr lang="en-US" sz="3700" kern="1200" dirty="0">
                <a:solidFill>
                  <a:schemeClr val="tx1"/>
                </a:solidFill>
                <a:latin typeface="+mj-lt"/>
                <a:ea typeface="+mj-ea"/>
                <a:cs typeface="+mj-cs"/>
              </a:rPr>
              <a:t>Historical Cumulative Return</a:t>
            </a:r>
          </a:p>
        </p:txBody>
      </p:sp>
      <p:sp>
        <p:nvSpPr>
          <p:cNvPr id="7" name="Content Placeholder 2">
            <a:extLst>
              <a:ext uri="{FF2B5EF4-FFF2-40B4-BE49-F238E27FC236}">
                <a16:creationId xmlns:a16="http://schemas.microsoft.com/office/drawing/2014/main" id="{161C99B8-CC48-6A43-A9BF-44EBAF77DB25}"/>
              </a:ext>
            </a:extLst>
          </p:cNvPr>
          <p:cNvSpPr txBox="1">
            <a:spLocks/>
          </p:cNvSpPr>
          <p:nvPr/>
        </p:nvSpPr>
        <p:spPr>
          <a:xfrm>
            <a:off x="648931" y="2438400"/>
            <a:ext cx="3505494" cy="37854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000" dirty="0"/>
              <a:t>	This line chart provides a clear view of the cumulative return of all 6 stocks since 2016.</a:t>
            </a:r>
          </a:p>
          <a:p>
            <a:pPr marL="0" indent="0" algn="just">
              <a:buNone/>
            </a:pPr>
            <a:r>
              <a:rPr lang="en-US" sz="2000" dirty="0"/>
              <a:t>	It is known that 5 years is a fair representation when it comes to stocks historical data analysis. </a:t>
            </a:r>
          </a:p>
          <a:p>
            <a:pPr marL="0" indent="0" algn="just">
              <a:buNone/>
            </a:pPr>
            <a:r>
              <a:rPr lang="en-US" sz="2000" dirty="0"/>
              <a:t>	 </a:t>
            </a:r>
          </a:p>
          <a:p>
            <a:pPr marL="0"/>
            <a:endParaRPr lang="en-US" sz="2000" dirty="0"/>
          </a:p>
        </p:txBody>
      </p:sp>
      <p:sp>
        <p:nvSpPr>
          <p:cNvPr id="12" name="Rectangle 11">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line chart, histogram&#10;&#10;Description automatically generated">
            <a:extLst>
              <a:ext uri="{FF2B5EF4-FFF2-40B4-BE49-F238E27FC236}">
                <a16:creationId xmlns:a16="http://schemas.microsoft.com/office/drawing/2014/main" id="{742F325C-AE32-7641-AE81-8FEC3A3F0B5E}"/>
              </a:ext>
            </a:extLst>
          </p:cNvPr>
          <p:cNvPicPr>
            <a:picLocks noGrp="1" noChangeAspect="1"/>
          </p:cNvPicPr>
          <p:nvPr>
            <p:ph idx="1"/>
          </p:nvPr>
        </p:nvPicPr>
        <p:blipFill>
          <a:blip r:embed="rId2"/>
          <a:stretch>
            <a:fillRect/>
          </a:stretch>
        </p:blipFill>
        <p:spPr>
          <a:xfrm>
            <a:off x="5405862" y="1328136"/>
            <a:ext cx="6019331" cy="4198482"/>
          </a:xfrm>
          <a:prstGeom prst="rect">
            <a:avLst/>
          </a:prstGeom>
          <a:effectLst/>
        </p:spPr>
      </p:pic>
    </p:spTree>
    <p:extLst>
      <p:ext uri="{BB962C8B-B14F-4D97-AF65-F5344CB8AC3E}">
        <p14:creationId xmlns:p14="http://schemas.microsoft.com/office/powerpoint/2010/main" val="2041116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5E5C9-4977-DE48-854D-6AF4F91A4421}"/>
              </a:ext>
            </a:extLst>
          </p:cNvPr>
          <p:cNvSpPr>
            <a:spLocks noGrp="1"/>
          </p:cNvSpPr>
          <p:nvPr>
            <p:ph type="title"/>
          </p:nvPr>
        </p:nvSpPr>
        <p:spPr>
          <a:xfrm>
            <a:off x="648929" y="629266"/>
            <a:ext cx="3505495" cy="1622321"/>
          </a:xfrm>
        </p:spPr>
        <p:txBody>
          <a:bodyPr>
            <a:normAutofit/>
          </a:bodyPr>
          <a:lstStyle/>
          <a:p>
            <a:r>
              <a:rPr lang="en-US" dirty="0"/>
              <a:t>Analysis</a:t>
            </a:r>
          </a:p>
        </p:txBody>
      </p:sp>
      <p:sp>
        <p:nvSpPr>
          <p:cNvPr id="3" name="Content Placeholder 2">
            <a:extLst>
              <a:ext uri="{FF2B5EF4-FFF2-40B4-BE49-F238E27FC236}">
                <a16:creationId xmlns:a16="http://schemas.microsoft.com/office/drawing/2014/main" id="{029A86C7-EDF3-0B4C-A3D5-F88E63DC1E4A}"/>
              </a:ext>
            </a:extLst>
          </p:cNvPr>
          <p:cNvSpPr>
            <a:spLocks noGrp="1"/>
          </p:cNvSpPr>
          <p:nvPr>
            <p:ph idx="1"/>
          </p:nvPr>
        </p:nvSpPr>
        <p:spPr>
          <a:xfrm>
            <a:off x="648931" y="2438400"/>
            <a:ext cx="3505494" cy="3785419"/>
          </a:xfrm>
        </p:spPr>
        <p:txBody>
          <a:bodyPr>
            <a:normAutofit/>
          </a:bodyPr>
          <a:lstStyle/>
          <a:p>
            <a:pPr marL="0" indent="0" algn="just">
              <a:buNone/>
            </a:pPr>
            <a:r>
              <a:rPr lang="en-US" sz="1600" dirty="0"/>
              <a:t>	The information seen in this series of chart provide an overview of the historical prices of each stock. It is possible to say at a glance that AMT and CCI does not follow the same pattern seen on all other 4 stocks. Both show similar trend of downturn at the beginning of 2020.</a:t>
            </a:r>
          </a:p>
          <a:p>
            <a:pPr marL="0" indent="0" algn="just">
              <a:buNone/>
            </a:pPr>
            <a:r>
              <a:rPr lang="en-US" sz="1600" dirty="0"/>
              <a:t>	It is possible that those companies will not make to the next list of stocks with better performance, however, it is prudent that we have a deeper analyze to confirm.  </a:t>
            </a:r>
          </a:p>
          <a:p>
            <a:pPr marL="0" indent="0">
              <a:buNone/>
            </a:pPr>
            <a:endParaRPr lang="en-US" sz="1600" dirty="0"/>
          </a:p>
        </p:txBody>
      </p:sp>
      <p:sp>
        <p:nvSpPr>
          <p:cNvPr id="10" name="Rectangle 9">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BE2DBEC-6C84-C449-A117-81CFA282CC78}"/>
              </a:ext>
            </a:extLst>
          </p:cNvPr>
          <p:cNvPicPr>
            <a:picLocks noChangeAspect="1"/>
          </p:cNvPicPr>
          <p:nvPr/>
        </p:nvPicPr>
        <p:blipFill>
          <a:blip r:embed="rId2"/>
          <a:stretch>
            <a:fillRect/>
          </a:stretch>
        </p:blipFill>
        <p:spPr>
          <a:xfrm>
            <a:off x="5405862" y="1448522"/>
            <a:ext cx="6019331" cy="3957709"/>
          </a:xfrm>
          <a:prstGeom prst="rect">
            <a:avLst/>
          </a:prstGeom>
          <a:effectLst/>
        </p:spPr>
      </p:pic>
      <p:cxnSp>
        <p:nvCxnSpPr>
          <p:cNvPr id="9" name="Straight Arrow Connector 8">
            <a:extLst>
              <a:ext uri="{FF2B5EF4-FFF2-40B4-BE49-F238E27FC236}">
                <a16:creationId xmlns:a16="http://schemas.microsoft.com/office/drawing/2014/main" id="{99C7E897-F8FE-3345-9F34-2A23B01AE88F}"/>
              </a:ext>
            </a:extLst>
          </p:cNvPr>
          <p:cNvCxnSpPr>
            <a:cxnSpLocks/>
          </p:cNvCxnSpPr>
          <p:nvPr/>
        </p:nvCxnSpPr>
        <p:spPr>
          <a:xfrm>
            <a:off x="10765161" y="1684681"/>
            <a:ext cx="441063" cy="32273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17C3535-CC0E-D241-A82F-8A7020D52430}"/>
              </a:ext>
            </a:extLst>
          </p:cNvPr>
          <p:cNvCxnSpPr>
            <a:cxnSpLocks/>
          </p:cNvCxnSpPr>
          <p:nvPr/>
        </p:nvCxnSpPr>
        <p:spPr>
          <a:xfrm>
            <a:off x="7796990" y="3032075"/>
            <a:ext cx="490668" cy="146554"/>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1878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7CA12-DC75-A449-941F-1B0A6E845D68}"/>
              </a:ext>
            </a:extLst>
          </p:cNvPr>
          <p:cNvSpPr>
            <a:spLocks noGrp="1"/>
          </p:cNvSpPr>
          <p:nvPr>
            <p:ph type="title"/>
          </p:nvPr>
        </p:nvSpPr>
        <p:spPr>
          <a:xfrm>
            <a:off x="649224" y="629266"/>
            <a:ext cx="5102351" cy="1676603"/>
          </a:xfrm>
        </p:spPr>
        <p:txBody>
          <a:bodyPr>
            <a:normAutofit/>
          </a:bodyPr>
          <a:lstStyle/>
          <a:p>
            <a:r>
              <a:rPr lang="en-US" dirty="0"/>
              <a:t>Analysis - Worst Performance</a:t>
            </a:r>
          </a:p>
        </p:txBody>
      </p:sp>
      <p:sp>
        <p:nvSpPr>
          <p:cNvPr id="7" name="Content Placeholder 6">
            <a:extLst>
              <a:ext uri="{FF2B5EF4-FFF2-40B4-BE49-F238E27FC236}">
                <a16:creationId xmlns:a16="http://schemas.microsoft.com/office/drawing/2014/main" id="{70A5EE7D-5F9D-104A-B7A2-0B56F10CBCE9}"/>
              </a:ext>
            </a:extLst>
          </p:cNvPr>
          <p:cNvSpPr>
            <a:spLocks noGrp="1"/>
          </p:cNvSpPr>
          <p:nvPr>
            <p:ph idx="1"/>
          </p:nvPr>
        </p:nvSpPr>
        <p:spPr>
          <a:xfrm>
            <a:off x="649224" y="2438400"/>
            <a:ext cx="5102351" cy="3785419"/>
          </a:xfrm>
        </p:spPr>
        <p:txBody>
          <a:bodyPr>
            <a:normAutofit/>
          </a:bodyPr>
          <a:lstStyle/>
          <a:p>
            <a:pPr marL="0" indent="0" algn="just">
              <a:buNone/>
            </a:pPr>
            <a:r>
              <a:rPr lang="en-US" sz="2000" dirty="0"/>
              <a:t>	Here is a deeper analyze of the AMT and CCI stocks for the past 12 months. It is clear to see with the trendline that AMT stock performance does not show an upturn trend. </a:t>
            </a:r>
          </a:p>
          <a:p>
            <a:pPr marL="0" indent="0" algn="just">
              <a:buNone/>
            </a:pPr>
            <a:r>
              <a:rPr lang="en-US" sz="2000" dirty="0"/>
              <a:t>	For CCI stock there is a positive trend, however it is a light upturn that does not confirm high likelihood for good performance due to the overall economic and political situation. </a:t>
            </a:r>
          </a:p>
        </p:txBody>
      </p:sp>
      <p:sp>
        <p:nvSpPr>
          <p:cNvPr id="22" name="Rectangle 21">
            <a:extLst>
              <a:ext uri="{FF2B5EF4-FFF2-40B4-BE49-F238E27FC236}">
                <a16:creationId xmlns:a16="http://schemas.microsoft.com/office/drawing/2014/main" id="{C95B82D5-A8BB-45BF-BED8-C7B206892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30112" y="0"/>
            <a:ext cx="5961888" cy="6858000"/>
          </a:xfrm>
          <a:prstGeom prst="rect">
            <a:avLst/>
          </a:prstGeom>
          <a:solidFill>
            <a:srgbClr val="363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9">
            <a:extLst>
              <a:ext uri="{FF2B5EF4-FFF2-40B4-BE49-F238E27FC236}">
                <a16:creationId xmlns:a16="http://schemas.microsoft.com/office/drawing/2014/main" id="{296C61EC-FBF4-4216-BE67-6C864D30A0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9984" y="484633"/>
            <a:ext cx="4846320" cy="274320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Chart, scatter chart&#10;&#10;Description automatically generated">
            <a:extLst>
              <a:ext uri="{FF2B5EF4-FFF2-40B4-BE49-F238E27FC236}">
                <a16:creationId xmlns:a16="http://schemas.microsoft.com/office/drawing/2014/main" id="{997468F8-8099-5047-8660-5B60DAB03202}"/>
              </a:ext>
            </a:extLst>
          </p:cNvPr>
          <p:cNvPicPr>
            <a:picLocks noChangeAspect="1"/>
          </p:cNvPicPr>
          <p:nvPr/>
        </p:nvPicPr>
        <p:blipFill>
          <a:blip r:embed="rId2"/>
          <a:stretch>
            <a:fillRect/>
          </a:stretch>
        </p:blipFill>
        <p:spPr>
          <a:xfrm>
            <a:off x="7422055" y="582650"/>
            <a:ext cx="3268243" cy="2532888"/>
          </a:xfrm>
          <a:prstGeom prst="rect">
            <a:avLst/>
          </a:prstGeom>
        </p:spPr>
      </p:pic>
      <p:sp>
        <p:nvSpPr>
          <p:cNvPr id="26" name="Rounded Rectangle 9">
            <a:extLst>
              <a:ext uri="{FF2B5EF4-FFF2-40B4-BE49-F238E27FC236}">
                <a16:creationId xmlns:a16="http://schemas.microsoft.com/office/drawing/2014/main" id="{39D6C490-0229-4573-9696-B73E5B3A9C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9984" y="3511296"/>
            <a:ext cx="4846320" cy="274320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Chart, scatter chart&#10;&#10;Description automatically generated">
            <a:extLst>
              <a:ext uri="{FF2B5EF4-FFF2-40B4-BE49-F238E27FC236}">
                <a16:creationId xmlns:a16="http://schemas.microsoft.com/office/drawing/2014/main" id="{6E02E9A4-4529-7941-A697-55418354C8AA}"/>
              </a:ext>
            </a:extLst>
          </p:cNvPr>
          <p:cNvPicPr>
            <a:picLocks noChangeAspect="1"/>
          </p:cNvPicPr>
          <p:nvPr/>
        </p:nvPicPr>
        <p:blipFill>
          <a:blip r:embed="rId3"/>
          <a:stretch>
            <a:fillRect/>
          </a:stretch>
        </p:blipFill>
        <p:spPr>
          <a:xfrm>
            <a:off x="7409984" y="3630168"/>
            <a:ext cx="3292383" cy="2502211"/>
          </a:xfrm>
          <a:prstGeom prst="rect">
            <a:avLst/>
          </a:prstGeom>
          <a:effectLst/>
        </p:spPr>
      </p:pic>
    </p:spTree>
    <p:extLst>
      <p:ext uri="{BB962C8B-B14F-4D97-AF65-F5344CB8AC3E}">
        <p14:creationId xmlns:p14="http://schemas.microsoft.com/office/powerpoint/2010/main" val="3074909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918F3-5D68-A740-B521-E4C45094DFD3}"/>
              </a:ext>
            </a:extLst>
          </p:cNvPr>
          <p:cNvSpPr>
            <a:spLocks noGrp="1"/>
          </p:cNvSpPr>
          <p:nvPr>
            <p:ph type="title"/>
          </p:nvPr>
        </p:nvSpPr>
        <p:spPr>
          <a:xfrm>
            <a:off x="648929" y="629266"/>
            <a:ext cx="3505495" cy="1622321"/>
          </a:xfrm>
        </p:spPr>
        <p:txBody>
          <a:bodyPr>
            <a:normAutofit/>
          </a:bodyPr>
          <a:lstStyle/>
          <a:p>
            <a:r>
              <a:rPr lang="en-US" sz="4100" dirty="0"/>
              <a:t>Analysis - Worst Performance</a:t>
            </a:r>
          </a:p>
        </p:txBody>
      </p:sp>
      <p:sp>
        <p:nvSpPr>
          <p:cNvPr id="3" name="Content Placeholder 2">
            <a:extLst>
              <a:ext uri="{FF2B5EF4-FFF2-40B4-BE49-F238E27FC236}">
                <a16:creationId xmlns:a16="http://schemas.microsoft.com/office/drawing/2014/main" id="{6C64E8D6-9927-CF4C-889C-07469A39092B}"/>
              </a:ext>
            </a:extLst>
          </p:cNvPr>
          <p:cNvSpPr>
            <a:spLocks noGrp="1"/>
          </p:cNvSpPr>
          <p:nvPr>
            <p:ph idx="1"/>
          </p:nvPr>
        </p:nvSpPr>
        <p:spPr>
          <a:xfrm>
            <a:off x="648931" y="2438400"/>
            <a:ext cx="3505494" cy="3785419"/>
          </a:xfrm>
        </p:spPr>
        <p:txBody>
          <a:bodyPr>
            <a:normAutofit lnSpcReduction="10000"/>
          </a:bodyPr>
          <a:lstStyle/>
          <a:p>
            <a:pPr marL="0" indent="0" algn="just">
              <a:buNone/>
            </a:pPr>
            <a:r>
              <a:rPr lang="en-US" sz="1900" dirty="0"/>
              <a:t>	This graph represents how each of the stocks are correlated each other. Here is where the confirmation of the worst performance comes to the  light with the AMT and CCI stocks presenting the highest positive correlation. </a:t>
            </a:r>
          </a:p>
          <a:p>
            <a:pPr marL="0" indent="0" algn="just">
              <a:buNone/>
            </a:pPr>
            <a:r>
              <a:rPr lang="en-US" sz="1900" dirty="0"/>
              <a:t>	It might be due to the type of product or services these companies provide. It is not recommended to have these two stocks in the same portfolio if one’s is looking for diversification.  </a:t>
            </a:r>
          </a:p>
        </p:txBody>
      </p:sp>
      <p:sp>
        <p:nvSpPr>
          <p:cNvPr id="10" name="Rectangle 9">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art&#10;&#10;Description automatically generated">
            <a:extLst>
              <a:ext uri="{FF2B5EF4-FFF2-40B4-BE49-F238E27FC236}">
                <a16:creationId xmlns:a16="http://schemas.microsoft.com/office/drawing/2014/main" id="{51FA3827-1999-3741-BA13-71DB4D746E26}"/>
              </a:ext>
            </a:extLst>
          </p:cNvPr>
          <p:cNvPicPr>
            <a:picLocks noChangeAspect="1"/>
          </p:cNvPicPr>
          <p:nvPr/>
        </p:nvPicPr>
        <p:blipFill>
          <a:blip r:embed="rId2"/>
          <a:stretch>
            <a:fillRect/>
          </a:stretch>
        </p:blipFill>
        <p:spPr>
          <a:xfrm>
            <a:off x="5405862" y="906783"/>
            <a:ext cx="6019331" cy="5041188"/>
          </a:xfrm>
          <a:prstGeom prst="rect">
            <a:avLst/>
          </a:prstGeom>
          <a:effectLst/>
        </p:spPr>
      </p:pic>
      <p:sp>
        <p:nvSpPr>
          <p:cNvPr id="4" name="Rounded Rectangle 3"/>
          <p:cNvSpPr/>
          <p:nvPr/>
        </p:nvSpPr>
        <p:spPr>
          <a:xfrm>
            <a:off x="6647543" y="2452914"/>
            <a:ext cx="827314" cy="798286"/>
          </a:xfrm>
          <a:prstGeom prst="round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67357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46">
            <a:extLst>
              <a:ext uri="{FF2B5EF4-FFF2-40B4-BE49-F238E27FC236}">
                <a16:creationId xmlns:a16="http://schemas.microsoft.com/office/drawing/2014/main" id="{524E9777-DF7E-45E5-B387-86C306DA64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48">
            <a:extLst>
              <a:ext uri="{FF2B5EF4-FFF2-40B4-BE49-F238E27FC236}">
                <a16:creationId xmlns:a16="http://schemas.microsoft.com/office/drawing/2014/main" id="{90464369-70FA-42AF-948F-80664CA7B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46816"/>
          </a:xfrm>
          <a:prstGeom prst="rect">
            <a:avLst/>
          </a:prstGeom>
          <a:solidFill>
            <a:schemeClr val="bg1">
              <a:lumMod val="8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Content Placeholder 2">
            <a:extLst>
              <a:ext uri="{FF2B5EF4-FFF2-40B4-BE49-F238E27FC236}">
                <a16:creationId xmlns:a16="http://schemas.microsoft.com/office/drawing/2014/main" id="{33B02FED-5A6B-9D4A-B11B-16EE0C427FE8}"/>
              </a:ext>
            </a:extLst>
          </p:cNvPr>
          <p:cNvSpPr txBox="1">
            <a:spLocks/>
          </p:cNvSpPr>
          <p:nvPr/>
        </p:nvSpPr>
        <p:spPr>
          <a:xfrm>
            <a:off x="587987" y="2620641"/>
            <a:ext cx="3634877" cy="3023702"/>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800" dirty="0"/>
              <a:t>	To form the Top 3 list, we will perform a side-by-side analysis to eliminate the one with the lower uptrend line. In this case by the visual we can see the ADI stock has the lower uptrend. Also, important to mention that the volatility of the stock looks higher among of all 4 stocks in the same period.</a:t>
            </a:r>
          </a:p>
          <a:p>
            <a:pPr marL="0" indent="0" algn="just">
              <a:buNone/>
            </a:pPr>
            <a:r>
              <a:rPr lang="en-US" sz="1800" dirty="0"/>
              <a:t>  	For this reason, the stock ADI will not be part of the Top 3 list. </a:t>
            </a:r>
          </a:p>
        </p:txBody>
      </p:sp>
      <p:sp>
        <p:nvSpPr>
          <p:cNvPr id="58" name="Rectangle 5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669568" y="277912"/>
            <a:ext cx="524256" cy="11863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2">
            <a:extLst>
              <a:ext uri="{FF2B5EF4-FFF2-40B4-BE49-F238E27FC236}">
                <a16:creationId xmlns:a16="http://schemas.microsoft.com/office/drawing/2014/main" id="{A648176E-454C-437C-B0FC-9B82FCF32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771105" y="6131892"/>
            <a:ext cx="524256"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4335D5A6-AB7A-4677-8D44-034515D66C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4757" y="703666"/>
            <a:ext cx="7168911" cy="563811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Chart, scatter chart&#10;&#10;Description automatically generated">
            <a:extLst>
              <a:ext uri="{FF2B5EF4-FFF2-40B4-BE49-F238E27FC236}">
                <a16:creationId xmlns:a16="http://schemas.microsoft.com/office/drawing/2014/main" id="{A1ABAB76-D1BB-9646-B970-F5BC6270DDB7}"/>
              </a:ext>
            </a:extLst>
          </p:cNvPr>
          <p:cNvPicPr>
            <a:picLocks noChangeAspect="1"/>
          </p:cNvPicPr>
          <p:nvPr/>
        </p:nvPicPr>
        <p:blipFill>
          <a:blip r:embed="rId2"/>
          <a:stretch>
            <a:fillRect/>
          </a:stretch>
        </p:blipFill>
        <p:spPr>
          <a:xfrm>
            <a:off x="5118597" y="914319"/>
            <a:ext cx="2008111" cy="1576367"/>
          </a:xfrm>
          <a:prstGeom prst="rect">
            <a:avLst/>
          </a:prstGeom>
        </p:spPr>
      </p:pic>
      <p:pic>
        <p:nvPicPr>
          <p:cNvPr id="9" name="Picture 8" descr="Chart, scatter chart&#10;&#10;Description automatically generated">
            <a:extLst>
              <a:ext uri="{FF2B5EF4-FFF2-40B4-BE49-F238E27FC236}">
                <a16:creationId xmlns:a16="http://schemas.microsoft.com/office/drawing/2014/main" id="{1EF03CB4-F4CC-7444-9EC5-D03EDF06A47C}"/>
              </a:ext>
            </a:extLst>
          </p:cNvPr>
          <p:cNvPicPr>
            <a:picLocks noChangeAspect="1"/>
          </p:cNvPicPr>
          <p:nvPr/>
        </p:nvPicPr>
        <p:blipFill>
          <a:blip r:embed="rId3"/>
          <a:stretch>
            <a:fillRect/>
          </a:stretch>
        </p:blipFill>
        <p:spPr>
          <a:xfrm>
            <a:off x="7395796" y="914400"/>
            <a:ext cx="2012454" cy="1579776"/>
          </a:xfrm>
          <a:prstGeom prst="rect">
            <a:avLst/>
          </a:prstGeom>
        </p:spPr>
      </p:pic>
      <p:pic>
        <p:nvPicPr>
          <p:cNvPr id="7" name="Picture 6" descr="Chart, scatter chart&#10;&#10;Description automatically generated">
            <a:extLst>
              <a:ext uri="{FF2B5EF4-FFF2-40B4-BE49-F238E27FC236}">
                <a16:creationId xmlns:a16="http://schemas.microsoft.com/office/drawing/2014/main" id="{CCE56C69-7AA2-684B-B5DB-788EC487F69A}"/>
              </a:ext>
            </a:extLst>
          </p:cNvPr>
          <p:cNvPicPr>
            <a:picLocks noChangeAspect="1"/>
          </p:cNvPicPr>
          <p:nvPr/>
        </p:nvPicPr>
        <p:blipFill>
          <a:blip r:embed="rId4"/>
          <a:stretch>
            <a:fillRect/>
          </a:stretch>
        </p:blipFill>
        <p:spPr>
          <a:xfrm>
            <a:off x="9670901" y="914319"/>
            <a:ext cx="2020983" cy="1576367"/>
          </a:xfrm>
          <a:prstGeom prst="rect">
            <a:avLst/>
          </a:prstGeom>
        </p:spPr>
      </p:pic>
      <p:pic>
        <p:nvPicPr>
          <p:cNvPr id="5" name="Content Placeholder 4" descr="Chart, scatter chart&#10;&#10;Description automatically generated">
            <a:extLst>
              <a:ext uri="{FF2B5EF4-FFF2-40B4-BE49-F238E27FC236}">
                <a16:creationId xmlns:a16="http://schemas.microsoft.com/office/drawing/2014/main" id="{FE31EBB9-6BCD-BE48-B528-E900ED5CE9DA}"/>
              </a:ext>
            </a:extLst>
          </p:cNvPr>
          <p:cNvPicPr>
            <a:picLocks noGrp="1" noChangeAspect="1"/>
          </p:cNvPicPr>
          <p:nvPr>
            <p:ph idx="1"/>
          </p:nvPr>
        </p:nvPicPr>
        <p:blipFill>
          <a:blip r:embed="rId5"/>
          <a:stretch>
            <a:fillRect/>
          </a:stretch>
        </p:blipFill>
        <p:spPr>
          <a:xfrm>
            <a:off x="6149481" y="2620641"/>
            <a:ext cx="4505084" cy="3502702"/>
          </a:xfrm>
          <a:prstGeom prst="rect">
            <a:avLst/>
          </a:prstGeom>
        </p:spPr>
      </p:pic>
      <p:sp>
        <p:nvSpPr>
          <p:cNvPr id="13" name="Title 1">
            <a:extLst>
              <a:ext uri="{FF2B5EF4-FFF2-40B4-BE49-F238E27FC236}">
                <a16:creationId xmlns:a16="http://schemas.microsoft.com/office/drawing/2014/main" id="{6A5918F3-5D68-A740-B521-E4C45094DFD3}"/>
              </a:ext>
            </a:extLst>
          </p:cNvPr>
          <p:cNvSpPr>
            <a:spLocks noGrp="1"/>
          </p:cNvSpPr>
          <p:nvPr>
            <p:ph type="title"/>
          </p:nvPr>
        </p:nvSpPr>
        <p:spPr>
          <a:xfrm>
            <a:off x="648929" y="629266"/>
            <a:ext cx="3763414" cy="1622321"/>
          </a:xfrm>
        </p:spPr>
        <p:txBody>
          <a:bodyPr>
            <a:normAutofit fontScale="90000"/>
          </a:bodyPr>
          <a:lstStyle/>
          <a:p>
            <a:r>
              <a:rPr lang="en-US" sz="4100" dirty="0"/>
              <a:t>Analysis – Building the TOP 3</a:t>
            </a:r>
          </a:p>
        </p:txBody>
      </p:sp>
    </p:spTree>
    <p:extLst>
      <p:ext uri="{BB962C8B-B14F-4D97-AF65-F5344CB8AC3E}">
        <p14:creationId xmlns:p14="http://schemas.microsoft.com/office/powerpoint/2010/main" val="29940253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750</TotalTime>
  <Words>1225</Words>
  <Application>Microsoft Macintosh PowerPoint</Application>
  <PresentationFormat>Widescreen</PresentationFormat>
  <Paragraphs>64</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PowerPoint Presentation</vt:lpstr>
      <vt:lpstr>Motivation &amp; Objective</vt:lpstr>
      <vt:lpstr>Data Extraction &amp; Exploration </vt:lpstr>
      <vt:lpstr>Analysis - Intro</vt:lpstr>
      <vt:lpstr>Historical Cumulative Return</vt:lpstr>
      <vt:lpstr>Analysis</vt:lpstr>
      <vt:lpstr>Analysis - Worst Performance</vt:lpstr>
      <vt:lpstr>Analysis - Worst Performance</vt:lpstr>
      <vt:lpstr>Analysis – Building the TOP 3</vt:lpstr>
      <vt:lpstr>Top 3 Performance</vt:lpstr>
      <vt:lpstr>PowerPoint Presentation</vt:lpstr>
      <vt:lpstr>Best Stock Based on Risk x Return Performance</vt:lpstr>
      <vt:lpstr>Conclusion </vt:lpstr>
      <vt:lpstr>Bonus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ulisses pinto</dc:creator>
  <cp:lastModifiedBy>ulisses pinto</cp:lastModifiedBy>
  <cp:revision>26</cp:revision>
  <dcterms:created xsi:type="dcterms:W3CDTF">2021-01-11T01:19:48Z</dcterms:created>
  <dcterms:modified xsi:type="dcterms:W3CDTF">2021-01-29T03:00:35Z</dcterms:modified>
</cp:coreProperties>
</file>